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1" r:id="rId2"/>
    <p:sldId id="302" r:id="rId3"/>
    <p:sldId id="303" r:id="rId4"/>
    <p:sldId id="304" r:id="rId5"/>
    <p:sldId id="263" r:id="rId6"/>
    <p:sldId id="269" r:id="rId7"/>
    <p:sldId id="312" r:id="rId8"/>
    <p:sldId id="308" r:id="rId9"/>
    <p:sldId id="325" r:id="rId10"/>
    <p:sldId id="305" r:id="rId11"/>
    <p:sldId id="282" r:id="rId12"/>
    <p:sldId id="311" r:id="rId13"/>
    <p:sldId id="306" r:id="rId14"/>
    <p:sldId id="286" r:id="rId15"/>
    <p:sldId id="289" r:id="rId16"/>
    <p:sldId id="287" r:id="rId17"/>
    <p:sldId id="288" r:id="rId18"/>
    <p:sldId id="307" r:id="rId19"/>
    <p:sldId id="327" r:id="rId20"/>
    <p:sldId id="328" r:id="rId21"/>
    <p:sldId id="326" r:id="rId22"/>
    <p:sldId id="337" r:id="rId23"/>
    <p:sldId id="264" r:id="rId24"/>
    <p:sldId id="309" r:id="rId25"/>
    <p:sldId id="336" r:id="rId26"/>
    <p:sldId id="3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2"/>
    <p:restoredTop sz="60323"/>
  </p:normalViewPr>
  <p:slideViewPr>
    <p:cSldViewPr snapToGrid="0" snapToObjects="1">
      <p:cViewPr varScale="1">
        <p:scale>
          <a:sx n="67" d="100"/>
          <a:sy n="67" d="100"/>
        </p:scale>
        <p:origin x="928" y="184"/>
      </p:cViewPr>
      <p:guideLst/>
    </p:cSldViewPr>
  </p:slideViewPr>
  <p:notesTextViewPr>
    <p:cViewPr>
      <p:scale>
        <a:sx n="1" d="1"/>
        <a:sy n="1" d="1"/>
      </p:scale>
      <p:origin x="0" y="0"/>
    </p:cViewPr>
  </p:notesTextViewPr>
  <p:notesViewPr>
    <p:cSldViewPr snapToGrid="0" snapToObjects="1">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62608" y="847679"/>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1038"/>
            <a:ext cx="5486400" cy="1536424"/>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526189"/>
            <a:ext cx="2274335" cy="458787"/>
          </a:xfrm>
          <a:prstGeom prst="rect">
            <a:avLst/>
          </a:prstGeom>
        </p:spPr>
        <p:txBody>
          <a:bodyPr vert="horz" lIns="91440" tIns="45720" rIns="91440" bIns="45720" rtlCol="0" anchor="b"/>
          <a:lstStyle>
            <a:lvl1pPr algn="r">
              <a:defRPr sz="1000" baseline="0">
                <a:latin typeface="Schneidler BT Roman" panose="02090502020206020303" pitchFamily="18" charset="0"/>
              </a:defRPr>
            </a:lvl1pPr>
          </a:lstStyle>
          <a:p>
            <a:fld id="{3210D10F-5913-F141-A251-54750C97C256}" type="slidenum">
              <a:rPr lang="en-US" smtClean="0"/>
              <a:pPr/>
              <a:t>‹#›</a:t>
            </a:fld>
            <a:endParaRPr lang="en-US"/>
          </a:p>
        </p:txBody>
      </p:sp>
      <p:sp>
        <p:nvSpPr>
          <p:cNvPr id="8" name="TextBox 7">
            <a:extLst>
              <a:ext uri="{FF2B5EF4-FFF2-40B4-BE49-F238E27FC236}">
                <a16:creationId xmlns:a16="http://schemas.microsoft.com/office/drawing/2014/main" id="{003E54E6-E68E-FE42-B62C-D0F217EAC82F}"/>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7AE711AE-9C37-AE43-BDB0-9F4C08AFEE88}"/>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B392E0DA-B8B2-1A43-83BA-034ED9238739}"/>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85EEE310-FD73-4A41-B4E3-A699632F295C}"/>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F9A79E9F-0F58-334A-90E8-867BBBDA9E00}"/>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C557367A-162E-A747-AB55-0F05E8B30FC4}"/>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41992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baseline="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baseline="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baseline="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baseline="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jD8tjhVO1T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D10F-5913-F141-A251-54750C97C256}" type="slidenum">
              <a:rPr lang="en-US" smtClean="0"/>
              <a:pPr/>
              <a:t>1</a:t>
            </a:fld>
            <a:endParaRPr lang="en-US"/>
          </a:p>
        </p:txBody>
      </p:sp>
    </p:spTree>
    <p:extLst>
      <p:ext uri="{BB962C8B-B14F-4D97-AF65-F5344CB8AC3E}">
        <p14:creationId xmlns:p14="http://schemas.microsoft.com/office/powerpoint/2010/main" val="272549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b="0" u="sng" kern="1200" dirty="0">
                <a:solidFill>
                  <a:schemeClr val="tx1"/>
                </a:solidFill>
                <a:effectLst/>
              </a:rPr>
              <a:t>Plowing the Field Metaphor</a:t>
            </a:r>
          </a:p>
          <a:p>
            <a:r>
              <a:rPr lang="en-US" kern="1200" dirty="0">
                <a:solidFill>
                  <a:schemeClr val="tx1"/>
                </a:solidFill>
                <a:effectLst/>
              </a:rPr>
              <a:t>What does this picture have to do with impartiality? </a:t>
            </a:r>
            <a:r>
              <a:rPr lang="en-US" dirty="0"/>
              <a:t>Why is impartiality important?</a:t>
            </a:r>
          </a:p>
          <a:p>
            <a:r>
              <a:rPr lang="en-US" dirty="0"/>
              <a:t>As we begin</a:t>
            </a:r>
            <a:r>
              <a:rPr lang="en-US" baseline="0" dirty="0"/>
              <a:t> </a:t>
            </a:r>
            <a:r>
              <a:rPr lang="en-US" dirty="0"/>
              <a:t>cultivating the seeds of pro-social values, such as forgiveness, gratitude, etc., it is important to prepare the</a:t>
            </a:r>
            <a:r>
              <a:rPr lang="en-US" baseline="0" dirty="0"/>
              <a:t> </a:t>
            </a:r>
            <a:r>
              <a:rPr lang="en-US" dirty="0"/>
              <a:t>field, so these crops grow evenly and benefit the greatest number</a:t>
            </a:r>
            <a:r>
              <a:rPr lang="en-US" baseline="0" dirty="0"/>
              <a:t> of people, not only those closest to us. We do this by reducing our bias. Cultivating Impartiality helps combat the Thinking Trap </a:t>
            </a:r>
            <a:r>
              <a:rPr lang="en-US" baseline="0"/>
              <a:t>of In-Group bias.</a:t>
            </a:r>
            <a:endParaRPr lang="en-US" sz="1200" kern="1200" dirty="0">
              <a:solidFill>
                <a:schemeClr val="tx1"/>
              </a:solidFill>
              <a:effectLst/>
            </a:endParaRPr>
          </a:p>
        </p:txBody>
      </p:sp>
      <p:sp>
        <p:nvSpPr>
          <p:cNvPr id="4" name="Slide Number Placeholder 3"/>
          <p:cNvSpPr>
            <a:spLocks noGrp="1"/>
          </p:cNvSpPr>
          <p:nvPr>
            <p:ph type="sldNum" sz="quarter" idx="10"/>
          </p:nvPr>
        </p:nvSpPr>
        <p:spPr/>
        <p:txBody>
          <a:bodyPr/>
          <a:lstStyle/>
          <a:p>
            <a:fld id="{3210D10F-5913-F141-A251-54750C97C256}" type="slidenum">
              <a:rPr lang="en-US" smtClean="0"/>
              <a:t>10</a:t>
            </a:fld>
            <a:endParaRPr lang="en-US"/>
          </a:p>
        </p:txBody>
      </p:sp>
    </p:spTree>
    <p:extLst>
      <p:ext uri="{BB962C8B-B14F-4D97-AF65-F5344CB8AC3E}">
        <p14:creationId xmlns:p14="http://schemas.microsoft.com/office/powerpoint/2010/main" val="88496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8"/>
            <a:ext cx="5486400" cy="1801466"/>
          </a:xfrm>
        </p:spPr>
        <p:txBody>
          <a:bodyPr/>
          <a:lstStyle/>
          <a:p>
            <a:r>
              <a:rPr lang="en-US" u="sng" dirty="0"/>
              <a:t>The Sunshine Metaphor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Some may misunderstand the idea of Impartiality as a desire to be neutral or apathetic toward all people. </a:t>
            </a:r>
            <a:r>
              <a:rPr lang="en-US" dirty="0"/>
              <a:t>The sun metaphor is a good way to explain the goal of impartiality. </a:t>
            </a:r>
            <a:r>
              <a:rPr lang="en-US" kern="1200" dirty="0">
                <a:solidFill>
                  <a:schemeClr val="tx1"/>
                </a:solidFill>
                <a:effectLst/>
              </a:rPr>
              <a:t>We can think of our love and compassion like the sun. The sun shines impartially.</a:t>
            </a:r>
            <a:r>
              <a:rPr lang="en-US" kern="1200" baseline="0" dirty="0">
                <a:solidFill>
                  <a:schemeClr val="tx1"/>
                </a:solidFill>
                <a:effectLst/>
              </a:rPr>
              <a:t> At different times of the day and year, </a:t>
            </a:r>
            <a:r>
              <a:rPr lang="en-US" kern="1200" dirty="0">
                <a:solidFill>
                  <a:schemeClr val="tx1"/>
                </a:solidFill>
                <a:effectLst/>
              </a:rPr>
              <a:t>some places</a:t>
            </a:r>
            <a:r>
              <a:rPr lang="en-US" kern="1200" baseline="0" dirty="0">
                <a:solidFill>
                  <a:schemeClr val="tx1"/>
                </a:solidFill>
                <a:effectLst/>
              </a:rPr>
              <a:t> on the Earth </a:t>
            </a:r>
            <a:r>
              <a:rPr lang="en-US" kern="1200" dirty="0">
                <a:solidFill>
                  <a:schemeClr val="tx1"/>
                </a:solidFill>
                <a:effectLst/>
              </a:rPr>
              <a:t>will be closer to the sun than others and</a:t>
            </a:r>
            <a:r>
              <a:rPr lang="en-US" kern="1200" baseline="0" dirty="0">
                <a:solidFill>
                  <a:schemeClr val="tx1"/>
                </a:solidFill>
                <a:effectLst/>
              </a:rPr>
              <a:t> </a:t>
            </a:r>
            <a:r>
              <a:rPr lang="en-US" kern="1200" dirty="0">
                <a:solidFill>
                  <a:schemeClr val="tx1"/>
                </a:solidFill>
                <a:effectLst/>
              </a:rPr>
              <a:t>will benefit</a:t>
            </a:r>
            <a:r>
              <a:rPr lang="en-US" kern="1200" baseline="0" dirty="0">
                <a:solidFill>
                  <a:schemeClr val="tx1"/>
                </a:solidFill>
                <a:effectLst/>
              </a:rPr>
              <a:t> from it more than others</a:t>
            </a:r>
            <a:r>
              <a:rPr lang="en-US" kern="1200" dirty="0">
                <a:solidFill>
                  <a:schemeClr val="tx1"/>
                </a:solidFill>
                <a:effectLst/>
              </a:rPr>
              <a:t>. Similarly, although we ultimately want to cultivate impartiality towards all people, there</a:t>
            </a:r>
            <a:r>
              <a:rPr lang="en-US" kern="1200" baseline="0" dirty="0">
                <a:solidFill>
                  <a:schemeClr val="tx1"/>
                </a:solidFill>
                <a:effectLst/>
              </a:rPr>
              <a:t> are people who are closer to us and will naturally benefit from our love and compassion more than others. </a:t>
            </a:r>
            <a:r>
              <a:rPr lang="en-US" dirty="0"/>
              <a:t>Impartiality, therefore, is not being apathetic or neutral towards everyone.</a:t>
            </a:r>
            <a:r>
              <a:rPr lang="en-US" baseline="0" dirty="0"/>
              <a:t> </a:t>
            </a:r>
            <a:r>
              <a:rPr lang="en-US" dirty="0"/>
              <a:t>We are not seeking to reduce our feelings for our loved ones. Instead, we are elevating how we appreciate and value others.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11</a:t>
            </a:fld>
            <a:endParaRPr lang="en-US"/>
          </a:p>
        </p:txBody>
      </p:sp>
    </p:spTree>
    <p:extLst>
      <p:ext uri="{BB962C8B-B14F-4D97-AF65-F5344CB8AC3E}">
        <p14:creationId xmlns:p14="http://schemas.microsoft.com/office/powerpoint/2010/main" val="202804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dirty="0"/>
              <a:t>Recognizing our common humanity can help us appreciate others and see others’ lives as being as important as our own.</a:t>
            </a:r>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12</a:t>
            </a:fld>
            <a:endParaRPr lang="en-US"/>
          </a:p>
        </p:txBody>
      </p:sp>
    </p:spTree>
    <p:extLst>
      <p:ext uri="{BB962C8B-B14F-4D97-AF65-F5344CB8AC3E}">
        <p14:creationId xmlns:p14="http://schemas.microsoft.com/office/powerpoint/2010/main" val="187792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“Common Humanity Stories” Critical Insight Activity from the Facilitator Guide </a:t>
            </a:r>
          </a:p>
        </p:txBody>
      </p:sp>
      <p:sp>
        <p:nvSpPr>
          <p:cNvPr id="4" name="Slide Number Placeholder 3"/>
          <p:cNvSpPr>
            <a:spLocks noGrp="1"/>
          </p:cNvSpPr>
          <p:nvPr>
            <p:ph type="sldNum" sz="quarter" idx="10"/>
          </p:nvPr>
        </p:nvSpPr>
        <p:spPr/>
        <p:txBody>
          <a:bodyPr/>
          <a:lstStyle/>
          <a:p>
            <a:fld id="{C5F150D0-F96E-D447-8A43-0A68669ECBDF}" type="slidenum">
              <a:rPr lang="en-US" smtClean="0"/>
              <a:t>13</a:t>
            </a:fld>
            <a:endParaRPr lang="en-US"/>
          </a:p>
        </p:txBody>
      </p:sp>
    </p:spTree>
    <p:extLst>
      <p:ext uri="{BB962C8B-B14F-4D97-AF65-F5344CB8AC3E}">
        <p14:creationId xmlns:p14="http://schemas.microsoft.com/office/powerpoint/2010/main" val="1492484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Choose two of the following five images for the</a:t>
            </a:r>
            <a:r>
              <a:rPr lang="en-US" baseline="0" dirty="0"/>
              <a:t> “Common Humanity Stories” Critical Insight Activity from CIT Facilitator Guide</a:t>
            </a:r>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14</a:t>
            </a:fld>
            <a:endParaRPr lang="en-US"/>
          </a:p>
        </p:txBody>
      </p:sp>
    </p:spTree>
    <p:extLst>
      <p:ext uri="{BB962C8B-B14F-4D97-AF65-F5344CB8AC3E}">
        <p14:creationId xmlns:p14="http://schemas.microsoft.com/office/powerpoint/2010/main" val="167201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15</a:t>
            </a:fld>
            <a:endParaRPr lang="en-US"/>
          </a:p>
        </p:txBody>
      </p:sp>
    </p:spTree>
    <p:extLst>
      <p:ext uri="{BB962C8B-B14F-4D97-AF65-F5344CB8AC3E}">
        <p14:creationId xmlns:p14="http://schemas.microsoft.com/office/powerpoint/2010/main" val="419116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16</a:t>
            </a:fld>
            <a:endParaRPr lang="en-US"/>
          </a:p>
        </p:txBody>
      </p:sp>
    </p:spTree>
    <p:extLst>
      <p:ext uri="{BB962C8B-B14F-4D97-AF65-F5344CB8AC3E}">
        <p14:creationId xmlns:p14="http://schemas.microsoft.com/office/powerpoint/2010/main" val="142979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17</a:t>
            </a:fld>
            <a:endParaRPr lang="en-US"/>
          </a:p>
        </p:txBody>
      </p:sp>
    </p:spTree>
    <p:extLst>
      <p:ext uri="{BB962C8B-B14F-4D97-AF65-F5344CB8AC3E}">
        <p14:creationId xmlns:p14="http://schemas.microsoft.com/office/powerpoint/2010/main" val="197813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18</a:t>
            </a:fld>
            <a:endParaRPr lang="en-US"/>
          </a:p>
        </p:txBody>
      </p:sp>
    </p:spTree>
    <p:extLst>
      <p:ext uri="{BB962C8B-B14F-4D97-AF65-F5344CB8AC3E}">
        <p14:creationId xmlns:p14="http://schemas.microsoft.com/office/powerpoint/2010/main" val="1450202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dirty="0"/>
              <a:t>After completing the “Common Humanity Stories” Critical Insight Activity, ask what do all of these people have in common with you?</a:t>
            </a:r>
          </a:p>
        </p:txBody>
      </p:sp>
      <p:sp>
        <p:nvSpPr>
          <p:cNvPr id="4" name="Slide Number Placeholder 3"/>
          <p:cNvSpPr>
            <a:spLocks noGrp="1"/>
          </p:cNvSpPr>
          <p:nvPr>
            <p:ph type="sldNum" sz="quarter" idx="10"/>
          </p:nvPr>
        </p:nvSpPr>
        <p:spPr/>
        <p:txBody>
          <a:bodyPr/>
          <a:lstStyle/>
          <a:p>
            <a:fld id="{C5F150D0-F96E-D447-8A43-0A68669ECBDF}" type="slidenum">
              <a:rPr lang="en-US" smtClean="0"/>
              <a:t>19</a:t>
            </a:fld>
            <a:endParaRPr lang="en-US"/>
          </a:p>
        </p:txBody>
      </p:sp>
    </p:spTree>
    <p:extLst>
      <p:ext uri="{BB962C8B-B14F-4D97-AF65-F5344CB8AC3E}">
        <p14:creationId xmlns:p14="http://schemas.microsoft.com/office/powerpoint/2010/main" val="119337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D10F-5913-F141-A251-54750C97C256}" type="slidenum">
              <a:rPr lang="en-US" smtClean="0"/>
              <a:pPr/>
              <a:t>2</a:t>
            </a:fld>
            <a:endParaRPr lang="en-US"/>
          </a:p>
        </p:txBody>
      </p:sp>
    </p:spTree>
    <p:extLst>
      <p:ext uri="{BB962C8B-B14F-4D97-AF65-F5344CB8AC3E}">
        <p14:creationId xmlns:p14="http://schemas.microsoft.com/office/powerpoint/2010/main" val="3232473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kern="1200" dirty="0">
                <a:solidFill>
                  <a:schemeClr val="tx1"/>
                </a:solidFill>
                <a:effectLst/>
              </a:rPr>
              <a:t>How about these people?</a:t>
            </a:r>
            <a:endParaRPr lang="en-US" dirty="0"/>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20</a:t>
            </a:fld>
            <a:endParaRPr lang="en-US"/>
          </a:p>
        </p:txBody>
      </p:sp>
    </p:spTree>
    <p:extLst>
      <p:ext uri="{BB962C8B-B14F-4D97-AF65-F5344CB8AC3E}">
        <p14:creationId xmlns:p14="http://schemas.microsoft.com/office/powerpoint/2010/main" val="282494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dirty="0"/>
              <a:t>“All That We Share” Video</a:t>
            </a:r>
          </a:p>
          <a:p>
            <a:r>
              <a:rPr lang="en-US" dirty="0">
                <a:hlinkClick r:id="rId3"/>
              </a:rPr>
              <a:t>https://www.youtube.com/watch?v</a:t>
            </a:r>
            <a:r>
              <a:rPr lang="en-US">
                <a:hlinkClick r:id="rId3"/>
              </a:rPr>
              <a:t>=jD8tjhVO1Tc</a:t>
            </a:r>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21</a:t>
            </a:fld>
            <a:endParaRPr lang="en-US"/>
          </a:p>
        </p:txBody>
      </p:sp>
    </p:spTree>
    <p:extLst>
      <p:ext uri="{BB962C8B-B14F-4D97-AF65-F5344CB8AC3E}">
        <p14:creationId xmlns:p14="http://schemas.microsoft.com/office/powerpoint/2010/main" val="187081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34290"/>
            <a:ext cx="5486400" cy="2198590"/>
          </a:xfrm>
        </p:spPr>
        <p:txBody>
          <a:bodyPr/>
          <a:lstStyle/>
          <a:p>
            <a:r>
              <a:rPr lang="en-US" dirty="0"/>
              <a:t>Not seeing common humanity is a Thinking Trap. All human beings suffer and have needs. By virtue of merely being alive, we all face emotional pain and distress, we all encounter sickness, we are all aging, and we will all die. On the surface, a person may appear to have no problems whatsoever, but if we take time to investigate, we will doubtless discover that they do indeed experience emotional pain, relationship issues, financial worries, non-obvious physical ailments, or any of countless forms of suffering that are not readily obvious to an outsider. Even if they are not suffering now, we know that as a human being they are vulnerable to suffering just by being alive on this earth. Overcoming this Thinking Trap can help us can help us feel more connected to others and build the foundation for rest of the skills in CIT.</a:t>
            </a:r>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22</a:t>
            </a:fld>
            <a:endParaRPr lang="en-US"/>
          </a:p>
        </p:txBody>
      </p:sp>
    </p:spTree>
    <p:extLst>
      <p:ext uri="{BB962C8B-B14F-4D97-AF65-F5344CB8AC3E}">
        <p14:creationId xmlns:p14="http://schemas.microsoft.com/office/powerpoint/2010/main" val="110020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dirty="0"/>
              <a:t>These are strategies for helping us overcome the Thinking Traps of In-Group Bias, Stereotyping and Psychological Essentialism. </a:t>
            </a:r>
          </a:p>
        </p:txBody>
      </p:sp>
      <p:sp>
        <p:nvSpPr>
          <p:cNvPr id="4" name="Slide Number Placeholder 3"/>
          <p:cNvSpPr>
            <a:spLocks noGrp="1"/>
          </p:cNvSpPr>
          <p:nvPr>
            <p:ph type="sldNum" sz="quarter" idx="10"/>
          </p:nvPr>
        </p:nvSpPr>
        <p:spPr/>
        <p:txBody>
          <a:bodyPr/>
          <a:lstStyle/>
          <a:p>
            <a:fld id="{3210D10F-5913-F141-A251-54750C97C256}" type="slidenum">
              <a:rPr lang="en-US" smtClean="0"/>
              <a:t>23</a:t>
            </a:fld>
            <a:endParaRPr lang="en-US"/>
          </a:p>
        </p:txBody>
      </p:sp>
    </p:spTree>
    <p:extLst>
      <p:ext uri="{BB962C8B-B14F-4D97-AF65-F5344CB8AC3E}">
        <p14:creationId xmlns:p14="http://schemas.microsoft.com/office/powerpoint/2010/main" val="753066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r>
              <a:rPr lang="en-US" dirty="0"/>
              <a:t>“Just Like Me,” ”Common Humanity,” or “Impartiality” Practice from the Facilitator Guide</a:t>
            </a:r>
          </a:p>
        </p:txBody>
      </p:sp>
      <p:sp>
        <p:nvSpPr>
          <p:cNvPr id="4" name="Slide Number Placeholder 3"/>
          <p:cNvSpPr>
            <a:spLocks noGrp="1"/>
          </p:cNvSpPr>
          <p:nvPr>
            <p:ph type="sldNum" sz="quarter" idx="10"/>
          </p:nvPr>
        </p:nvSpPr>
        <p:spPr/>
        <p:txBody>
          <a:bodyPr/>
          <a:lstStyle/>
          <a:p>
            <a:fld id="{93D5A033-F234-1F4E-A50C-D51193B8BDA5}" type="slidenum">
              <a:rPr lang="en-US" smtClean="0"/>
              <a:t>24</a:t>
            </a:fld>
            <a:endParaRPr lang="en-US"/>
          </a:p>
        </p:txBody>
      </p:sp>
    </p:spTree>
    <p:extLst>
      <p:ext uri="{BB962C8B-B14F-4D97-AF65-F5344CB8AC3E}">
        <p14:creationId xmlns:p14="http://schemas.microsoft.com/office/powerpoint/2010/main" val="480226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908050"/>
            <a:ext cx="5486400" cy="3086100"/>
          </a:xfrm>
        </p:spPr>
      </p:sp>
      <p:sp>
        <p:nvSpPr>
          <p:cNvPr id="3" name="Notes Placeholder 2"/>
          <p:cNvSpPr>
            <a:spLocks noGrp="1"/>
          </p:cNvSpPr>
          <p:nvPr>
            <p:ph type="body" idx="1"/>
          </p:nvPr>
        </p:nvSpPr>
        <p:spPr/>
        <p:txBody>
          <a:bodyPr/>
          <a:lstStyle/>
          <a:p>
            <a:r>
              <a:rPr lang="en-US" dirty="0"/>
              <a:t>To review, the Thinking Traps we have covered in this skill are In-group Bias, Essentialism, and Not Seeing Common Humanity</a:t>
            </a:r>
            <a:r>
              <a:rPr lang="en-US"/>
              <a:t>. The </a:t>
            </a:r>
            <a:r>
              <a:rPr lang="en-US" dirty="0"/>
              <a:t>practices we will do for this skill will help us overcome these traps.</a:t>
            </a:r>
          </a:p>
        </p:txBody>
      </p:sp>
      <p:sp>
        <p:nvSpPr>
          <p:cNvPr id="4" name="Slide Number Placeholder 3"/>
          <p:cNvSpPr>
            <a:spLocks noGrp="1"/>
          </p:cNvSpPr>
          <p:nvPr>
            <p:ph type="sldNum" sz="quarter" idx="10"/>
          </p:nvPr>
        </p:nvSpPr>
        <p:spPr/>
        <p:txBody>
          <a:bodyPr/>
          <a:lstStyle/>
          <a:p>
            <a:fld id="{93D5A033-F234-1F4E-A50C-D51193B8BDA5}" type="slidenum">
              <a:rPr lang="en-US" smtClean="0"/>
              <a:t>25</a:t>
            </a:fld>
            <a:endParaRPr lang="en-US"/>
          </a:p>
        </p:txBody>
      </p:sp>
    </p:spTree>
    <p:extLst>
      <p:ext uri="{BB962C8B-B14F-4D97-AF65-F5344CB8AC3E}">
        <p14:creationId xmlns:p14="http://schemas.microsoft.com/office/powerpoint/2010/main" val="3329948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D10F-5913-F141-A251-54750C97C256}" type="slidenum">
              <a:rPr lang="en-US" smtClean="0"/>
              <a:pPr/>
              <a:t>26</a:t>
            </a:fld>
            <a:endParaRPr lang="en-US"/>
          </a:p>
        </p:txBody>
      </p:sp>
    </p:spTree>
    <p:extLst>
      <p:ext uri="{BB962C8B-B14F-4D97-AF65-F5344CB8AC3E}">
        <p14:creationId xmlns:p14="http://schemas.microsoft.com/office/powerpoint/2010/main" val="657010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1814719"/>
          </a:xfrm>
        </p:spPr>
        <p:txBody>
          <a:bodyPr/>
          <a:lstStyle/>
          <a:p>
            <a:r>
              <a:rPr lang="en-US" u="sng" dirty="0"/>
              <a:t>Content</a:t>
            </a:r>
            <a:r>
              <a:rPr lang="en-US" dirty="0"/>
              <a:t>:</a:t>
            </a:r>
          </a:p>
          <a:p>
            <a:pPr marL="171450" indent="-171450">
              <a:buFont typeface="Arial" panose="020B0604020202020204" pitchFamily="34" charset="0"/>
              <a:buChar char="•"/>
            </a:pPr>
            <a:r>
              <a:rPr lang="en-US" dirty="0"/>
              <a:t>Participants will explore explicit and implicit bias and methods for weakening them.</a:t>
            </a:r>
          </a:p>
          <a:p>
            <a:pPr marL="171450" indent="-171450">
              <a:buFont typeface="Arial" panose="020B0604020202020204" pitchFamily="34" charset="0"/>
              <a:buChar char="•"/>
            </a:pPr>
            <a:r>
              <a:rPr lang="en-US" dirty="0"/>
              <a:t>Participants will explore what we all have in common as human beings, such as wanting happiness and wanting to avoid harm and suffering.</a:t>
            </a:r>
          </a:p>
          <a:p>
            <a:pPr marL="171450" indent="-171450">
              <a:buFont typeface="Arial" panose="020B0604020202020204" pitchFamily="34" charset="0"/>
              <a:buChar char="•"/>
            </a:pPr>
            <a:r>
              <a:rPr lang="en-US" dirty="0"/>
              <a:t>Participants will learn that psychological essentialism (relating to categories as if they had real, fixed essences) can have harmful effects and perpetuate injustice and division.</a:t>
            </a:r>
          </a:p>
          <a:p>
            <a:endParaRPr lang="en-US" dirty="0"/>
          </a:p>
          <a:p>
            <a:r>
              <a:rPr lang="en-US" u="sng" dirty="0"/>
              <a:t>Practice</a:t>
            </a:r>
            <a:r>
              <a:rPr lang="en-US" dirty="0"/>
              <a:t>:</a:t>
            </a:r>
          </a:p>
          <a:p>
            <a:pPr marL="171450" indent="-171450">
              <a:buFont typeface="Arial" panose="020B0604020202020204" pitchFamily="34" charset="0"/>
              <a:buChar char="•"/>
            </a:pPr>
            <a:r>
              <a:rPr lang="en-US" dirty="0"/>
              <a:t>Participants will learn to reduce partiality and bias and increase a sense of common humanity by reflecting on the superficial nature of the categories of friend, enemy and stranger in light of the deeper commonalities shared by all people.</a:t>
            </a:r>
          </a:p>
          <a:p>
            <a:endParaRPr lang="en-US" dirty="0"/>
          </a:p>
          <a:p>
            <a:endParaRPr lang="en-US" dirty="0"/>
          </a:p>
        </p:txBody>
      </p:sp>
      <p:sp>
        <p:nvSpPr>
          <p:cNvPr id="4" name="Slide Number Placeholder 3"/>
          <p:cNvSpPr>
            <a:spLocks noGrp="1"/>
          </p:cNvSpPr>
          <p:nvPr>
            <p:ph type="sldNum" sz="quarter" idx="5"/>
          </p:nvPr>
        </p:nvSpPr>
        <p:spPr/>
        <p:txBody>
          <a:bodyPr/>
          <a:lstStyle/>
          <a:p>
            <a:fld id="{3210D10F-5913-F141-A251-54750C97C256}" type="slidenum">
              <a:rPr lang="en-US" smtClean="0"/>
              <a:pPr/>
              <a:t>3</a:t>
            </a:fld>
            <a:endParaRPr lang="en-US"/>
          </a:p>
        </p:txBody>
      </p:sp>
    </p:spTree>
    <p:extLst>
      <p:ext uri="{BB962C8B-B14F-4D97-AF65-F5344CB8AC3E}">
        <p14:creationId xmlns:p14="http://schemas.microsoft.com/office/powerpoint/2010/main" val="284753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who are you?” Critical Insight Activity from Facilitator Guide</a:t>
            </a:r>
          </a:p>
        </p:txBody>
      </p:sp>
      <p:sp>
        <p:nvSpPr>
          <p:cNvPr id="4" name="Slide Number Placeholder 3"/>
          <p:cNvSpPr>
            <a:spLocks noGrp="1"/>
          </p:cNvSpPr>
          <p:nvPr>
            <p:ph type="sldNum" sz="quarter" idx="10"/>
          </p:nvPr>
        </p:nvSpPr>
        <p:spPr/>
        <p:txBody>
          <a:bodyPr/>
          <a:lstStyle/>
          <a:p>
            <a:fld id="{83DB44B7-F251-394C-8B56-809135DE8255}" type="slidenum">
              <a:rPr lang="en-US" smtClean="0"/>
              <a:t>4</a:t>
            </a:fld>
            <a:endParaRPr lang="en-US"/>
          </a:p>
        </p:txBody>
      </p:sp>
    </p:spTree>
    <p:extLst>
      <p:ext uri="{BB962C8B-B14F-4D97-AF65-F5344CB8AC3E}">
        <p14:creationId xmlns:p14="http://schemas.microsoft.com/office/powerpoint/2010/main" val="27120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2222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Bias is natural. Categorizing information and objects is necessary for quickly</a:t>
            </a:r>
            <a:r>
              <a:rPr lang="en-US" kern="1200" baseline="0" dirty="0">
                <a:solidFill>
                  <a:schemeClr val="tx1"/>
                </a:solidFill>
                <a:effectLst/>
              </a:rPr>
              <a:t> understanding the world. Category systems attempt to provide maximum information with the least cognitive effort and are very beneficial. If one walks into a room and sees an object for the first time, it is useful to be able to know, based on the perceived attributes of four legs and a flat surface that this object is likely in the category “chair” and can be sat upon. It is evolutionarily adaptive to be able to categorize large, furry, four-legged, living beings with large teeth and claws into the category of “dangerous animal.” Categorizing and stereotyping people can also be very beneficial, such as when we are lost in a city and look for a taxi driver or police officer. These categories are not totally arbitrary and are based on the perceived world and the needs of the perceiver. Categorization is also influenced by experience and culture. The problems come when we mistake an individual with the attributes we associate with the category we place them in and when we concretize the category as absolute and unchanging. As we will see, as useful as categories can be, they are superficial and fluid.</a:t>
            </a:r>
          </a:p>
        </p:txBody>
      </p:sp>
      <p:sp>
        <p:nvSpPr>
          <p:cNvPr id="4" name="Slide Number Placeholder 3"/>
          <p:cNvSpPr>
            <a:spLocks noGrp="1"/>
          </p:cNvSpPr>
          <p:nvPr>
            <p:ph type="sldNum" sz="quarter" idx="10"/>
          </p:nvPr>
        </p:nvSpPr>
        <p:spPr/>
        <p:txBody>
          <a:bodyPr/>
          <a:lstStyle/>
          <a:p>
            <a:fld id="{3210D10F-5913-F141-A251-54750C97C256}" type="slidenum">
              <a:rPr lang="en-US" smtClean="0"/>
              <a:t>5</a:t>
            </a:fld>
            <a:endParaRPr lang="en-US"/>
          </a:p>
        </p:txBody>
      </p:sp>
    </p:spTree>
    <p:extLst>
      <p:ext uri="{BB962C8B-B14F-4D97-AF65-F5344CB8AC3E}">
        <p14:creationId xmlns:p14="http://schemas.microsoft.com/office/powerpoint/2010/main" val="158224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2236925"/>
          </a:xfrm>
        </p:spPr>
        <p:txBody>
          <a:bodyPr/>
          <a:lstStyle/>
          <a:p>
            <a:r>
              <a:rPr lang="en-US" dirty="0"/>
              <a:t>Creating in-groups and out-group is based on our natural tendency to create categories.</a:t>
            </a:r>
          </a:p>
          <a:p>
            <a:endParaRPr lang="en-US" dirty="0"/>
          </a:p>
          <a:p>
            <a:r>
              <a:rPr lang="en-US" dirty="0"/>
              <a:t>In-group bias is a Thinking Trap that can lead to Stereotyping and Psychological Essentialism. Essentialism is the belief that categories have a fixed, underlying, true nature (or set of characteristics) that gives them their identity and is responsible for similarities that members of that category share. This belief can exist even if one cannot name the essence the group is supposed to possess. Essentialism is responsible for a great deal of out-group discrimination. Categories such as race, religion, gender are some examples of categories that are often essentialized. Upon deeper examination, we can easily see that members who comprise any category are as varied and unique as snowflakes. Although there may be some useful characteristics that some group members share, these characteristics are not what define them nor do they make up some underlying, true, unchanging nature. Although it is easy to think of the way we essentialize major categories, we also do so with less obvious categories as we construct in-groups and out-groups everyday. </a:t>
            </a:r>
          </a:p>
        </p:txBody>
      </p:sp>
      <p:sp>
        <p:nvSpPr>
          <p:cNvPr id="4" name="Slide Number Placeholder 3"/>
          <p:cNvSpPr>
            <a:spLocks noGrp="1"/>
          </p:cNvSpPr>
          <p:nvPr>
            <p:ph type="sldNum" sz="quarter" idx="10"/>
          </p:nvPr>
        </p:nvSpPr>
        <p:spPr/>
        <p:txBody>
          <a:bodyPr/>
          <a:lstStyle/>
          <a:p>
            <a:fld id="{3210D10F-5913-F141-A251-54750C97C256}" type="slidenum">
              <a:rPr lang="en-US" smtClean="0"/>
              <a:t>6</a:t>
            </a:fld>
            <a:endParaRPr lang="en-US"/>
          </a:p>
        </p:txBody>
      </p:sp>
    </p:spTree>
    <p:extLst>
      <p:ext uri="{BB962C8B-B14F-4D97-AF65-F5344CB8AC3E}">
        <p14:creationId xmlns:p14="http://schemas.microsoft.com/office/powerpoint/2010/main" val="64325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superficial categories can eventually lead to us labeling the out groups as evil or even inhuman.</a:t>
            </a:r>
            <a:r>
              <a:rPr lang="en-US" sz="1200" kern="1200" baseline="0" dirty="0">
                <a:solidFill>
                  <a:schemeClr val="tx1"/>
                </a:solidFill>
                <a:effectLst/>
                <a:latin typeface="Schneidler BT Roman" panose="02090502020206020303" pitchFamily="18" charset="0"/>
                <a:ea typeface="+mn-ea"/>
                <a:cs typeface="+mn-cs"/>
              </a:rPr>
              <a:t> </a:t>
            </a:r>
            <a:r>
              <a:rPr lang="en-US" dirty="0"/>
              <a:t>Seeing others as essentially different is an extremely risky Thinking Trap, because it can justify all sorts of negative and unethical behaviors. Discrimination, unfair treatment, exploitation, and violence are all made possible by a failure to recognize common humanity.</a:t>
            </a:r>
          </a:p>
        </p:txBody>
      </p:sp>
      <p:sp>
        <p:nvSpPr>
          <p:cNvPr id="4" name="Slide Number Placeholder 3"/>
          <p:cNvSpPr>
            <a:spLocks noGrp="1"/>
          </p:cNvSpPr>
          <p:nvPr>
            <p:ph type="sldNum" sz="quarter" idx="10"/>
          </p:nvPr>
        </p:nvSpPr>
        <p:spPr/>
        <p:txBody>
          <a:bodyPr/>
          <a:lstStyle/>
          <a:p>
            <a:fld id="{3210D10F-5913-F141-A251-54750C97C256}" type="slidenum">
              <a:rPr lang="en-US" smtClean="0"/>
              <a:t>7</a:t>
            </a:fld>
            <a:endParaRPr lang="en-US"/>
          </a:p>
        </p:txBody>
      </p:sp>
    </p:spTree>
    <p:extLst>
      <p:ext uri="{BB962C8B-B14F-4D97-AF65-F5344CB8AC3E}">
        <p14:creationId xmlns:p14="http://schemas.microsoft.com/office/powerpoint/2010/main" val="79580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8"/>
            <a:ext cx="5486400" cy="1784794"/>
          </a:xfrm>
        </p:spPr>
        <p:txBody>
          <a:bodyPr/>
          <a:lstStyle/>
          <a:p>
            <a:r>
              <a:rPr lang="en-US" dirty="0"/>
              <a:t>The categories we construct are even more nuanced than simply friend and enemy, good and evil. We tend to broadly categorize people into groups of friends, enemies and strangers. This taxonomy of friend, enemy and stranger can be further broken down into the other ways we categorize people, such as race, religion, political party, and gender. To use a less heated example, my sports team and their fans are my “friends.” My teams rival and their fans are my “enemies.” All other teams and their fans are “strangers.” While this may seem like a superficial example, even these categories can be the cause of emotional and physical violence. To help us work out of this Thinking Trap, we will learn that the categories of friend, enemy and stranger are limited and changeable, yet how we categorize people affects how we relate to them. You may ask if the participants have any examples of these categorizations they would like to share.</a:t>
            </a:r>
          </a:p>
          <a:p>
            <a:endParaRPr lang="en-US" dirty="0"/>
          </a:p>
        </p:txBody>
      </p:sp>
      <p:sp>
        <p:nvSpPr>
          <p:cNvPr id="4" name="Slide Number Placeholder 3"/>
          <p:cNvSpPr>
            <a:spLocks noGrp="1"/>
          </p:cNvSpPr>
          <p:nvPr>
            <p:ph type="sldNum" sz="quarter" idx="10"/>
          </p:nvPr>
        </p:nvSpPr>
        <p:spPr/>
        <p:txBody>
          <a:bodyPr/>
          <a:lstStyle/>
          <a:p>
            <a:fld id="{3210D10F-5913-F141-A251-54750C97C256}" type="slidenum">
              <a:rPr lang="en-US" smtClean="0"/>
              <a:t>8</a:t>
            </a:fld>
            <a:endParaRPr lang="en-US"/>
          </a:p>
        </p:txBody>
      </p:sp>
    </p:spTree>
    <p:extLst>
      <p:ext uri="{BB962C8B-B14F-4D97-AF65-F5344CB8AC3E}">
        <p14:creationId xmlns:p14="http://schemas.microsoft.com/office/powerpoint/2010/main" val="406342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847725"/>
            <a:ext cx="5486400" cy="3086100"/>
          </a:xfrm>
        </p:spPr>
      </p:sp>
      <p:sp>
        <p:nvSpPr>
          <p:cNvPr id="3" name="Notes Placeholder 2"/>
          <p:cNvSpPr>
            <a:spLocks noGrp="1"/>
          </p:cNvSpPr>
          <p:nvPr>
            <p:ph type="body" idx="1"/>
          </p:nvPr>
        </p:nvSpPr>
        <p:spPr>
          <a:xfrm>
            <a:off x="685800" y="4321037"/>
            <a:ext cx="5486400" cy="2851288"/>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10"/>
          </p:nvPr>
        </p:nvSpPr>
        <p:spPr/>
        <p:txBody>
          <a:bodyPr/>
          <a:lstStyle/>
          <a:p>
            <a:fld id="{93D5A033-F234-1F4E-A50C-D51193B8BDA5}" type="slidenum">
              <a:rPr lang="en-US" smtClean="0"/>
              <a:t>9</a:t>
            </a:fld>
            <a:endParaRPr lang="en-US"/>
          </a:p>
        </p:txBody>
      </p:sp>
    </p:spTree>
    <p:extLst>
      <p:ext uri="{BB962C8B-B14F-4D97-AF65-F5344CB8AC3E}">
        <p14:creationId xmlns:p14="http://schemas.microsoft.com/office/powerpoint/2010/main" val="189286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Georgia" charset="0"/>
                <a:ea typeface="Georgia" charset="0"/>
                <a:cs typeface="Georgia"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AE7E07-6CA6-CD4F-9B67-09F29A15357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26627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E7E07-6CA6-CD4F-9B67-09F29A15357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38942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E7E07-6CA6-CD4F-9B67-09F29A15357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363840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70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E7E07-6CA6-CD4F-9B67-09F29A15357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67353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E7E07-6CA6-CD4F-9B67-09F29A15357D}"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75121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AE7E07-6CA6-CD4F-9B67-09F29A15357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61995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AE7E07-6CA6-CD4F-9B67-09F29A15357D}"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6881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AE7E07-6CA6-CD4F-9B67-09F29A15357D}"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18580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E7E07-6CA6-CD4F-9B67-09F29A15357D}"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172138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E7E07-6CA6-CD4F-9B67-09F29A15357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267115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E7E07-6CA6-CD4F-9B67-09F29A15357D}"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AA1B8-27FA-4241-9972-D129E630349D}" type="slidenum">
              <a:rPr lang="en-US" smtClean="0"/>
              <a:t>‹#›</a:t>
            </a:fld>
            <a:endParaRPr lang="en-US"/>
          </a:p>
        </p:txBody>
      </p:sp>
    </p:spTree>
    <p:extLst>
      <p:ext uri="{BB962C8B-B14F-4D97-AF65-F5344CB8AC3E}">
        <p14:creationId xmlns:p14="http://schemas.microsoft.com/office/powerpoint/2010/main" val="196996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E7E07-6CA6-CD4F-9B67-09F29A15357D}" type="datetimeFigureOut">
              <a:rPr lang="en-US" smtClean="0"/>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AA1B8-27FA-4241-9972-D129E630349D}" type="slidenum">
              <a:rPr lang="en-US" smtClean="0"/>
              <a:t>‹#›</a:t>
            </a:fld>
            <a:endParaRPr lang="en-US"/>
          </a:p>
        </p:txBody>
      </p:sp>
    </p:spTree>
    <p:extLst>
      <p:ext uri="{BB962C8B-B14F-4D97-AF65-F5344CB8AC3E}">
        <p14:creationId xmlns:p14="http://schemas.microsoft.com/office/powerpoint/2010/main" val="97920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7.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550967"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5:		</a:t>
            </a:r>
            <a:r>
              <a:rPr lang="en-US" sz="1333" spc="800" dirty="0">
                <a:solidFill>
                  <a:schemeClr val="bg1"/>
                </a:solidFill>
                <a:latin typeface="Georgia" panose="02040502050405020303" pitchFamily="18" charset="0"/>
                <a:ea typeface="Times New Roman" charset="0"/>
                <a:cs typeface="Times New Roman" charset="0"/>
              </a:rPr>
              <a:t>IMPARTIALITY AND COMMON HUMANITY</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722418"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39606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333"/>
          <a:stretch/>
        </p:blipFill>
        <p:spPr>
          <a:xfrm>
            <a:off x="142589" y="1"/>
            <a:ext cx="11906822" cy="6858000"/>
          </a:xfrm>
          <a:prstGeom prst="rect">
            <a:avLst/>
          </a:prstGeom>
        </p:spPr>
      </p:pic>
      <p:sp>
        <p:nvSpPr>
          <p:cNvPr id="2" name="Title 1"/>
          <p:cNvSpPr>
            <a:spLocks noGrp="1"/>
          </p:cNvSpPr>
          <p:nvPr>
            <p:ph type="title"/>
          </p:nvPr>
        </p:nvSpPr>
        <p:spPr>
          <a:xfrm>
            <a:off x="142589" y="414339"/>
            <a:ext cx="5332201" cy="1150933"/>
          </a:xfrm>
        </p:spPr>
        <p:txBody>
          <a:bodyPr>
            <a:normAutofit/>
          </a:bodyPr>
          <a:lstStyle/>
          <a:p>
            <a:pPr algn="ctr"/>
            <a:r>
              <a:rPr lang="en-US" sz="7200" dirty="0">
                <a:solidFill>
                  <a:schemeClr val="accent1"/>
                </a:solidFill>
                <a:latin typeface="Georgia" panose="02040502050405020303" pitchFamily="18" charset="0"/>
                <a:ea typeface="Times New Roman" charset="0"/>
                <a:cs typeface="Times New Roman" charset="0"/>
              </a:rPr>
              <a:t>Impartiality</a:t>
            </a:r>
          </a:p>
        </p:txBody>
      </p:sp>
    </p:spTree>
    <p:extLst>
      <p:ext uri="{BB962C8B-B14F-4D97-AF65-F5344CB8AC3E}">
        <p14:creationId xmlns:p14="http://schemas.microsoft.com/office/powerpoint/2010/main" val="11537165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7239000" y="5481664"/>
            <a:ext cx="4953000" cy="1150933"/>
          </a:xfrm>
        </p:spPr>
        <p:txBody>
          <a:bodyPr>
            <a:normAutofit/>
          </a:bodyPr>
          <a:lstStyle/>
          <a:p>
            <a:pPr algn="ctr"/>
            <a:r>
              <a:rPr lang="en-US" sz="6600" dirty="0">
                <a:solidFill>
                  <a:schemeClr val="accent1"/>
                </a:solidFill>
                <a:latin typeface="Georgia" panose="02040502050405020303" pitchFamily="18" charset="0"/>
                <a:ea typeface="Times New Roman" charset="0"/>
                <a:cs typeface="Times New Roman" charset="0"/>
              </a:rPr>
              <a:t>Impartiality</a:t>
            </a:r>
          </a:p>
        </p:txBody>
      </p:sp>
    </p:spTree>
    <p:extLst>
      <p:ext uri="{BB962C8B-B14F-4D97-AF65-F5344CB8AC3E}">
        <p14:creationId xmlns:p14="http://schemas.microsoft.com/office/powerpoint/2010/main" val="6478028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057" b="10727"/>
          <a:stretch/>
        </p:blipFill>
        <p:spPr>
          <a:xfrm>
            <a:off x="0" y="0"/>
            <a:ext cx="12249174" cy="6858000"/>
          </a:xfrm>
          <a:prstGeom prst="rect">
            <a:avLst/>
          </a:prstGeom>
        </p:spPr>
      </p:pic>
      <p:sp>
        <p:nvSpPr>
          <p:cNvPr id="2" name="Title 1"/>
          <p:cNvSpPr>
            <a:spLocks noGrp="1"/>
          </p:cNvSpPr>
          <p:nvPr>
            <p:ph type="title"/>
          </p:nvPr>
        </p:nvSpPr>
        <p:spPr>
          <a:xfrm>
            <a:off x="197939" y="140832"/>
            <a:ext cx="6779622" cy="968831"/>
          </a:xfrm>
          <a:solidFill>
            <a:srgbClr val="000000">
              <a:alpha val="40000"/>
            </a:srgbClr>
          </a:solidFill>
        </p:spPr>
        <p:txBody>
          <a:bodyPr>
            <a:normAutofit fontScale="90000"/>
          </a:bodyPr>
          <a:lstStyle/>
          <a:p>
            <a:pPr algn="ctr"/>
            <a:r>
              <a:rPr lang="en-US" sz="6000" dirty="0"/>
              <a:t>  Common Humanity </a:t>
            </a:r>
          </a:p>
        </p:txBody>
      </p:sp>
      <p:sp>
        <p:nvSpPr>
          <p:cNvPr id="3" name="Content Placeholder 2"/>
          <p:cNvSpPr>
            <a:spLocks noGrp="1"/>
          </p:cNvSpPr>
          <p:nvPr>
            <p:ph idx="1"/>
          </p:nvPr>
        </p:nvSpPr>
        <p:spPr>
          <a:xfrm>
            <a:off x="713378" y="5049078"/>
            <a:ext cx="10907122" cy="1464455"/>
          </a:xfrm>
          <a:solidFill>
            <a:srgbClr val="000000">
              <a:alpha val="40000"/>
            </a:srgbClr>
          </a:solidFill>
        </p:spPr>
        <p:txBody>
          <a:bodyPr>
            <a:normAutofit lnSpcReduction="10000"/>
          </a:bodyPr>
          <a:lstStyle/>
          <a:p>
            <a:pPr marL="0" indent="0">
              <a:buNone/>
            </a:pPr>
            <a:r>
              <a:rPr lang="en-US" sz="3600" dirty="0"/>
              <a:t>Focusing on that which all human beings share, such as our wish for greater well-being and less suffering or dissatisfaction. </a:t>
            </a:r>
          </a:p>
          <a:p>
            <a:endParaRPr lang="en-US" sz="3600" dirty="0"/>
          </a:p>
        </p:txBody>
      </p:sp>
    </p:spTree>
    <p:extLst>
      <p:ext uri="{BB962C8B-B14F-4D97-AF65-F5344CB8AC3E}">
        <p14:creationId xmlns:p14="http://schemas.microsoft.com/office/powerpoint/2010/main" val="7664952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pPr algn="ctr"/>
            <a:r>
              <a:rPr lang="en-US" sz="5333" dirty="0">
                <a:solidFill>
                  <a:schemeClr val="tx1"/>
                </a:solidFill>
              </a:rPr>
              <a:t>Break Out Groups</a:t>
            </a:r>
          </a:p>
        </p:txBody>
      </p:sp>
    </p:spTree>
    <p:extLst>
      <p:ext uri="{BB962C8B-B14F-4D97-AF65-F5344CB8AC3E}">
        <p14:creationId xmlns:p14="http://schemas.microsoft.com/office/powerpoint/2010/main" val="2542296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15" y="0"/>
            <a:ext cx="10278971" cy="6858000"/>
          </a:xfrm>
          <a:prstGeom prst="rect">
            <a:avLst/>
          </a:prstGeom>
        </p:spPr>
      </p:pic>
    </p:spTree>
    <p:extLst>
      <p:ext uri="{BB962C8B-B14F-4D97-AF65-F5344CB8AC3E}">
        <p14:creationId xmlns:p14="http://schemas.microsoft.com/office/powerpoint/2010/main" val="19574566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388"/>
          <a:stretch/>
        </p:blipFill>
        <p:spPr>
          <a:xfrm>
            <a:off x="604226" y="0"/>
            <a:ext cx="10983549" cy="6858000"/>
          </a:xfrm>
          <a:prstGeom prst="rect">
            <a:avLst/>
          </a:prstGeom>
        </p:spPr>
      </p:pic>
    </p:spTree>
    <p:extLst>
      <p:ext uri="{BB962C8B-B14F-4D97-AF65-F5344CB8AC3E}">
        <p14:creationId xmlns:p14="http://schemas.microsoft.com/office/powerpoint/2010/main" val="15280642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50" b="3333"/>
          <a:stretch/>
        </p:blipFill>
        <p:spPr>
          <a:xfrm>
            <a:off x="418456" y="0"/>
            <a:ext cx="11355088" cy="6858000"/>
          </a:xfrm>
          <a:prstGeom prst="rect">
            <a:avLst/>
          </a:prstGeom>
        </p:spPr>
      </p:pic>
    </p:spTree>
    <p:extLst>
      <p:ext uri="{BB962C8B-B14F-4D97-AF65-F5344CB8AC3E}">
        <p14:creationId xmlns:p14="http://schemas.microsoft.com/office/powerpoint/2010/main" val="4323417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00" y="0"/>
            <a:ext cx="5387751" cy="6858000"/>
          </a:xfrm>
          <a:prstGeom prst="rect">
            <a:avLst/>
          </a:prstGeom>
        </p:spPr>
      </p:pic>
    </p:spTree>
    <p:extLst>
      <p:ext uri="{BB962C8B-B14F-4D97-AF65-F5344CB8AC3E}">
        <p14:creationId xmlns:p14="http://schemas.microsoft.com/office/powerpoint/2010/main" val="7238249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4936268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C67599-23D5-9045-9C45-6F816E6565E4}"/>
              </a:ext>
            </a:extLst>
          </p:cNvPr>
          <p:cNvPicPr>
            <a:picLocks noChangeAspect="1"/>
          </p:cNvPicPr>
          <p:nvPr/>
        </p:nvPicPr>
        <p:blipFill rotWithShape="1">
          <a:blip r:embed="rId3">
            <a:extLst>
              <a:ext uri="{28A0092B-C50C-407E-A947-70E740481C1C}">
                <a14:useLocalDpi xmlns:a14="http://schemas.microsoft.com/office/drawing/2010/main" val="0"/>
              </a:ext>
            </a:extLst>
          </a:blip>
          <a:srcRect l="10967" r="12253" b="-1"/>
          <a:stretch/>
        </p:blipFill>
        <p:spPr>
          <a:xfrm>
            <a:off x="20" y="10"/>
            <a:ext cx="4003019" cy="3388883"/>
          </a:xfrm>
          <a:prstGeom prst="rect">
            <a:avLst/>
          </a:prstGeom>
        </p:spPr>
      </p:pic>
      <p:pic>
        <p:nvPicPr>
          <p:cNvPr id="7" name="Picture 6">
            <a:extLst>
              <a:ext uri="{FF2B5EF4-FFF2-40B4-BE49-F238E27FC236}">
                <a16:creationId xmlns:a16="http://schemas.microsoft.com/office/drawing/2014/main" id="{CCF0CC9F-F86F-2F46-831A-9F1943C938B4}"/>
              </a:ext>
            </a:extLst>
          </p:cNvPr>
          <p:cNvPicPr>
            <a:picLocks noChangeAspect="1"/>
          </p:cNvPicPr>
          <p:nvPr/>
        </p:nvPicPr>
        <p:blipFill rotWithShape="1">
          <a:blip r:embed="rId4">
            <a:extLst>
              <a:ext uri="{28A0092B-C50C-407E-A947-70E740481C1C}">
                <a14:useLocalDpi xmlns:a14="http://schemas.microsoft.com/office/drawing/2010/main" val="0"/>
              </a:ext>
            </a:extLst>
          </a:blip>
          <a:srcRect l="8432" r="12719" b="-4"/>
          <a:stretch/>
        </p:blipFill>
        <p:spPr>
          <a:xfrm>
            <a:off x="20" y="3469102"/>
            <a:ext cx="4003019" cy="3388893"/>
          </a:xfrm>
          <a:prstGeom prst="rect">
            <a:avLst/>
          </a:prstGeom>
        </p:spPr>
      </p:pic>
      <p:pic>
        <p:nvPicPr>
          <p:cNvPr id="4" name="Picture 3">
            <a:extLst>
              <a:ext uri="{FF2B5EF4-FFF2-40B4-BE49-F238E27FC236}">
                <a16:creationId xmlns:a16="http://schemas.microsoft.com/office/drawing/2014/main" id="{3A67D5E7-B8D7-8F4F-9ACE-9A73D4A4044B}"/>
              </a:ext>
            </a:extLst>
          </p:cNvPr>
          <p:cNvPicPr>
            <a:picLocks noChangeAspect="1"/>
          </p:cNvPicPr>
          <p:nvPr/>
        </p:nvPicPr>
        <p:blipFill rotWithShape="1">
          <a:blip r:embed="rId5">
            <a:extLst>
              <a:ext uri="{28A0092B-C50C-407E-A947-70E740481C1C}">
                <a14:useLocalDpi xmlns:a14="http://schemas.microsoft.com/office/drawing/2010/main" val="0"/>
              </a:ext>
            </a:extLst>
          </a:blip>
          <a:srcRect l="6509" r="18930"/>
          <a:stretch/>
        </p:blipFill>
        <p:spPr>
          <a:xfrm>
            <a:off x="4094479" y="10"/>
            <a:ext cx="4014047" cy="6857990"/>
          </a:xfrm>
          <a:prstGeom prst="rect">
            <a:avLst/>
          </a:prstGeom>
        </p:spPr>
      </p:pic>
      <p:pic>
        <p:nvPicPr>
          <p:cNvPr id="5" name="Picture 4">
            <a:extLst>
              <a:ext uri="{FF2B5EF4-FFF2-40B4-BE49-F238E27FC236}">
                <a16:creationId xmlns:a16="http://schemas.microsoft.com/office/drawing/2014/main" id="{9BD917D9-21CD-704E-86B5-23F170245307}"/>
              </a:ext>
            </a:extLst>
          </p:cNvPr>
          <p:cNvPicPr>
            <a:picLocks noChangeAspect="1"/>
          </p:cNvPicPr>
          <p:nvPr/>
        </p:nvPicPr>
        <p:blipFill rotWithShape="1">
          <a:blip r:embed="rId6">
            <a:extLst>
              <a:ext uri="{28A0092B-C50C-407E-A947-70E740481C1C}">
                <a14:useLocalDpi xmlns:a14="http://schemas.microsoft.com/office/drawing/2010/main" val="0"/>
              </a:ext>
            </a:extLst>
          </a:blip>
          <a:srcRect l="3954" r="17066" b="-3"/>
          <a:stretch/>
        </p:blipFill>
        <p:spPr>
          <a:xfrm>
            <a:off x="8188960" y="10"/>
            <a:ext cx="4003039" cy="3383270"/>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21371" r="-4" b="-4"/>
          <a:stretch/>
        </p:blipFill>
        <p:spPr>
          <a:xfrm>
            <a:off x="8199966" y="3469102"/>
            <a:ext cx="3992034" cy="3388893"/>
          </a:xfrm>
          <a:prstGeom prst="rect">
            <a:avLst/>
          </a:prstGeom>
        </p:spPr>
      </p:pic>
    </p:spTree>
    <p:extLst>
      <p:ext uri="{BB962C8B-B14F-4D97-AF65-F5344CB8AC3E}">
        <p14:creationId xmlns:p14="http://schemas.microsoft.com/office/powerpoint/2010/main" val="8890855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5:		</a:t>
            </a:r>
            <a:r>
              <a:rPr lang="en-US" sz="1333" spc="800" dirty="0">
                <a:solidFill>
                  <a:schemeClr val="bg1"/>
                </a:solidFill>
                <a:latin typeface="Georgia" panose="02040502050405020303" pitchFamily="18" charset="0"/>
                <a:ea typeface="Times New Roman" charset="0"/>
                <a:cs typeface="Times New Roman" charset="0"/>
              </a:rPr>
              <a:t>IMPARTIALITY AND COMMON HUMANITY</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562920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057" b="10727"/>
          <a:stretch/>
        </p:blipFill>
        <p:spPr>
          <a:xfrm>
            <a:off x="0" y="0"/>
            <a:ext cx="12249174" cy="6858000"/>
          </a:xfrm>
          <a:prstGeom prst="rect">
            <a:avLst/>
          </a:prstGeom>
        </p:spPr>
      </p:pic>
    </p:spTree>
    <p:extLst>
      <p:ext uri="{BB962C8B-B14F-4D97-AF65-F5344CB8AC3E}">
        <p14:creationId xmlns:p14="http://schemas.microsoft.com/office/powerpoint/2010/main" val="41481925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V 2 _ All That We Share.mp4">
            <a:hlinkClick r:id="" action="ppaction://media"/>
            <a:extLst>
              <a:ext uri="{FF2B5EF4-FFF2-40B4-BE49-F238E27FC236}">
                <a16:creationId xmlns:a16="http://schemas.microsoft.com/office/drawing/2014/main" id="{AE1F94DB-8D3D-8C42-AAFA-D074C17703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5" y="0"/>
            <a:ext cx="12192273" cy="6857999"/>
          </a:xfrm>
        </p:spPr>
      </p:pic>
    </p:spTree>
    <p:extLst>
      <p:ext uri="{BB962C8B-B14F-4D97-AF65-F5344CB8AC3E}">
        <p14:creationId xmlns:p14="http://schemas.microsoft.com/office/powerpoint/2010/main" val="6316940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057" b="10727"/>
          <a:stretch/>
        </p:blipFill>
        <p:spPr>
          <a:xfrm>
            <a:off x="0" y="0"/>
            <a:ext cx="12249174" cy="6858000"/>
          </a:xfrm>
          <a:prstGeom prst="rect">
            <a:avLst/>
          </a:prstGeom>
        </p:spPr>
      </p:pic>
      <p:sp>
        <p:nvSpPr>
          <p:cNvPr id="2" name="Title 1"/>
          <p:cNvSpPr>
            <a:spLocks noGrp="1"/>
          </p:cNvSpPr>
          <p:nvPr>
            <p:ph type="title"/>
          </p:nvPr>
        </p:nvSpPr>
        <p:spPr>
          <a:xfrm>
            <a:off x="63797" y="247157"/>
            <a:ext cx="12078586" cy="968831"/>
          </a:xfrm>
          <a:solidFill>
            <a:srgbClr val="000000">
              <a:alpha val="40000"/>
            </a:srgbClr>
          </a:solidFill>
        </p:spPr>
        <p:txBody>
          <a:bodyPr>
            <a:noAutofit/>
          </a:bodyPr>
          <a:lstStyle/>
          <a:p>
            <a:pPr algn="ctr"/>
            <a:r>
              <a:rPr lang="en-US" dirty="0"/>
              <a:t>  Thinking Trap: Not Seeing Common Humanity </a:t>
            </a:r>
          </a:p>
        </p:txBody>
      </p:sp>
    </p:spTree>
    <p:extLst>
      <p:ext uri="{BB962C8B-B14F-4D97-AF65-F5344CB8AC3E}">
        <p14:creationId xmlns:p14="http://schemas.microsoft.com/office/powerpoint/2010/main" val="20045007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0"/>
                                        <p:tgtEl>
                                          <p:spTgt spid="5"/>
                                        </p:tgtEl>
                                      </p:cBhvr>
                                    </p:animEffect>
                                    <p:set>
                                      <p:cBhvr>
                                        <p:cTn id="11"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673" b="5185"/>
          <a:stretch/>
        </p:blipFill>
        <p:spPr>
          <a:xfrm>
            <a:off x="450519" y="-2593"/>
            <a:ext cx="11290962" cy="6860593"/>
          </a:xfrm>
          <a:prstGeom prst="rect">
            <a:avLst/>
          </a:prstGeom>
        </p:spPr>
      </p:pic>
      <p:sp>
        <p:nvSpPr>
          <p:cNvPr id="2" name="Title 1"/>
          <p:cNvSpPr>
            <a:spLocks noGrp="1"/>
          </p:cNvSpPr>
          <p:nvPr>
            <p:ph type="title"/>
          </p:nvPr>
        </p:nvSpPr>
        <p:spPr>
          <a:xfrm>
            <a:off x="1042503" y="246272"/>
            <a:ext cx="10515600" cy="1101427"/>
          </a:xfrm>
        </p:spPr>
        <p:txBody>
          <a:bodyPr>
            <a:noAutofit/>
          </a:bodyPr>
          <a:lstStyle/>
          <a:p>
            <a:pPr algn="ctr"/>
            <a:r>
              <a:rPr lang="en-US" sz="4800" dirty="0">
                <a:solidFill>
                  <a:schemeClr val="bg1"/>
                </a:solidFill>
                <a:latin typeface="Georgia" panose="02040502050405020303" pitchFamily="18" charset="0"/>
                <a:ea typeface="Times New Roman" charset="0"/>
                <a:cs typeface="Times New Roman" charset="0"/>
              </a:rPr>
              <a:t>Strategies for Cultivating Impartiality</a:t>
            </a:r>
          </a:p>
        </p:txBody>
      </p:sp>
      <p:sp>
        <p:nvSpPr>
          <p:cNvPr id="3" name="Content Placeholder 2"/>
          <p:cNvSpPr>
            <a:spLocks noGrp="1"/>
          </p:cNvSpPr>
          <p:nvPr>
            <p:ph idx="1"/>
          </p:nvPr>
        </p:nvSpPr>
        <p:spPr>
          <a:xfrm>
            <a:off x="573518" y="1562009"/>
            <a:ext cx="6384495" cy="4653051"/>
          </a:xfrm>
        </p:spPr>
        <p:txBody>
          <a:bodyPr>
            <a:noAutofit/>
          </a:bodyPr>
          <a:lstStyle/>
          <a:p>
            <a:r>
              <a:rPr lang="en-US" sz="3600" dirty="0">
                <a:solidFill>
                  <a:schemeClr val="bg1"/>
                </a:solidFill>
              </a:rPr>
              <a:t>Examine the limitations of categories</a:t>
            </a:r>
          </a:p>
          <a:p>
            <a:pPr lvl="1"/>
            <a:endParaRPr lang="en-US" sz="3600" dirty="0">
              <a:solidFill>
                <a:schemeClr val="bg1"/>
              </a:solidFill>
            </a:endParaRPr>
          </a:p>
          <a:p>
            <a:r>
              <a:rPr lang="en-US" sz="3600" dirty="0">
                <a:solidFill>
                  <a:schemeClr val="bg1"/>
                </a:solidFill>
              </a:rPr>
              <a:t>Focus on common humanity</a:t>
            </a:r>
          </a:p>
          <a:p>
            <a:endParaRPr lang="en-US" sz="3600" dirty="0"/>
          </a:p>
          <a:p>
            <a:r>
              <a:rPr lang="en-US" sz="3600" dirty="0">
                <a:solidFill>
                  <a:schemeClr val="bg1"/>
                </a:solidFill>
              </a:rPr>
              <a:t>Recognize the benefits of impartiality </a:t>
            </a:r>
          </a:p>
          <a:p>
            <a:pPr lvl="1"/>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3440755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83C8C824-57C0-CF49-8842-048B0772417F}"/>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86EC8194-922A-E449-AC59-CFCCCDDEEF45}"/>
              </a:ext>
            </a:extLst>
          </p:cNvPr>
          <p:cNvSpPr>
            <a:spLocks noGrp="1"/>
          </p:cNvSpPr>
          <p:nvPr>
            <p:ph idx="1"/>
          </p:nvPr>
        </p:nvSpPr>
        <p:spPr>
          <a:xfrm>
            <a:off x="5099420" y="344712"/>
            <a:ext cx="6548583" cy="812801"/>
          </a:xfrm>
          <a:noFill/>
        </p:spPr>
        <p:txBody>
          <a:bodyPr>
            <a:noAutofit/>
          </a:bodyPr>
          <a:lstStyle/>
          <a:p>
            <a:pPr marL="0" indent="0">
              <a:buNone/>
            </a:pPr>
            <a:r>
              <a:rPr lang="en-US" sz="4800" dirty="0">
                <a:solidFill>
                  <a:schemeClr val="bg1"/>
                </a:solidFill>
              </a:rPr>
              <a:t>Contemplative Practice</a:t>
            </a:r>
          </a:p>
          <a:p>
            <a:pPr marL="0" indent="0">
              <a:buNone/>
            </a:pPr>
            <a:endParaRPr lang="en-US" sz="4800" dirty="0">
              <a:solidFill>
                <a:schemeClr val="bg1"/>
              </a:solidFill>
            </a:endParaRPr>
          </a:p>
        </p:txBody>
      </p:sp>
    </p:spTree>
    <p:extLst>
      <p:ext uri="{BB962C8B-B14F-4D97-AF65-F5344CB8AC3E}">
        <p14:creationId xmlns:p14="http://schemas.microsoft.com/office/powerpoint/2010/main" val="8534255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esilient zone BUILD1.png">
            <a:extLst>
              <a:ext uri="{FF2B5EF4-FFF2-40B4-BE49-F238E27FC236}">
                <a16:creationId xmlns:a16="http://schemas.microsoft.com/office/drawing/2014/main" id="{3C562843-5052-5A45-82AF-2CF39AABAC1B}"/>
              </a:ext>
            </a:extLst>
          </p:cNvPr>
          <p:cNvPicPr>
            <a:picLocks noChangeAspect="1"/>
          </p:cNvPicPr>
          <p:nvPr/>
        </p:nvPicPr>
        <p:blipFill rotWithShape="1">
          <a:blip r:embed="rId3" cstate="print"/>
          <a:srcRect t="7222" b="6944"/>
          <a:stretch/>
        </p:blipFill>
        <p:spPr>
          <a:xfrm>
            <a:off x="7448550" y="232727"/>
            <a:ext cx="3495028" cy="2999899"/>
          </a:xfrm>
          <a:prstGeom prst="rect">
            <a:avLst/>
          </a:prstGeom>
          <a:ln w="76200">
            <a:noFill/>
          </a:ln>
        </p:spPr>
      </p:pic>
      <p:pic>
        <p:nvPicPr>
          <p:cNvPr id="9" name="Picture 8">
            <a:extLst>
              <a:ext uri="{FF2B5EF4-FFF2-40B4-BE49-F238E27FC236}">
                <a16:creationId xmlns:a16="http://schemas.microsoft.com/office/drawing/2014/main" id="{2C1B7D7D-5427-D641-AA60-2F67F33D5872}"/>
              </a:ext>
            </a:extLst>
          </p:cNvPr>
          <p:cNvPicPr>
            <a:picLocks noChangeAspect="1"/>
          </p:cNvPicPr>
          <p:nvPr/>
        </p:nvPicPr>
        <p:blipFill rotWithShape="1">
          <a:blip r:embed="rId4"/>
          <a:srcRect t="4991"/>
          <a:stretch/>
        </p:blipFill>
        <p:spPr>
          <a:xfrm>
            <a:off x="111578" y="62738"/>
            <a:ext cx="6016752" cy="3384751"/>
          </a:xfrm>
          <a:prstGeom prst="rect">
            <a:avLst/>
          </a:prstGeom>
        </p:spPr>
      </p:pic>
      <p:sp>
        <p:nvSpPr>
          <p:cNvPr id="2" name="Title 1"/>
          <p:cNvSpPr>
            <a:spLocks noGrp="1"/>
          </p:cNvSpPr>
          <p:nvPr>
            <p:ph type="title"/>
          </p:nvPr>
        </p:nvSpPr>
        <p:spPr>
          <a:xfrm>
            <a:off x="272306" y="77399"/>
            <a:ext cx="5621128" cy="1133320"/>
          </a:xfrm>
          <a:noFill/>
          <a:ln>
            <a:noFill/>
          </a:ln>
        </p:spPr>
        <p:txBody>
          <a:bodyPr>
            <a:normAutofit/>
          </a:bodyPr>
          <a:lstStyle/>
          <a:p>
            <a:pPr algn="ctr"/>
            <a:r>
              <a:rPr lang="en-US" sz="6000" dirty="0"/>
              <a:t>Thinking Traps</a:t>
            </a:r>
          </a:p>
        </p:txBody>
      </p:sp>
      <p:sp>
        <p:nvSpPr>
          <p:cNvPr id="10" name="Title 1">
            <a:extLst>
              <a:ext uri="{FF2B5EF4-FFF2-40B4-BE49-F238E27FC236}">
                <a16:creationId xmlns:a16="http://schemas.microsoft.com/office/drawing/2014/main" id="{4DDEA2B0-5734-CC4F-A907-BAA2405AC935}"/>
              </a:ext>
            </a:extLst>
          </p:cNvPr>
          <p:cNvSpPr txBox="1">
            <a:spLocks/>
          </p:cNvSpPr>
          <p:nvPr/>
        </p:nvSpPr>
        <p:spPr>
          <a:xfrm>
            <a:off x="1295400" y="2761488"/>
            <a:ext cx="3372457" cy="609600"/>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In-group Bias</a:t>
            </a:r>
          </a:p>
        </p:txBody>
      </p:sp>
      <p:sp>
        <p:nvSpPr>
          <p:cNvPr id="11" name="Title 1">
            <a:extLst>
              <a:ext uri="{FF2B5EF4-FFF2-40B4-BE49-F238E27FC236}">
                <a16:creationId xmlns:a16="http://schemas.microsoft.com/office/drawing/2014/main" id="{F017D5EB-DBD6-2A44-89A8-FF1066E5D416}"/>
              </a:ext>
            </a:extLst>
          </p:cNvPr>
          <p:cNvSpPr txBox="1">
            <a:spLocks/>
          </p:cNvSpPr>
          <p:nvPr/>
        </p:nvSpPr>
        <p:spPr>
          <a:xfrm>
            <a:off x="7452372" y="2704338"/>
            <a:ext cx="3740280" cy="600075"/>
          </a:xfrm>
          <a:prstGeom prst="rect">
            <a:avLst/>
          </a:prstGeom>
          <a:solidFill>
            <a:schemeClr val="tx1">
              <a:alpha val="30000"/>
            </a:schemeClr>
          </a:solidFill>
          <a:ln>
            <a:no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Essentialism</a:t>
            </a:r>
          </a:p>
        </p:txBody>
      </p:sp>
      <p:pic>
        <p:nvPicPr>
          <p:cNvPr id="17" name="Picture 16">
            <a:extLst>
              <a:ext uri="{FF2B5EF4-FFF2-40B4-BE49-F238E27FC236}">
                <a16:creationId xmlns:a16="http://schemas.microsoft.com/office/drawing/2014/main" id="{F5421406-1953-D449-8CBE-53FEBDEC158B}"/>
              </a:ext>
            </a:extLst>
          </p:cNvPr>
          <p:cNvPicPr>
            <a:picLocks noChangeAspect="1"/>
          </p:cNvPicPr>
          <p:nvPr/>
        </p:nvPicPr>
        <p:blipFill rotWithShape="1">
          <a:blip r:embed="rId5"/>
          <a:srcRect/>
          <a:stretch/>
        </p:blipFill>
        <p:spPr>
          <a:xfrm>
            <a:off x="3076058" y="3431356"/>
            <a:ext cx="6039884" cy="3379831"/>
          </a:xfrm>
          <a:prstGeom prst="rect">
            <a:avLst/>
          </a:prstGeom>
        </p:spPr>
      </p:pic>
      <p:sp>
        <p:nvSpPr>
          <p:cNvPr id="18" name="Title 1">
            <a:extLst>
              <a:ext uri="{FF2B5EF4-FFF2-40B4-BE49-F238E27FC236}">
                <a16:creationId xmlns:a16="http://schemas.microsoft.com/office/drawing/2014/main" id="{69421810-C63D-3D40-8D46-74F95EB543CF}"/>
              </a:ext>
            </a:extLst>
          </p:cNvPr>
          <p:cNvSpPr txBox="1">
            <a:spLocks/>
          </p:cNvSpPr>
          <p:nvPr/>
        </p:nvSpPr>
        <p:spPr>
          <a:xfrm>
            <a:off x="3044456" y="6095309"/>
            <a:ext cx="6103089" cy="600075"/>
          </a:xfrm>
          <a:prstGeom prst="rect">
            <a:avLst/>
          </a:prstGeom>
          <a:solidFill>
            <a:schemeClr val="tx1">
              <a:alpha val="30000"/>
            </a:schemeClr>
          </a:solid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a:r>
              <a:rPr lang="en-US" sz="4000" dirty="0"/>
              <a:t>Not Seeing Common Humanity</a:t>
            </a:r>
          </a:p>
        </p:txBody>
      </p:sp>
    </p:spTree>
    <p:extLst>
      <p:ext uri="{BB962C8B-B14F-4D97-AF65-F5344CB8AC3E}">
        <p14:creationId xmlns:p14="http://schemas.microsoft.com/office/powerpoint/2010/main" val="907949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childTnLst>
                          </p:cTn>
                        </p:par>
                        <p:par>
                          <p:cTn id="28" fill="hold">
                            <p:stCondLst>
                              <p:cond delay="6000"/>
                            </p:stCondLst>
                            <p:childTnLst>
                              <p:par>
                                <p:cTn id="29" presetID="10" presetClass="exit" presetSubtype="0" fill="hold" nodeType="afterEffect">
                                  <p:stCondLst>
                                    <p:cond delay="0"/>
                                  </p:stCondLst>
                                  <p:childTnLst>
                                    <p:animEffect transition="out" filter="fade">
                                      <p:cBhvr>
                                        <p:cTn id="30" dur="5000"/>
                                        <p:tgtEl>
                                          <p:spTgt spid="17"/>
                                        </p:tgtEl>
                                      </p:cBhvr>
                                    </p:animEffect>
                                    <p:set>
                                      <p:cBhvr>
                                        <p:cTn id="31"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608117" cy="684931"/>
          </a:xfrm>
          <a:prstGeom prst="rect">
            <a:avLst/>
          </a:prstGeom>
          <a:noFill/>
        </p:spPr>
        <p:txBody>
          <a:bodyPr wrap="square" rtlCol="0">
            <a:spAutoFit/>
          </a:bodyPr>
          <a:lstStyle/>
          <a:p>
            <a:r>
              <a:rPr lang="en-US" sz="2800">
                <a:solidFill>
                  <a:schemeClr val="bg1"/>
                </a:solidFill>
                <a:latin typeface="Georgia" panose="02040502050405020303" pitchFamily="18" charset="0"/>
                <a:ea typeface="Times New Roman" charset="0"/>
                <a:cs typeface="Times New Roman" charset="0"/>
              </a:rPr>
              <a:t>COMPASSIONATE INTEGRITY </a:t>
            </a:r>
            <a:r>
              <a:rPr lang="en-US" sz="2800" dirty="0">
                <a:solidFill>
                  <a:schemeClr val="bg1"/>
                </a:solidFill>
                <a:latin typeface="Georgia" panose="02040502050405020303" pitchFamily="18" charset="0"/>
                <a:ea typeface="Times New Roman" charset="0"/>
                <a:cs typeface="Times New Roman" charset="0"/>
              </a:rPr>
              <a:t>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8650514"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5:		</a:t>
            </a:r>
            <a:r>
              <a:rPr lang="en-US" sz="1333" spc="800" dirty="0">
                <a:solidFill>
                  <a:schemeClr val="bg1"/>
                </a:solidFill>
                <a:latin typeface="Georgia" panose="02040502050405020303" pitchFamily="18" charset="0"/>
                <a:ea typeface="Times New Roman" charset="0"/>
                <a:cs typeface="Times New Roman" charset="0"/>
              </a:rPr>
              <a:t>IMPARTIALITY AND COMMON HUMANITY</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3" y="4285058"/>
            <a:ext cx="7331892" cy="369332"/>
          </a:xfrm>
          <a:prstGeom prst="rect">
            <a:avLst/>
          </a:prstGeom>
        </p:spPr>
        <p:txBody>
          <a:bodyPr wrap="square">
            <a:spAutoFit/>
          </a:bodyPr>
          <a:lstStyle/>
          <a:p>
            <a:pPr>
              <a:spcBef>
                <a:spcPct val="20000"/>
              </a:spcBef>
            </a:pPr>
            <a:r>
              <a:rPr lang="de-DE" altLang="en-US">
                <a:solidFill>
                  <a:schemeClr val="bg1"/>
                </a:solidFill>
                <a:latin typeface="Georgia" panose="02040502050405020303" pitchFamily="18" charset="0"/>
                <a:ea typeface="Times New Roman" charset="0"/>
                <a:cs typeface="Times New Roman" charset="0"/>
              </a:rPr>
              <a:t>© 2020 </a:t>
            </a:r>
            <a:r>
              <a:rPr lang="de-DE" altLang="en-US" dirty="0">
                <a:solidFill>
                  <a:schemeClr val="bg1"/>
                </a:solidFill>
                <a:latin typeface="Georgia" panose="02040502050405020303" pitchFamily="18" charset="0"/>
                <a:ea typeface="Times New Roman" charset="0"/>
                <a:cs typeface="Times New Roman" charset="0"/>
              </a:rPr>
              <a:t>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6703861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81200" y="1438869"/>
            <a:ext cx="3352800" cy="132039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24" name="Rectangle 23"/>
          <p:cNvSpPr/>
          <p:nvPr/>
        </p:nvSpPr>
        <p:spPr>
          <a:xfrm>
            <a:off x="1981200" y="2971799"/>
            <a:ext cx="3352800" cy="1263212"/>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grpSp>
        <p:nvGrpSpPr>
          <p:cNvPr id="21" name="Group 20"/>
          <p:cNvGrpSpPr/>
          <p:nvPr/>
        </p:nvGrpSpPr>
        <p:grpSpPr>
          <a:xfrm>
            <a:off x="2438400" y="1438870"/>
            <a:ext cx="6781800" cy="1241622"/>
            <a:chOff x="914400" y="1438870"/>
            <a:chExt cx="6781800" cy="1241622"/>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Self-Compassion</a:t>
              </a: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nvGrpSpPr>
          <p:cNvPr id="22" name="Group 21"/>
          <p:cNvGrpSpPr/>
          <p:nvPr/>
        </p:nvGrpSpPr>
        <p:grpSpPr>
          <a:xfrm>
            <a:off x="2286000" y="2962870"/>
            <a:ext cx="8077200" cy="1241622"/>
            <a:chOff x="762000" y="2962870"/>
            <a:chExt cx="8077200" cy="1241621"/>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rgbClr val="FFFF00"/>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8650514" cy="748795"/>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II:	</a:t>
            </a:r>
            <a:r>
              <a:rPr lang="en-US" sz="1333" spc="800" dirty="0">
                <a:solidFill>
                  <a:schemeClr val="bg1"/>
                </a:solidFill>
                <a:latin typeface="Georgia" panose="02040502050405020303" pitchFamily="18" charset="0"/>
                <a:ea typeface="Times New Roman" charset="0"/>
                <a:cs typeface="Times New Roman" charset="0"/>
              </a:rPr>
              <a:t>RELATING TO OTHERS</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5:		</a:t>
            </a:r>
            <a:r>
              <a:rPr lang="en-US" sz="1333" spc="800" dirty="0">
                <a:solidFill>
                  <a:schemeClr val="bg1"/>
                </a:solidFill>
                <a:latin typeface="Georgia" panose="02040502050405020303" pitchFamily="18" charset="0"/>
                <a:ea typeface="Times New Roman" charset="0"/>
                <a:cs typeface="Times New Roman" charset="0"/>
              </a:rPr>
              <a:t>IMPARTIALITY AND COMMON HUMANITY</a:t>
            </a:r>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4276647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0"/>
            <a:ext cx="11189513" cy="6858000"/>
          </a:xfrm>
          <a:prstGeom prst="rect">
            <a:avLst/>
          </a:prstGeom>
        </p:spPr>
      </p:pic>
      <p:sp>
        <p:nvSpPr>
          <p:cNvPr id="2" name="Title 1"/>
          <p:cNvSpPr>
            <a:spLocks noGrp="1"/>
          </p:cNvSpPr>
          <p:nvPr>
            <p:ph type="title"/>
          </p:nvPr>
        </p:nvSpPr>
        <p:spPr>
          <a:xfrm>
            <a:off x="3531998" y="2766218"/>
            <a:ext cx="5128004" cy="1325563"/>
          </a:xfrm>
        </p:spPr>
        <p:txBody>
          <a:bodyPr>
            <a:noAutofit/>
          </a:bodyPr>
          <a:lstStyle/>
          <a:p>
            <a:pPr algn="ctr"/>
            <a:r>
              <a:rPr lang="en-US" sz="5400" dirty="0">
                <a:solidFill>
                  <a:schemeClr val="tx1"/>
                </a:solidFill>
              </a:rPr>
              <a:t>Group Activity</a:t>
            </a:r>
          </a:p>
        </p:txBody>
      </p:sp>
    </p:spTree>
    <p:extLst>
      <p:ext uri="{BB962C8B-B14F-4D97-AF65-F5344CB8AC3E}">
        <p14:creationId xmlns:p14="http://schemas.microsoft.com/office/powerpoint/2010/main" val="4585940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5650" b="7119"/>
          <a:stretch/>
        </p:blipFill>
        <p:spPr>
          <a:xfrm>
            <a:off x="787317" y="23352"/>
            <a:ext cx="10504972" cy="6872744"/>
          </a:xfrm>
          <a:prstGeom prst="rect">
            <a:avLst/>
          </a:prstGeom>
        </p:spPr>
      </p:pic>
      <p:sp>
        <p:nvSpPr>
          <p:cNvPr id="2" name="Title 1"/>
          <p:cNvSpPr>
            <a:spLocks noGrp="1"/>
          </p:cNvSpPr>
          <p:nvPr>
            <p:ph type="title"/>
          </p:nvPr>
        </p:nvSpPr>
        <p:spPr>
          <a:xfrm>
            <a:off x="777794" y="23352"/>
            <a:ext cx="2866715" cy="1325563"/>
          </a:xfrm>
        </p:spPr>
        <p:txBody>
          <a:bodyPr>
            <a:normAutofit/>
          </a:bodyPr>
          <a:lstStyle/>
          <a:p>
            <a:pPr algn="ctr"/>
            <a:r>
              <a:rPr lang="en-US" sz="7200" dirty="0">
                <a:solidFill>
                  <a:schemeClr val="bg1"/>
                </a:solidFill>
                <a:latin typeface="Georgia" panose="02040502050405020303" pitchFamily="18" charset="0"/>
                <a:ea typeface="Times New Roman" charset="0"/>
                <a:cs typeface="Times New Roman" charset="0"/>
              </a:rPr>
              <a:t>Bias</a:t>
            </a:r>
          </a:p>
        </p:txBody>
      </p:sp>
      <p:sp>
        <p:nvSpPr>
          <p:cNvPr id="3" name="Content Placeholder 2"/>
          <p:cNvSpPr>
            <a:spLocks noGrp="1"/>
          </p:cNvSpPr>
          <p:nvPr>
            <p:ph idx="1"/>
          </p:nvPr>
        </p:nvSpPr>
        <p:spPr>
          <a:xfrm>
            <a:off x="777794" y="4633993"/>
            <a:ext cx="6537406" cy="1999282"/>
          </a:xfrm>
          <a:solidFill>
            <a:srgbClr val="000000">
              <a:alpha val="41961"/>
            </a:srgbClr>
          </a:solidFill>
        </p:spPr>
        <p:txBody>
          <a:bodyPr>
            <a:noAutofit/>
          </a:bodyPr>
          <a:lstStyle/>
          <a:p>
            <a:pPr marL="228600" lvl="1"/>
            <a:r>
              <a:rPr lang="en-US" sz="3200" dirty="0">
                <a:latin typeface="Georgia" panose="02040502050405020303" pitchFamily="18" charset="0"/>
                <a:ea typeface="Times New Roman" charset="0"/>
                <a:cs typeface="Times New Roman" charset="0"/>
              </a:rPr>
              <a:t>Based on our natural need to create categories</a:t>
            </a:r>
          </a:p>
          <a:p>
            <a:pPr marL="228600" lvl="1"/>
            <a:r>
              <a:rPr lang="en-US" sz="3200" dirty="0">
                <a:latin typeface="Georgia" panose="02040502050405020303" pitchFamily="18" charset="0"/>
                <a:ea typeface="Times New Roman" charset="0"/>
                <a:cs typeface="Times New Roman" charset="0"/>
              </a:rPr>
              <a:t>The problem is when we mistake these categories as absolute</a:t>
            </a:r>
          </a:p>
          <a:p>
            <a:pPr lvl="1"/>
            <a:endParaRPr lang="en-US" sz="3200" dirty="0">
              <a:latin typeface="Georgia" panose="02040502050405020303" pitchFamily="18" charset="0"/>
              <a:ea typeface="Times New Roman" charset="0"/>
              <a:cs typeface="Times New Roman" charset="0"/>
            </a:endParaRPr>
          </a:p>
          <a:p>
            <a:pPr lvl="1"/>
            <a:endParaRPr lang="en-US" sz="3200" dirty="0">
              <a:latin typeface="Georgia" panose="02040502050405020303" pitchFamily="18" charset="0"/>
              <a:ea typeface="Times New Roman" charset="0"/>
              <a:cs typeface="Times New Roman" charset="0"/>
            </a:endParaRPr>
          </a:p>
          <a:p>
            <a:pPr lvl="1"/>
            <a:endParaRPr lang="en-US" sz="3200" dirty="0">
              <a:latin typeface="Georgia" panose="02040502050405020303" pitchFamily="18" charset="0"/>
              <a:ea typeface="Times New Roman" charset="0"/>
              <a:cs typeface="Times New Roman" charset="0"/>
            </a:endParaRPr>
          </a:p>
          <a:p>
            <a:endParaRPr lang="en-US" sz="3200" dirty="0">
              <a:latin typeface="Georgia" panose="02040502050405020303" pitchFamily="18" charset="0"/>
              <a:ea typeface="Times New Roman" charset="0"/>
              <a:cs typeface="Times New Roman" charset="0"/>
            </a:endParaRPr>
          </a:p>
          <a:p>
            <a:endParaRPr lang="en-US" sz="3200" dirty="0">
              <a:latin typeface="Georgia" panose="02040502050405020303" pitchFamily="18" charset="0"/>
              <a:ea typeface="Times New Roman" charset="0"/>
              <a:cs typeface="Times New Roman" charset="0"/>
            </a:endParaRPr>
          </a:p>
          <a:p>
            <a:endParaRPr lang="en-US" sz="3200" dirty="0">
              <a:latin typeface="Georgia" panose="02040502050405020303" pitchFamily="18" charset="0"/>
            </a:endParaRPr>
          </a:p>
        </p:txBody>
      </p:sp>
    </p:spTree>
    <p:extLst>
      <p:ext uri="{BB962C8B-B14F-4D97-AF65-F5344CB8AC3E}">
        <p14:creationId xmlns:p14="http://schemas.microsoft.com/office/powerpoint/2010/main" val="8878366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265" b="6866"/>
          <a:stretch/>
        </p:blipFill>
        <p:spPr>
          <a:xfrm>
            <a:off x="90116" y="1"/>
            <a:ext cx="12011769" cy="6857999"/>
          </a:xfrm>
          <a:prstGeom prst="rect">
            <a:avLst/>
          </a:prstGeom>
        </p:spPr>
      </p:pic>
      <p:sp>
        <p:nvSpPr>
          <p:cNvPr id="4" name="Title 1">
            <a:extLst>
              <a:ext uri="{FF2B5EF4-FFF2-40B4-BE49-F238E27FC236}">
                <a16:creationId xmlns:a16="http://schemas.microsoft.com/office/drawing/2014/main" id="{D1B5120F-A4F8-264D-BB12-8BB30A740CD3}"/>
              </a:ext>
            </a:extLst>
          </p:cNvPr>
          <p:cNvSpPr txBox="1">
            <a:spLocks/>
          </p:cNvSpPr>
          <p:nvPr/>
        </p:nvSpPr>
        <p:spPr>
          <a:xfrm>
            <a:off x="282494" y="285751"/>
            <a:ext cx="9071056" cy="781049"/>
          </a:xfrm>
          <a:prstGeom prst="rect">
            <a:avLst/>
          </a:prstGeom>
          <a:solidFill>
            <a:schemeClr val="tx1">
              <a:alpha val="17000"/>
            </a:schemeClr>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7200" dirty="0">
                <a:latin typeface="Georgia" panose="02040502050405020303" pitchFamily="18" charset="0"/>
                <a:ea typeface="Times New Roman" charset="0"/>
                <a:cs typeface="Times New Roman" charset="0"/>
              </a:rPr>
              <a:t>Thinking Trap: In-Group Bias</a:t>
            </a:r>
          </a:p>
        </p:txBody>
      </p:sp>
    </p:spTree>
    <p:extLst>
      <p:ext uri="{BB962C8B-B14F-4D97-AF65-F5344CB8AC3E}">
        <p14:creationId xmlns:p14="http://schemas.microsoft.com/office/powerpoint/2010/main" val="56218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7291"/>
          <a:stretch/>
        </p:blipFill>
        <p:spPr>
          <a:xfrm>
            <a:off x="-27544" y="57151"/>
            <a:ext cx="12230388" cy="6743701"/>
          </a:xfrm>
          <a:prstGeom prst="rect">
            <a:avLst/>
          </a:prstGeom>
        </p:spPr>
      </p:pic>
    </p:spTree>
    <p:extLst>
      <p:ext uri="{BB962C8B-B14F-4D97-AF65-F5344CB8AC3E}">
        <p14:creationId xmlns:p14="http://schemas.microsoft.com/office/powerpoint/2010/main" val="133898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silient zone BUILD1.png"/>
          <p:cNvPicPr>
            <a:picLocks noChangeAspect="1"/>
          </p:cNvPicPr>
          <p:nvPr/>
        </p:nvPicPr>
        <p:blipFill rotWithShape="1">
          <a:blip r:embed="rId3" cstate="print"/>
          <a:srcRect t="7222" b="6944"/>
          <a:stretch/>
        </p:blipFill>
        <p:spPr>
          <a:xfrm>
            <a:off x="2791473" y="1128077"/>
            <a:ext cx="6609055" cy="5672773"/>
          </a:xfrm>
          <a:prstGeom prst="rect">
            <a:avLst/>
          </a:prstGeom>
          <a:ln w="76200">
            <a:noFill/>
          </a:ln>
        </p:spPr>
      </p:pic>
      <p:sp>
        <p:nvSpPr>
          <p:cNvPr id="3" name="Title 1">
            <a:extLst>
              <a:ext uri="{FF2B5EF4-FFF2-40B4-BE49-F238E27FC236}">
                <a16:creationId xmlns:a16="http://schemas.microsoft.com/office/drawing/2014/main" id="{2BB194C2-2ED6-7643-91C4-0D0C6F97857B}"/>
              </a:ext>
            </a:extLst>
          </p:cNvPr>
          <p:cNvSpPr txBox="1">
            <a:spLocks/>
          </p:cNvSpPr>
          <p:nvPr/>
        </p:nvSpPr>
        <p:spPr>
          <a:xfrm>
            <a:off x="187244" y="190501"/>
            <a:ext cx="7147006"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pPr algn="ctr" fontAlgn="ctr"/>
            <a:r>
              <a:rPr lang="en-US" sz="4800" dirty="0">
                <a:latin typeface="Times New Roman" charset="0"/>
                <a:ea typeface="Times New Roman" charset="0"/>
                <a:cs typeface="Times New Roman" charset="0"/>
              </a:rPr>
              <a:t>Thinking Trap: Essentialism</a:t>
            </a:r>
          </a:p>
        </p:txBody>
      </p:sp>
    </p:spTree>
    <p:extLst>
      <p:ext uri="{BB962C8B-B14F-4D97-AF65-F5344CB8AC3E}">
        <p14:creationId xmlns:p14="http://schemas.microsoft.com/office/powerpoint/2010/main" val="26573472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163398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36978</TotalTime>
  <Words>1980</Words>
  <Application>Microsoft Macintosh PowerPoint</Application>
  <PresentationFormat>Widescreen</PresentationFormat>
  <Paragraphs>131</Paragraphs>
  <Slides>26</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Georgia</vt:lpstr>
      <vt:lpstr>Schneidler BT Roman</vt:lpstr>
      <vt:lpstr>Times New Roman</vt:lpstr>
      <vt:lpstr>Office Theme</vt:lpstr>
      <vt:lpstr>PowerPoint Presentation</vt:lpstr>
      <vt:lpstr>PowerPoint Presentation</vt:lpstr>
      <vt:lpstr>PowerPoint Presentation</vt:lpstr>
      <vt:lpstr>Group Activity</vt:lpstr>
      <vt:lpstr>Bias</vt:lpstr>
      <vt:lpstr>PowerPoint Presentation</vt:lpstr>
      <vt:lpstr>PowerPoint Presentation</vt:lpstr>
      <vt:lpstr>PowerPoint Presentation</vt:lpstr>
      <vt:lpstr>Reflective Writing &amp;  Mindful Dialogue</vt:lpstr>
      <vt:lpstr>Impartiality</vt:lpstr>
      <vt:lpstr>Impartiality</vt:lpstr>
      <vt:lpstr>  Common Humanity </vt:lpstr>
      <vt:lpstr>Break Out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Thinking Trap: Not Seeing Common Humanity </vt:lpstr>
      <vt:lpstr>Strategies for Cultivating Impartiality</vt:lpstr>
      <vt:lpstr>PowerPoint Presentation</vt:lpstr>
      <vt:lpstr>Thinking Traps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172</cp:revision>
  <cp:lastPrinted>2020-02-23T21:06:25Z</cp:lastPrinted>
  <dcterms:created xsi:type="dcterms:W3CDTF">2017-05-30T14:40:23Z</dcterms:created>
  <dcterms:modified xsi:type="dcterms:W3CDTF">2020-06-24T14:44:33Z</dcterms:modified>
</cp:coreProperties>
</file>