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311" r:id="rId2"/>
    <p:sldId id="312" r:id="rId3"/>
    <p:sldId id="313" r:id="rId4"/>
    <p:sldId id="271" r:id="rId5"/>
    <p:sldId id="276" r:id="rId6"/>
    <p:sldId id="320" r:id="rId7"/>
    <p:sldId id="330" r:id="rId8"/>
    <p:sldId id="286" r:id="rId9"/>
    <p:sldId id="288" r:id="rId10"/>
    <p:sldId id="290" r:id="rId11"/>
    <p:sldId id="292" r:id="rId12"/>
    <p:sldId id="294" r:id="rId13"/>
    <p:sldId id="321" r:id="rId14"/>
    <p:sldId id="295" r:id="rId15"/>
    <p:sldId id="331" r:id="rId16"/>
    <p:sldId id="337" r:id="rId17"/>
    <p:sldId id="338" r:id="rId18"/>
    <p:sldId id="322" r:id="rId19"/>
    <p:sldId id="323" r:id="rId20"/>
    <p:sldId id="324" r:id="rId21"/>
    <p:sldId id="325" r:id="rId22"/>
    <p:sldId id="339" r:id="rId23"/>
    <p:sldId id="332" r:id="rId24"/>
    <p:sldId id="334" r:id="rId25"/>
    <p:sldId id="298" r:id="rId26"/>
    <p:sldId id="336" r:id="rId27"/>
    <p:sldId id="306" r:id="rId28"/>
    <p:sldId id="329" r:id="rId29"/>
    <p:sldId id="303"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6CF"/>
    <a:srgbClr val="F7FAF7"/>
    <a:srgbClr val="FAFAF8"/>
    <a:srgbClr val="DAD7D0"/>
    <a:srgbClr val="FAFDF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2"/>
    <p:restoredTop sz="64928"/>
  </p:normalViewPr>
  <p:slideViewPr>
    <p:cSldViewPr snapToGrid="0" snapToObjects="1">
      <p:cViewPr varScale="1">
        <p:scale>
          <a:sx n="71" d="100"/>
          <a:sy n="71" d="100"/>
        </p:scale>
        <p:origin x="1416" y="168"/>
      </p:cViewPr>
      <p:guideLst/>
    </p:cSldViewPr>
  </p:slideViewPr>
  <p:notesTextViewPr>
    <p:cViewPr>
      <p:scale>
        <a:sx n="1" d="1"/>
        <a:sy n="1" d="1"/>
      </p:scale>
      <p:origin x="0" y="0"/>
    </p:cViewPr>
  </p:notesTextViewPr>
  <p:notesViewPr>
    <p:cSldViewPr snapToGrid="0" snapToObjects="1">
      <p:cViewPr varScale="1">
        <p:scale>
          <a:sx n="90" d="100"/>
          <a:sy n="90" d="100"/>
        </p:scale>
        <p:origin x="384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D05370-3070-6247-9988-227B6BE668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8EC2E6-C7A9-EF48-A9ED-4D435EFAB9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54293-338F-6446-8DBB-D944B90F04C6}" type="datetimeFigureOut">
              <a:rPr lang="en-US" smtClean="0"/>
              <a:t>6/24/20</a:t>
            </a:fld>
            <a:endParaRPr lang="en-US"/>
          </a:p>
        </p:txBody>
      </p:sp>
      <p:sp>
        <p:nvSpPr>
          <p:cNvPr id="4" name="Footer Placeholder 3">
            <a:extLst>
              <a:ext uri="{FF2B5EF4-FFF2-40B4-BE49-F238E27FC236}">
                <a16:creationId xmlns:a16="http://schemas.microsoft.com/office/drawing/2014/main" id="{7F5A0796-F334-4748-ABB4-C71D278568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1DE0E3-2458-3B4A-948B-C895C86387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9940FB-789E-1546-A99B-1D8DFC49EDB5}" type="slidenum">
              <a:rPr lang="en-US" smtClean="0"/>
              <a:t>‹#›</a:t>
            </a:fld>
            <a:endParaRPr lang="en-US"/>
          </a:p>
        </p:txBody>
      </p:sp>
    </p:spTree>
    <p:extLst>
      <p:ext uri="{BB962C8B-B14F-4D97-AF65-F5344CB8AC3E}">
        <p14:creationId xmlns:p14="http://schemas.microsoft.com/office/powerpoint/2010/main" val="674963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99052" y="908641"/>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07786"/>
            <a:ext cx="5486400" cy="1533204"/>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539441"/>
            <a:ext cx="2300839" cy="458787"/>
          </a:xfrm>
          <a:prstGeom prst="rect">
            <a:avLst/>
          </a:prstGeom>
        </p:spPr>
        <p:txBody>
          <a:bodyPr vert="horz" lIns="91440" tIns="45720" rIns="91440" bIns="45720" rtlCol="0" anchor="b"/>
          <a:lstStyle>
            <a:lvl1pPr algn="r">
              <a:defRPr sz="1000" baseline="0">
                <a:latin typeface="Schneidler BT Roman" panose="02090502020206020303" pitchFamily="18" charset="0"/>
              </a:defRPr>
            </a:lvl1pPr>
          </a:lstStyle>
          <a:p>
            <a:fld id="{93D5A033-F234-1F4E-A50C-D51193B8BDA5}" type="slidenum">
              <a:rPr lang="en-US" smtClean="0"/>
              <a:pPr/>
              <a:t>‹#›</a:t>
            </a:fld>
            <a:endParaRPr lang="en-US"/>
          </a:p>
        </p:txBody>
      </p:sp>
      <p:sp>
        <p:nvSpPr>
          <p:cNvPr id="8" name="TextBox 7">
            <a:extLst>
              <a:ext uri="{FF2B5EF4-FFF2-40B4-BE49-F238E27FC236}">
                <a16:creationId xmlns:a16="http://schemas.microsoft.com/office/drawing/2014/main" id="{F8E7A70F-F822-FD44-B18B-1345A2B25B7B}"/>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19">
            <a:extLst>
              <a:ext uri="{FF2B5EF4-FFF2-40B4-BE49-F238E27FC236}">
                <a16:creationId xmlns:a16="http://schemas.microsoft.com/office/drawing/2014/main" id="{76F3AF16-501C-B641-86DA-5E7BF2C14519}"/>
              </a:ext>
            </a:extLst>
          </p:cNvPr>
          <p:cNvSpPr txBox="1"/>
          <p:nvPr/>
        </p:nvSpPr>
        <p:spPr>
          <a:xfrm>
            <a:off x="672548" y="584099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Header Placeholder 7">
            <a:extLst>
              <a:ext uri="{FF2B5EF4-FFF2-40B4-BE49-F238E27FC236}">
                <a16:creationId xmlns:a16="http://schemas.microsoft.com/office/drawing/2014/main" id="{D7789297-D7D9-0A4B-84B7-9CA75F40C95F}"/>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D626F2CA-FEAF-324D-9BD8-AFF9D92247F3}"/>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6">
            <a:extLst>
              <a:ext uri="{FF2B5EF4-FFF2-40B4-BE49-F238E27FC236}">
                <a16:creationId xmlns:a16="http://schemas.microsoft.com/office/drawing/2014/main" id="{6D788AB5-0508-0446-8AEC-B2017A37F61F}"/>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2020 Brendan Ozawa-de Silva, Michael Karlin and Life University</a:t>
            </a:r>
          </a:p>
        </p:txBody>
      </p:sp>
      <p:cxnSp>
        <p:nvCxnSpPr>
          <p:cNvPr id="13" name="Straight Connector 12">
            <a:extLst>
              <a:ext uri="{FF2B5EF4-FFF2-40B4-BE49-F238E27FC236}">
                <a16:creationId xmlns:a16="http://schemas.microsoft.com/office/drawing/2014/main" id="{58A361D4-4D9E-D142-9506-959DD4B3C1A3}"/>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704506"/>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baseline="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baseline="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baseline="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baseline="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baseline="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5A033-F234-1F4E-A50C-D51193B8BDA5}" type="slidenum">
              <a:rPr lang="en-US" smtClean="0"/>
              <a:t>1</a:t>
            </a:fld>
            <a:endParaRPr lang="en-US"/>
          </a:p>
        </p:txBody>
      </p:sp>
    </p:spTree>
    <p:extLst>
      <p:ext uri="{BB962C8B-B14F-4D97-AF65-F5344CB8AC3E}">
        <p14:creationId xmlns:p14="http://schemas.microsoft.com/office/powerpoint/2010/main" val="3664847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45D21-5D27-3644-A567-409212129AE8}" type="slidenum">
              <a:rPr lang="en-US" smtClean="0"/>
              <a:t>10</a:t>
            </a:fld>
            <a:endParaRPr lang="en-US"/>
          </a:p>
        </p:txBody>
      </p:sp>
    </p:spTree>
    <p:extLst>
      <p:ext uri="{BB962C8B-B14F-4D97-AF65-F5344CB8AC3E}">
        <p14:creationId xmlns:p14="http://schemas.microsoft.com/office/powerpoint/2010/main" val="111218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45D21-5D27-3644-A567-409212129AE8}" type="slidenum">
              <a:rPr lang="en-US" smtClean="0"/>
              <a:t>11</a:t>
            </a:fld>
            <a:endParaRPr lang="en-US"/>
          </a:p>
        </p:txBody>
      </p:sp>
    </p:spTree>
    <p:extLst>
      <p:ext uri="{BB962C8B-B14F-4D97-AF65-F5344CB8AC3E}">
        <p14:creationId xmlns:p14="http://schemas.microsoft.com/office/powerpoint/2010/main" val="94032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45D21-5D27-3644-A567-409212129AE8}" type="slidenum">
              <a:rPr lang="en-US" smtClean="0"/>
              <a:t>12</a:t>
            </a:fld>
            <a:endParaRPr lang="en-US"/>
          </a:p>
        </p:txBody>
      </p:sp>
    </p:spTree>
    <p:extLst>
      <p:ext uri="{BB962C8B-B14F-4D97-AF65-F5344CB8AC3E}">
        <p14:creationId xmlns:p14="http://schemas.microsoft.com/office/powerpoint/2010/main" val="1399046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“Eight Worldly Concerns</a:t>
            </a:r>
            <a:r>
              <a:rPr lang="en-US" baseline="0" dirty="0"/>
              <a:t>” from Facilitator Guide</a:t>
            </a:r>
            <a:endParaRPr lang="en-US" dirty="0"/>
          </a:p>
        </p:txBody>
      </p:sp>
      <p:sp>
        <p:nvSpPr>
          <p:cNvPr id="4" name="Slide Number Placeholder 3"/>
          <p:cNvSpPr>
            <a:spLocks noGrp="1"/>
          </p:cNvSpPr>
          <p:nvPr>
            <p:ph type="sldNum" sz="quarter" idx="10"/>
          </p:nvPr>
        </p:nvSpPr>
        <p:spPr/>
        <p:txBody>
          <a:bodyPr/>
          <a:lstStyle/>
          <a:p>
            <a:fld id="{C5F150D0-F96E-D447-8A43-0A68669ECBDF}" type="slidenum">
              <a:rPr lang="en-US" smtClean="0"/>
              <a:t>13</a:t>
            </a:fld>
            <a:endParaRPr lang="en-US"/>
          </a:p>
        </p:txBody>
      </p:sp>
    </p:spTree>
    <p:extLst>
      <p:ext uri="{BB962C8B-B14F-4D97-AF65-F5344CB8AC3E}">
        <p14:creationId xmlns:p14="http://schemas.microsoft.com/office/powerpoint/2010/main" val="1907041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14</a:t>
            </a:fld>
            <a:endParaRPr lang="en-US"/>
          </a:p>
        </p:txBody>
      </p:sp>
    </p:spTree>
    <p:extLst>
      <p:ext uri="{BB962C8B-B14F-4D97-AF65-F5344CB8AC3E}">
        <p14:creationId xmlns:p14="http://schemas.microsoft.com/office/powerpoint/2010/main" val="304263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5"/>
            <a:ext cx="5486400" cy="3487861"/>
          </a:xfrm>
        </p:spPr>
        <p:txBody>
          <a:bodyPr/>
          <a:lstStyle/>
          <a:p>
            <a:r>
              <a:rPr lang="en-US" dirty="0"/>
              <a:t>We now need to introduce the idea of Thinking Traps, so we can apply them to the Eight Worldly Concerns. Thinking Traps is what we will call specific, recurring harmful mental states that distort reality and get in the way of our genuine well-being.</a:t>
            </a:r>
          </a:p>
          <a:p>
            <a:endParaRPr lang="en-US" dirty="0"/>
          </a:p>
          <a:p>
            <a:r>
              <a:rPr lang="en-US" dirty="0"/>
              <a:t>In this image the horizontal line in both images is the exact same length, even though most people will perceive the top line as longer. When you click on the slide, the arrowheads will disappear to show the lines are the same length. Clicking again will bring the arrowheads back. We have been speaking about the way harmful or afflictive mental states distort reality. Just like we often do not visually perceive the world accurately, we oftentimes distort reality through our thoughts. When these distortions relate to the way we think, we will refer to them as Thinking Traps in CIT. Like perceptual illusions, Thinking Traps are based on a difference between the way things appear and the way they actually are. These illusions are not always problematic, but if one were to be designing a structure, for example, it would be important to know that what one is perceiving is not the same as reality. In the same way, we want to know when our thoughts and way of seeing the world cognitively do not align with reality.</a:t>
            </a:r>
          </a:p>
          <a:p>
            <a:endParaRPr lang="en-US" dirty="0"/>
          </a:p>
          <a:p>
            <a:r>
              <a:rPr lang="en-US" dirty="0"/>
              <a:t>It is important to always emphasize that Thinking Traps have evolved to help us survive and can lead to beneficial results. Also, not everyone experiences every Thinking Traps as afflictive. For example, the Thinking Trap of Personalization is when someone takes everything others do or say personally. They believe that what others do or say is a direct, personal reaction to them, even when they are not thinking about them at all. Not everyone gets trapped by Personalization. </a:t>
            </a:r>
          </a:p>
        </p:txBody>
      </p:sp>
      <p:sp>
        <p:nvSpPr>
          <p:cNvPr id="4" name="Slide Number Placeholder 3"/>
          <p:cNvSpPr>
            <a:spLocks noGrp="1"/>
          </p:cNvSpPr>
          <p:nvPr>
            <p:ph type="sldNum" sz="quarter" idx="5"/>
          </p:nvPr>
        </p:nvSpPr>
        <p:spPr/>
        <p:txBody>
          <a:bodyPr/>
          <a:lstStyle/>
          <a:p>
            <a:fld id="{93D5A033-F234-1F4E-A50C-D51193B8BDA5}" type="slidenum">
              <a:rPr lang="en-US" smtClean="0"/>
              <a:t>15</a:t>
            </a:fld>
            <a:endParaRPr lang="en-US"/>
          </a:p>
        </p:txBody>
      </p:sp>
    </p:spTree>
    <p:extLst>
      <p:ext uri="{BB962C8B-B14F-4D97-AF65-F5344CB8AC3E}">
        <p14:creationId xmlns:p14="http://schemas.microsoft.com/office/powerpoint/2010/main" val="384545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6"/>
            <a:ext cx="5486400" cy="1798046"/>
          </a:xfrm>
        </p:spPr>
        <p:txBody>
          <a:bodyPr/>
          <a:lstStyle/>
          <a:p>
            <a:r>
              <a:rPr lang="en-US" dirty="0"/>
              <a:t>There are also auditory illusions, which you may wish to demonstrate here, especially if you have a participant who has visual impairment. This is called the Shepard Tone and sounds as if it is ascending in tone forever, when in fact, it is not. The image is a picture of the sound wave it produces.</a:t>
            </a:r>
          </a:p>
        </p:txBody>
      </p:sp>
      <p:sp>
        <p:nvSpPr>
          <p:cNvPr id="4" name="Slide Number Placeholder 3"/>
          <p:cNvSpPr>
            <a:spLocks noGrp="1"/>
          </p:cNvSpPr>
          <p:nvPr>
            <p:ph type="sldNum" sz="quarter" idx="5"/>
          </p:nvPr>
        </p:nvSpPr>
        <p:spPr/>
        <p:txBody>
          <a:bodyPr/>
          <a:lstStyle/>
          <a:p>
            <a:fld id="{93D5A033-F234-1F4E-A50C-D51193B8BDA5}" type="slidenum">
              <a:rPr lang="en-US" smtClean="0"/>
              <a:t>16</a:t>
            </a:fld>
            <a:endParaRPr lang="en-US"/>
          </a:p>
        </p:txBody>
      </p:sp>
    </p:spTree>
    <p:extLst>
      <p:ext uri="{BB962C8B-B14F-4D97-AF65-F5344CB8AC3E}">
        <p14:creationId xmlns:p14="http://schemas.microsoft.com/office/powerpoint/2010/main" val="346763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6"/>
            <a:ext cx="5486400" cy="3100404"/>
          </a:xfrm>
        </p:spPr>
        <p:txBody>
          <a:bodyPr/>
          <a:lstStyle/>
          <a:p>
            <a:r>
              <a:rPr lang="en-US" dirty="0"/>
              <a:t>We already encountered one Thinking Trap. It is Permanence. We often see the world as static and unchanging, when it is actually changing every moment.</a:t>
            </a:r>
          </a:p>
          <a:p>
            <a:endParaRPr lang="en-US" dirty="0"/>
          </a:p>
          <a:p>
            <a:r>
              <a:rPr lang="en-US" dirty="0"/>
              <a:t>You can ask the group, “Are you the same moment-to-moment or are you in a state of change?”</a:t>
            </a:r>
          </a:p>
          <a:p>
            <a:endParaRPr lang="en-US" dirty="0"/>
          </a:p>
          <a:p>
            <a:r>
              <a:rPr lang="en-US" dirty="0"/>
              <a:t>Changes are happening every moment inside us. Our heart is beating, our lungs are breathing, our stomach and intestines are digesting food, blood is circulating through our veins, our nerves are sending information to our brain from throughout our body, and our brain itself is constantly processing information. We can also clearly see that we’ve grown older over time and probably a lot taller since we were babies or small children. Our bodies have changed in other ways as well, and our minds have certainly changed too. We’ve had new experiences, we’ve learned things, we’ve met people, we’ve gained skills and knowledge. Perhaps even some of our opinions or attitudes have changed over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ask the group, “How might thinking that everything (including people) stay the same be a thinking trap? When could it lead to distortions or problems for ourselves and others? How and when might recognizing that things are always changing be helpful? How might appreciating Impermanence and escaping the Trap of Permanence relate to the Eight Worldly Concerns? </a:t>
            </a:r>
          </a:p>
          <a:p>
            <a:endParaRPr lang="en-US" dirty="0"/>
          </a:p>
        </p:txBody>
      </p:sp>
      <p:sp>
        <p:nvSpPr>
          <p:cNvPr id="4" name="Slide Number Placeholder 3"/>
          <p:cNvSpPr>
            <a:spLocks noGrp="1"/>
          </p:cNvSpPr>
          <p:nvPr>
            <p:ph type="sldNum" sz="quarter" idx="10"/>
          </p:nvPr>
        </p:nvSpPr>
        <p:spPr/>
        <p:txBody>
          <a:bodyPr/>
          <a:lstStyle/>
          <a:p>
            <a:fld id="{83DB44B7-F251-394C-8B56-809135DE8255}" type="slidenum">
              <a:rPr lang="en-US" smtClean="0"/>
              <a:t>17</a:t>
            </a:fld>
            <a:endParaRPr lang="en-US"/>
          </a:p>
        </p:txBody>
      </p:sp>
    </p:spTree>
    <p:extLst>
      <p:ext uri="{BB962C8B-B14F-4D97-AF65-F5344CB8AC3E}">
        <p14:creationId xmlns:p14="http://schemas.microsoft.com/office/powerpoint/2010/main" val="408849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6"/>
            <a:ext cx="5486400" cy="1798046"/>
          </a:xfrm>
        </p:spPr>
        <p:txBody>
          <a:bodyPr/>
          <a:lstStyle/>
          <a:p>
            <a:r>
              <a:rPr lang="en-US" dirty="0"/>
              <a:t>The first is the Hedonic Treadmill. The Hedonic Treadmill describes the propensity to quickly adapt to positive or negative events and return to a relatively stable level of happiness. From a survival perspective, it makes perfect sense that we would not simply be satisfied with achieving status, material resources, praise, or physical pleasure, as these things have generally been scarce and necessary for survival. Therefore, we are motivated to exaggerate the benefits that will come from achieving these things and avoiding their opposites, and then the well-being that is attained is short lived. If one were to find a bush filled with berries, for example, and was forever satisfied with the physical pleasure that was achieved by eating them, they would quickly die of starvation. </a:t>
            </a:r>
          </a:p>
        </p:txBody>
      </p:sp>
      <p:sp>
        <p:nvSpPr>
          <p:cNvPr id="4" name="Slide Number Placeholder 3"/>
          <p:cNvSpPr>
            <a:spLocks noGrp="1"/>
          </p:cNvSpPr>
          <p:nvPr>
            <p:ph type="sldNum" sz="quarter" idx="5"/>
          </p:nvPr>
        </p:nvSpPr>
        <p:spPr/>
        <p:txBody>
          <a:bodyPr/>
          <a:lstStyle/>
          <a:p>
            <a:fld id="{93D5A033-F234-1F4E-A50C-D51193B8BDA5}" type="slidenum">
              <a:rPr lang="en-US" smtClean="0"/>
              <a:t>18</a:t>
            </a:fld>
            <a:endParaRPr lang="en-US"/>
          </a:p>
        </p:txBody>
      </p:sp>
    </p:spTree>
    <p:extLst>
      <p:ext uri="{BB962C8B-B14F-4D97-AF65-F5344CB8AC3E}">
        <p14:creationId xmlns:p14="http://schemas.microsoft.com/office/powerpoint/2010/main" val="4294218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5"/>
            <a:ext cx="5486400" cy="2861641"/>
          </a:xfr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19</a:t>
            </a:fld>
            <a:endParaRPr lang="en-US"/>
          </a:p>
        </p:txBody>
      </p:sp>
    </p:spTree>
    <p:extLst>
      <p:ext uri="{BB962C8B-B14F-4D97-AF65-F5344CB8AC3E}">
        <p14:creationId xmlns:p14="http://schemas.microsoft.com/office/powerpoint/2010/main" val="99006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5A033-F234-1F4E-A50C-D51193B8BDA5}" type="slidenum">
              <a:rPr lang="en-US" smtClean="0"/>
              <a:t>2</a:t>
            </a:fld>
            <a:endParaRPr lang="en-US"/>
          </a:p>
        </p:txBody>
      </p:sp>
    </p:spTree>
    <p:extLst>
      <p:ext uri="{BB962C8B-B14F-4D97-AF65-F5344CB8AC3E}">
        <p14:creationId xmlns:p14="http://schemas.microsoft.com/office/powerpoint/2010/main" val="3030802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set of Thinking Traps fall under the category of what we call Unrealistic Expectations. We often set unrealistic expectations for ourselves based on our desire for status, material gain, praise, and pleasure or our fear of insignificance, material loss, blame and pain. These expectations, upon deeper examination, may be distortions of reality and a Thinking Trap.</a:t>
            </a:r>
          </a:p>
          <a:p>
            <a:endParaRPr lang="en-US" dirty="0"/>
          </a:p>
        </p:txBody>
      </p:sp>
      <p:sp>
        <p:nvSpPr>
          <p:cNvPr id="4" name="Slide Number Placeholder 3"/>
          <p:cNvSpPr>
            <a:spLocks noGrp="1"/>
          </p:cNvSpPr>
          <p:nvPr>
            <p:ph type="sldNum" sz="quarter" idx="5"/>
          </p:nvPr>
        </p:nvSpPr>
        <p:spPr/>
        <p:txBody>
          <a:bodyPr/>
          <a:lstStyle/>
          <a:p>
            <a:fld id="{93D5A033-F234-1F4E-A50C-D51193B8BDA5}" type="slidenum">
              <a:rPr lang="en-US" smtClean="0"/>
              <a:t>20</a:t>
            </a:fld>
            <a:endParaRPr lang="en-US"/>
          </a:p>
        </p:txBody>
      </p:sp>
    </p:spTree>
    <p:extLst>
      <p:ext uri="{BB962C8B-B14F-4D97-AF65-F5344CB8AC3E}">
        <p14:creationId xmlns:p14="http://schemas.microsoft.com/office/powerpoint/2010/main" val="1792755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6"/>
            <a:ext cx="5486400" cy="3081156"/>
          </a:xfrm>
        </p:spPr>
        <p:txBody>
          <a:bodyPr/>
          <a:lstStyle/>
          <a:p>
            <a:r>
              <a:rPr lang="en-US" dirty="0"/>
              <a:t>Superiority Biases are Thinking Traps that help drive unrealistic expectations. Superiority Biases include Illusory Superiority, False Uniqueness, Unrealistic Optimism and others.</a:t>
            </a:r>
          </a:p>
          <a:p>
            <a:endParaRPr lang="en-US" dirty="0"/>
          </a:p>
          <a:p>
            <a:r>
              <a:rPr lang="en-US" dirty="0"/>
              <a:t>Common sense shows that it is a very unrealistic expectation to believe you must be above average in everything. Yet, if you ask people where they rank in terms of intelligence, job or school performance, popularity and many other areas, 80 to 90% of people will say they are in the top 50% of these categories. In some cases, as many as 40% will rank themselves in the top 10%. Statistically, this is impossible. By definition half of all people in any category are below average. What this means is that each one of us is below average in about half of every category.</a:t>
            </a:r>
          </a:p>
          <a:p>
            <a:endParaRPr lang="en-US" dirty="0"/>
          </a:p>
          <a:p>
            <a:r>
              <a:rPr lang="en-US" dirty="0"/>
              <a:t>This distortion in our self-perception might be fine if it did not actually lead to harm. Sadly, this combination of perfectionism and self-delusion does often lead to significant harm. Instead of having resilience, it means that when we fail, we may have very damaging experiences of self-hate, self-loathing or we may even feel like ending our lives. This is a complete overreaction, but it stems from this unrealistic sense of perfectionism.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one reason why self-esteem rather than self-compassion can be so damaging. Self-esteem is measured by how one compares to others, and we often need to feel we are above</a:t>
            </a:r>
            <a:r>
              <a:rPr lang="en-US" baseline="0" dirty="0"/>
              <a:t> average to feel good about ourselves.</a:t>
            </a:r>
            <a:endParaRPr lang="en-US" dirty="0"/>
          </a:p>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21</a:t>
            </a:fld>
            <a:endParaRPr lang="en-US"/>
          </a:p>
        </p:txBody>
      </p:sp>
    </p:spTree>
    <p:extLst>
      <p:ext uri="{BB962C8B-B14F-4D97-AF65-F5344CB8AC3E}">
        <p14:creationId xmlns:p14="http://schemas.microsoft.com/office/powerpoint/2010/main" val="1764076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Unrealistic expectations are also be driven by Inferiority Biases when we overcompensate and set unrealistic standards for ourselves or when we do not set the bar high enough because we do not believe we are capable of achievement. Realistic expectations are about not setting the bar too low or too high but making a realistic assessment of our capabilities.</a:t>
            </a:r>
          </a:p>
        </p:txBody>
      </p:sp>
      <p:sp>
        <p:nvSpPr>
          <p:cNvPr id="4" name="Slide Number Placeholder 3"/>
          <p:cNvSpPr>
            <a:spLocks noGrp="1"/>
          </p:cNvSpPr>
          <p:nvPr>
            <p:ph type="sldNum" sz="quarter" idx="10"/>
          </p:nvPr>
        </p:nvSpPr>
        <p:spPr/>
        <p:txBody>
          <a:bodyPr/>
          <a:lstStyle/>
          <a:p>
            <a:fld id="{93D5A033-F234-1F4E-A50C-D51193B8BDA5}" type="slidenum">
              <a:rPr lang="en-US" smtClean="0"/>
              <a:t>22</a:t>
            </a:fld>
            <a:endParaRPr lang="en-US"/>
          </a:p>
        </p:txBody>
      </p:sp>
    </p:spTree>
    <p:extLst>
      <p:ext uri="{BB962C8B-B14F-4D97-AF65-F5344CB8AC3E}">
        <p14:creationId xmlns:p14="http://schemas.microsoft.com/office/powerpoint/2010/main" val="3049201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At the extreme, Unrealistic Expectations lead to Perfectionism, a Thinking Trap that is a tremendous cause of suffering within our society. Perfectionism causes us to judge ourselves harshly when we fail even in minor ways </a:t>
            </a:r>
            <a:r>
              <a:rPr lang="en-US"/>
              <a:t>and to </a:t>
            </a:r>
            <a:r>
              <a:rPr lang="en-US" dirty="0"/>
              <a:t>judge others harshly when they make mistakes and fall short of perfection. We can begin to fix this problem by analyzing these unrealistic expectations and shifting to a more realistic view of ourselves and others, one that is humble and realistic. A fundamental aspect of self-compassion is simply learning to see things more realistically, despite our mind’s tendency to distort reality. We tend to go through life with assumptions about the way things are or should be. When we place these assumptions under scrutiny, however, we often realize they are not accurate.</a:t>
            </a:r>
          </a:p>
        </p:txBody>
      </p:sp>
      <p:sp>
        <p:nvSpPr>
          <p:cNvPr id="4" name="Slide Number Placeholder 3"/>
          <p:cNvSpPr>
            <a:spLocks noGrp="1"/>
          </p:cNvSpPr>
          <p:nvPr>
            <p:ph type="sldNum" sz="quarter" idx="5"/>
          </p:nvPr>
        </p:nvSpPr>
        <p:spPr/>
        <p:txBody>
          <a:bodyPr/>
          <a:lstStyle/>
          <a:p>
            <a:fld id="{93D5A033-F234-1F4E-A50C-D51193B8BDA5}" type="slidenum">
              <a:rPr lang="en-US" smtClean="0"/>
              <a:t>23</a:t>
            </a:fld>
            <a:endParaRPr lang="en-US"/>
          </a:p>
        </p:txBody>
      </p:sp>
    </p:spTree>
    <p:extLst>
      <p:ext uri="{BB962C8B-B14F-4D97-AF65-F5344CB8AC3E}">
        <p14:creationId xmlns:p14="http://schemas.microsoft.com/office/powerpoint/2010/main" val="206432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In exploring Unrealistic Expectations, it is important to differentiate between expectations and aspirations. We do not mean to suggest that one should not aspire to achieve goals, but there can be a meaningful difference to one’s well being when we are afflictively attached to the outcome rather than gently aspire to it. A good mantra to share is “aspirations, not expectations.”</a:t>
            </a:r>
          </a:p>
        </p:txBody>
      </p:sp>
      <p:sp>
        <p:nvSpPr>
          <p:cNvPr id="4" name="Slide Number Placeholder 3"/>
          <p:cNvSpPr>
            <a:spLocks noGrp="1"/>
          </p:cNvSpPr>
          <p:nvPr>
            <p:ph type="sldNum" sz="quarter" idx="5"/>
          </p:nvPr>
        </p:nvSpPr>
        <p:spPr/>
        <p:txBody>
          <a:bodyPr/>
          <a:lstStyle/>
          <a:p>
            <a:fld id="{93D5A033-F234-1F4E-A50C-D51193B8BDA5}" type="slidenum">
              <a:rPr lang="en-US" smtClean="0"/>
              <a:t>24</a:t>
            </a:fld>
            <a:endParaRPr lang="en-US"/>
          </a:p>
        </p:txBody>
      </p:sp>
    </p:spTree>
    <p:extLst>
      <p:ext uri="{BB962C8B-B14F-4D97-AF65-F5344CB8AC3E}">
        <p14:creationId xmlns:p14="http://schemas.microsoft.com/office/powerpoint/2010/main" val="1997573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baseline="0" dirty="0"/>
              <a:t>The final of the three Thinking Traps we will discuss in Skill 4 is Negativity Bias. Negativity Bias is also known as Filtering because we “filter” out positive aspects of a situation, while magnifying the negative. Negativity Bias can lead to a related Thinking Trap called Catastrophizing. </a:t>
            </a:r>
          </a:p>
          <a:p>
            <a:endParaRPr lang="en-US" baseline="0" dirty="0"/>
          </a:p>
          <a:p>
            <a:r>
              <a:rPr lang="en-US" dirty="0"/>
              <a:t>When a person engages in catastrophizing, they expect disaster to strike, no matter what. This is also referred to as magnifying, and can also come out in its opposite behavior, minimizing. In this distortion, a person hears about a problem and uses what if questions (e.g., “What if tragedy strikes?” “What if it happens to me?”) to imagine the absolute worst occurring.</a:t>
            </a:r>
          </a:p>
        </p:txBody>
      </p:sp>
      <p:sp>
        <p:nvSpPr>
          <p:cNvPr id="4" name="Slide Number Placeholder 3"/>
          <p:cNvSpPr>
            <a:spLocks noGrp="1"/>
          </p:cNvSpPr>
          <p:nvPr>
            <p:ph type="sldNum" sz="quarter" idx="10"/>
          </p:nvPr>
        </p:nvSpPr>
        <p:spPr/>
        <p:txBody>
          <a:bodyPr/>
          <a:lstStyle/>
          <a:p>
            <a:fld id="{93D5A033-F234-1F4E-A50C-D51193B8BDA5}" type="slidenum">
              <a:rPr lang="en-US" smtClean="0"/>
              <a:t>25</a:t>
            </a:fld>
            <a:endParaRPr lang="en-US"/>
          </a:p>
        </p:txBody>
      </p:sp>
    </p:spTree>
    <p:extLst>
      <p:ext uri="{BB962C8B-B14F-4D97-AF65-F5344CB8AC3E}">
        <p14:creationId xmlns:p14="http://schemas.microsoft.com/office/powerpoint/2010/main" val="540586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To review, the Thinking Traps we have covered so far include Impermanence, Hedonic Treadmill, Unrealistic Expectations (which includes Superiority Biases and Perfectionism) and Negativity Bias.</a:t>
            </a:r>
          </a:p>
        </p:txBody>
      </p:sp>
      <p:sp>
        <p:nvSpPr>
          <p:cNvPr id="4" name="Slide Number Placeholder 3"/>
          <p:cNvSpPr>
            <a:spLocks noGrp="1"/>
          </p:cNvSpPr>
          <p:nvPr>
            <p:ph type="sldNum" sz="quarter" idx="10"/>
          </p:nvPr>
        </p:nvSpPr>
        <p:spPr/>
        <p:txBody>
          <a:bodyPr/>
          <a:lstStyle/>
          <a:p>
            <a:fld id="{93D5A033-F234-1F4E-A50C-D51193B8BDA5}" type="slidenum">
              <a:rPr lang="en-US" smtClean="0"/>
              <a:t>26</a:t>
            </a:fld>
            <a:endParaRPr lang="en-US"/>
          </a:p>
        </p:txBody>
      </p:sp>
    </p:spTree>
    <p:extLst>
      <p:ext uri="{BB962C8B-B14F-4D97-AF65-F5344CB8AC3E}">
        <p14:creationId xmlns:p14="http://schemas.microsoft.com/office/powerpoint/2010/main" val="10745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The analytical practices we will do in this skill will help us escape the Thinking Traps and to see reality more clearly.</a:t>
            </a:r>
          </a:p>
        </p:txBody>
      </p:sp>
      <p:sp>
        <p:nvSpPr>
          <p:cNvPr id="4" name="Slide Number Placeholder 3"/>
          <p:cNvSpPr>
            <a:spLocks noGrp="1"/>
          </p:cNvSpPr>
          <p:nvPr>
            <p:ph type="sldNum" sz="quarter" idx="5"/>
          </p:nvPr>
        </p:nvSpPr>
        <p:spPr/>
        <p:txBody>
          <a:bodyPr/>
          <a:lstStyle/>
          <a:p>
            <a:fld id="{93D5A033-F234-1F4E-A50C-D51193B8BDA5}" type="slidenum">
              <a:rPr lang="en-US" smtClean="0"/>
              <a:t>27</a:t>
            </a:fld>
            <a:endParaRPr lang="en-US"/>
          </a:p>
        </p:txBody>
      </p:sp>
    </p:spTree>
    <p:extLst>
      <p:ext uri="{BB962C8B-B14F-4D97-AF65-F5344CB8AC3E}">
        <p14:creationId xmlns:p14="http://schemas.microsoft.com/office/powerpoint/2010/main" val="1617587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6"/>
            <a:ext cx="5486400" cy="1798546"/>
          </a:xfrm>
        </p:spPr>
        <p:txBody>
          <a:bodyPr/>
          <a:lstStyle/>
          <a:p>
            <a:r>
              <a:rPr lang="en-US" dirty="0"/>
              <a:t>“Unrealistic Expectations” Contemplative Practice</a:t>
            </a:r>
          </a:p>
          <a:p>
            <a:endParaRPr lang="en-US" dirty="0"/>
          </a:p>
          <a:p>
            <a:r>
              <a:rPr lang="en-US" dirty="0"/>
              <a:t>From this point forward, we will be moving from stabilizing practices to analytical practices. Analytical meditation involves holding an object in one’s attention and then investigating it in order to gain a deeper insight. We’ve all had “aha” moments when we saw things in a different way, and we’ve all encountered people whose problems stem from their perspective. The purpose of analytical meditation is to gain these insights and shift our perspectives, allowing us to be free from things like resentment, jealousy or arrogance, which will inevitably cause problems for us. The analytical practices are designed to free us from our Thinking Traps more often.</a:t>
            </a:r>
          </a:p>
        </p:txBody>
      </p:sp>
      <p:sp>
        <p:nvSpPr>
          <p:cNvPr id="4" name="Slide Number Placeholder 3"/>
          <p:cNvSpPr>
            <a:spLocks noGrp="1"/>
          </p:cNvSpPr>
          <p:nvPr>
            <p:ph type="sldNum" sz="quarter" idx="10"/>
          </p:nvPr>
        </p:nvSpPr>
        <p:spPr/>
        <p:txBody>
          <a:bodyPr/>
          <a:lstStyle/>
          <a:p>
            <a:fld id="{93D5A033-F234-1F4E-A50C-D51193B8BDA5}" type="slidenum">
              <a:rPr lang="en-US" smtClean="0"/>
              <a:t>28</a:t>
            </a:fld>
            <a:endParaRPr lang="en-US"/>
          </a:p>
        </p:txBody>
      </p:sp>
    </p:spTree>
    <p:extLst>
      <p:ext uri="{BB962C8B-B14F-4D97-AF65-F5344CB8AC3E}">
        <p14:creationId xmlns:p14="http://schemas.microsoft.com/office/powerpoint/2010/main" val="1948487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5"/>
            <a:ext cx="5486400" cy="2867929"/>
          </a:xfrm>
        </p:spPr>
        <p:txBody>
          <a:bodyPr/>
          <a:lstStyle/>
          <a:p>
            <a:r>
              <a:rPr lang="en-US" baseline="0" dirty="0"/>
              <a:t>An ancient Indian teacher, </a:t>
            </a:r>
            <a:r>
              <a:rPr lang="en-US" baseline="0" dirty="0" err="1"/>
              <a:t>Shantideva</a:t>
            </a:r>
            <a:r>
              <a:rPr lang="en-US" baseline="0" dirty="0"/>
              <a:t>, provides an excellent metaphor to summarize self-compassion as taught in CIT.  He explains the futility of trying to achieve happiness by trying to get one’s external circumstances perfect. He states that if we want to prevent getting thorns stuck in our feet as we walk, we have two choices: either we can try to cover the whole world with leather, or we can put leather on the soles of our feet in the form of shoes. Covering our own two feet is as effective as covering the whole world, but far more practical. Similarly, we may think that we can achieve happiness by controlling all our external circumstances: only having nice people around us, only having nice things, always receiving good service, living in the best places, having the best cars or possessions, only eating the best food. However, this is unrealistic. In reality, the more we try to achieve happiness by controlling everything in the external world, the more we will meet with frustration, disappointment and unhappiness. It’s natural to want to avoid annoying people, but it just isn’t practical. Although it may seem more difficult at first, a better strategy is to transform one’s own mind and cultivate patience, learning to deal with adversity and beginning to see those annoying people and circumstances as slightly less annoying. This builds resilience, and gradually we begin to see that circumstances or persons we found difficult to tolerate are now much more manageable. By working on our own mental states or internal way of looking at the world and ourselves, we have a much better shot at achieving lasting happiness.</a:t>
            </a:r>
          </a:p>
        </p:txBody>
      </p:sp>
      <p:sp>
        <p:nvSpPr>
          <p:cNvPr id="4" name="Slide Number Placeholder 3"/>
          <p:cNvSpPr>
            <a:spLocks noGrp="1"/>
          </p:cNvSpPr>
          <p:nvPr>
            <p:ph type="sldNum" sz="quarter" idx="10"/>
          </p:nvPr>
        </p:nvSpPr>
        <p:spPr/>
        <p:txBody>
          <a:bodyPr/>
          <a:lstStyle/>
          <a:p>
            <a:fld id="{93D5A033-F234-1F4E-A50C-D51193B8BDA5}" type="slidenum">
              <a:rPr lang="en-US" smtClean="0"/>
              <a:t>29</a:t>
            </a:fld>
            <a:endParaRPr lang="en-US"/>
          </a:p>
        </p:txBody>
      </p:sp>
    </p:spTree>
    <p:extLst>
      <p:ext uri="{BB962C8B-B14F-4D97-AF65-F5344CB8AC3E}">
        <p14:creationId xmlns:p14="http://schemas.microsoft.com/office/powerpoint/2010/main" val="173678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6"/>
            <a:ext cx="5486400" cy="2861640"/>
          </a:xfrm>
        </p:spPr>
        <p:txBody>
          <a:bodyPr/>
          <a:lstStyle/>
          <a:p>
            <a:r>
              <a:rPr lang="en-US" dirty="0"/>
              <a:t>Content:</a:t>
            </a:r>
          </a:p>
          <a:p>
            <a:pPr marL="171450" lvl="0" indent="-171450">
              <a:buFont typeface="Arial" panose="020B0604020202020204" pitchFamily="34" charset="0"/>
              <a:buChar char="•"/>
            </a:pPr>
            <a:r>
              <a:rPr lang="en-US" dirty="0"/>
              <a:t>Participants will explore whether the underlying motivation beneath all of our thoughts and actions is a desire for happiness and well-being.</a:t>
            </a:r>
          </a:p>
          <a:p>
            <a:pPr marL="171450" lvl="0" indent="-171450">
              <a:buFont typeface="Arial" panose="020B0604020202020204" pitchFamily="34" charset="0"/>
              <a:buChar char="•"/>
            </a:pPr>
            <a:r>
              <a:rPr lang="en-US" dirty="0"/>
              <a:t>Participants will explore how suffering and happiness do not depend solely on external situations, but on our own emotions, thoughts, attitudes and habits of mind, which we can transform.</a:t>
            </a:r>
          </a:p>
          <a:p>
            <a:pPr marL="171450" lvl="0" indent="-171450">
              <a:buFont typeface="Arial" panose="020B0604020202020204" pitchFamily="34" charset="0"/>
              <a:buChar char="•"/>
            </a:pPr>
            <a:r>
              <a:rPr lang="en-US" dirty="0"/>
              <a:t>Participants will learn how seeking external sources of happiness (material gain, sensory-dependent pleasure, praise and status), rather than internal ones, often fails to bring lasting satisfaction.</a:t>
            </a:r>
          </a:p>
          <a:p>
            <a:pPr marL="171450" lvl="0" indent="-171450">
              <a:buFont typeface="Arial" panose="020B0604020202020204" pitchFamily="34" charset="0"/>
              <a:buChar char="•"/>
            </a:pPr>
            <a:r>
              <a:rPr lang="en-US" dirty="0"/>
              <a:t>Participants will explore how unrealistic expectations can lead to suffering and excessive self-criticism.</a:t>
            </a:r>
          </a:p>
          <a:p>
            <a:r>
              <a:rPr lang="en-US" dirty="0"/>
              <a:t> </a:t>
            </a:r>
          </a:p>
          <a:p>
            <a:r>
              <a:rPr lang="en-US" dirty="0"/>
              <a:t>Practice:</a:t>
            </a:r>
          </a:p>
          <a:p>
            <a:pPr marL="171450" lvl="0" indent="-171450">
              <a:buFont typeface="Arial" panose="020B0604020202020204" pitchFamily="34" charset="0"/>
              <a:buChar char="•"/>
            </a:pPr>
            <a:r>
              <a:rPr lang="en-US" dirty="0"/>
              <a:t>Participants will explore through practice how harmful mental states can be changed, gaining confidence in the possibility of self-transformation.</a:t>
            </a:r>
          </a:p>
          <a:p>
            <a:pPr marL="171450" lvl="0" indent="-171450">
              <a:buFont typeface="Arial" panose="020B0604020202020204" pitchFamily="34" charset="0"/>
              <a:buChar char="•"/>
            </a:pPr>
            <a:r>
              <a:rPr lang="en-US" dirty="0"/>
              <a:t>Participants will generate increasing resolve and determination to gradually transform their afflictive mental states.</a:t>
            </a:r>
          </a:p>
          <a:p>
            <a:endParaRPr lang="en-US" dirty="0"/>
          </a:p>
        </p:txBody>
      </p:sp>
      <p:sp>
        <p:nvSpPr>
          <p:cNvPr id="4" name="Slide Number Placeholder 3"/>
          <p:cNvSpPr>
            <a:spLocks noGrp="1"/>
          </p:cNvSpPr>
          <p:nvPr>
            <p:ph type="sldNum" sz="quarter" idx="5"/>
          </p:nvPr>
        </p:nvSpPr>
        <p:spPr/>
        <p:txBody>
          <a:bodyPr/>
          <a:lstStyle/>
          <a:p>
            <a:fld id="{93D5A033-F234-1F4E-A50C-D51193B8BDA5}" type="slidenum">
              <a:rPr lang="en-US" smtClean="0"/>
              <a:t>3</a:t>
            </a:fld>
            <a:endParaRPr lang="en-US"/>
          </a:p>
        </p:txBody>
      </p:sp>
    </p:spTree>
    <p:extLst>
      <p:ext uri="{BB962C8B-B14F-4D97-AF65-F5344CB8AC3E}">
        <p14:creationId xmlns:p14="http://schemas.microsoft.com/office/powerpoint/2010/main" val="468373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5A033-F234-1F4E-A50C-D51193B8BDA5}" type="slidenum">
              <a:rPr lang="en-US" smtClean="0"/>
              <a:t>30</a:t>
            </a:fld>
            <a:endParaRPr lang="en-US"/>
          </a:p>
        </p:txBody>
      </p:sp>
    </p:spTree>
    <p:extLst>
      <p:ext uri="{BB962C8B-B14F-4D97-AF65-F5344CB8AC3E}">
        <p14:creationId xmlns:p14="http://schemas.microsoft.com/office/powerpoint/2010/main" val="346590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4</a:t>
            </a:fld>
            <a:endParaRPr lang="en-US"/>
          </a:p>
        </p:txBody>
      </p:sp>
    </p:spTree>
    <p:extLst>
      <p:ext uri="{BB962C8B-B14F-4D97-AF65-F5344CB8AC3E}">
        <p14:creationId xmlns:p14="http://schemas.microsoft.com/office/powerpoint/2010/main" val="753701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5</a:t>
            </a:fld>
            <a:endParaRPr lang="en-US"/>
          </a:p>
        </p:txBody>
      </p:sp>
    </p:spTree>
    <p:extLst>
      <p:ext uri="{BB962C8B-B14F-4D97-AF65-F5344CB8AC3E}">
        <p14:creationId xmlns:p14="http://schemas.microsoft.com/office/powerpoint/2010/main" val="68277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This image reminds us of the Resting the Mind in its Natural State practice. Are the mental states we observed during the practice leading us toward our fundamental aspiration for greater well-being and less suffering?</a:t>
            </a:r>
          </a:p>
        </p:txBody>
      </p:sp>
      <p:sp>
        <p:nvSpPr>
          <p:cNvPr id="4" name="Slide Number Placeholder 3"/>
          <p:cNvSpPr>
            <a:spLocks noGrp="1"/>
          </p:cNvSpPr>
          <p:nvPr>
            <p:ph type="sldNum" sz="quarter" idx="10"/>
          </p:nvPr>
        </p:nvSpPr>
        <p:spPr/>
        <p:txBody>
          <a:bodyPr/>
          <a:lstStyle/>
          <a:p>
            <a:fld id="{83DB44B7-F251-394C-8B56-809135DE8255}" type="slidenum">
              <a:rPr lang="en-US" smtClean="0"/>
              <a:t>6</a:t>
            </a:fld>
            <a:endParaRPr lang="en-US"/>
          </a:p>
        </p:txBody>
      </p:sp>
    </p:spTree>
    <p:extLst>
      <p:ext uri="{BB962C8B-B14F-4D97-AF65-F5344CB8AC3E}">
        <p14:creationId xmlns:p14="http://schemas.microsoft.com/office/powerpoint/2010/main" val="93655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all seek greater well-being and less suffering and difficulties, and in general, our thoughts, feelings, emotions, and sensations are an attempt to achieve these goals. Upon </a:t>
            </a:r>
            <a:r>
              <a:rPr lang="en-US" baseline="0" dirty="0"/>
              <a:t>examination, however, we may find the opposite is true: </a:t>
            </a:r>
            <a:r>
              <a:rPr lang="en-US" dirty="0"/>
              <a:t>many of our thoughts, feelings, and emotions actually lead us away from happiness and well-being and toward suffering and difficulty.</a:t>
            </a:r>
          </a:p>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7</a:t>
            </a:fld>
            <a:endParaRPr lang="en-US"/>
          </a:p>
        </p:txBody>
      </p:sp>
    </p:spTree>
    <p:extLst>
      <p:ext uri="{BB962C8B-B14F-4D97-AF65-F5344CB8AC3E}">
        <p14:creationId xmlns:p14="http://schemas.microsoft.com/office/powerpoint/2010/main" val="213088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As discussed in Skill 3, if mental states lead towards suffering for ourselves and others, they are considered afflictive mental states. As a reminder, this slide shows some of the afflictive mental states we’ve discussed. To cultivate Self-Compassion, it can be helpful to understand what fuels these harmful mental states. In other words, we want to ask ourselves what goals do we pursue that we think will bring us happiness and help us avoid suffering that can cause us to distort reality and lead to greater suffering instead? What am I really trying to achieve with my anger, hatred, jealousy, etc. and is it truly leading me towards greater well-being and less suffering for myself and others?</a:t>
            </a:r>
          </a:p>
        </p:txBody>
      </p:sp>
      <p:sp>
        <p:nvSpPr>
          <p:cNvPr id="4" name="Slide Number Placeholder 3"/>
          <p:cNvSpPr>
            <a:spLocks noGrp="1"/>
          </p:cNvSpPr>
          <p:nvPr>
            <p:ph type="sldNum" sz="quarter" idx="10"/>
          </p:nvPr>
        </p:nvSpPr>
        <p:spPr/>
        <p:txBody>
          <a:bodyPr/>
          <a:lstStyle/>
          <a:p>
            <a:fld id="{93D5A033-F234-1F4E-A50C-D51193B8BDA5}" type="slidenum">
              <a:rPr lang="en-US" smtClean="0"/>
              <a:t>8</a:t>
            </a:fld>
            <a:endParaRPr lang="en-US"/>
          </a:p>
        </p:txBody>
      </p:sp>
    </p:spTree>
    <p:extLst>
      <p:ext uri="{BB962C8B-B14F-4D97-AF65-F5344CB8AC3E}">
        <p14:creationId xmlns:p14="http://schemas.microsoft.com/office/powerpoint/2010/main" val="85350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a:xfrm>
            <a:off x="685800" y="4307785"/>
            <a:ext cx="5486400" cy="2232499"/>
          </a:xfrm>
        </p:spPr>
        <p:txBody>
          <a:bodyPr/>
          <a:lstStyle/>
          <a:p>
            <a:r>
              <a:rPr lang="en-US" dirty="0"/>
              <a:t>One</a:t>
            </a:r>
            <a:r>
              <a:rPr lang="en-US" baseline="0" dirty="0"/>
              <a:t> useful </a:t>
            </a:r>
            <a:r>
              <a:rPr lang="en-US" dirty="0"/>
              <a:t>model for helping us think of the</a:t>
            </a:r>
            <a:r>
              <a:rPr lang="en-US" baseline="0" dirty="0"/>
              <a:t> things we strive for and try to avoid that also often lead to harmful mental states is the Eight Worldly Concerns. </a:t>
            </a:r>
            <a:r>
              <a:rPr lang="en-US" dirty="0"/>
              <a:t>Our society often tells us that certain external things will bring happiness. This model can be a useful </a:t>
            </a:r>
            <a:r>
              <a:rPr lang="en-US" sz="1000" kern="1200" baseline="0" dirty="0">
                <a:solidFill>
                  <a:schemeClr val="tx1"/>
                </a:solidFill>
                <a:effectLst/>
                <a:latin typeface="Schneidler BT Roman" panose="02090502020206020303" pitchFamily="18" charset="0"/>
                <a:ea typeface="+mn-ea"/>
                <a:cs typeface="+mn-cs"/>
              </a:rPr>
              <a:t>tool for examining whether these external things or circumstances bring us the happiness we seek.</a:t>
            </a:r>
          </a:p>
          <a:p>
            <a:endParaRPr lang="en-US" sz="1000" kern="1200" baseline="0" dirty="0">
              <a:solidFill>
                <a:schemeClr val="tx1"/>
              </a:solidFill>
              <a:effectLst/>
              <a:latin typeface="Schneidler BT Roman" panose="02090502020206020303" pitchFamily="18" charset="0"/>
              <a:ea typeface="+mn-ea"/>
              <a:cs typeface="+mn-cs"/>
            </a:endParaRPr>
          </a:p>
          <a:p>
            <a:r>
              <a:rPr lang="en-US" baseline="0" dirty="0"/>
              <a:t>It is not that wealth, pleasure, praise or status are inherently bad, and we should not seek them at all. There is no question that they play a role in our happiness and well-being. The real question is how much of a role. How invested should we be in seeking them as genuine causes of happiness? It is when this craving — a mental state — becomes too strong and too distorted that we begin to have problems. We lose sight of the fact that our inner qualities are more important and are better guarantees of happiness and well-being. We lose our sense of equanimity, a balanced state of mind where we are not overly-invested in either achieving or avoiding these concerns. This loss of balance is a major source of dissatisfaction.</a:t>
            </a:r>
          </a:p>
          <a:p>
            <a:endParaRPr lang="en-US" dirty="0"/>
          </a:p>
        </p:txBody>
      </p:sp>
      <p:sp>
        <p:nvSpPr>
          <p:cNvPr id="4" name="Slide Number Placeholder 3"/>
          <p:cNvSpPr>
            <a:spLocks noGrp="1"/>
          </p:cNvSpPr>
          <p:nvPr>
            <p:ph type="sldNum" sz="quarter" idx="10"/>
          </p:nvPr>
        </p:nvSpPr>
        <p:spPr/>
        <p:txBody>
          <a:bodyPr/>
          <a:lstStyle/>
          <a:p>
            <a:fld id="{35245D21-5D27-3644-A567-409212129AE8}" type="slidenum">
              <a:rPr lang="en-US" smtClean="0"/>
              <a:t>9</a:t>
            </a:fld>
            <a:endParaRPr lang="en-US"/>
          </a:p>
        </p:txBody>
      </p:sp>
    </p:spTree>
    <p:extLst>
      <p:ext uri="{BB962C8B-B14F-4D97-AF65-F5344CB8AC3E}">
        <p14:creationId xmlns:p14="http://schemas.microsoft.com/office/powerpoint/2010/main" val="350504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CCC6C8-BFCF-DC44-AA02-082E79389FE0}"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1645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CCC6C8-BFCF-DC44-AA02-082E79389FE0}"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147721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CCC6C8-BFCF-DC44-AA02-082E79389FE0}"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26328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34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07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CCC6C8-BFCF-DC44-AA02-082E79389FE0}"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69374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CCC6C8-BFCF-DC44-AA02-082E79389FE0}"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108312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CCC6C8-BFCF-DC44-AA02-082E79389FE0}"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202196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CCC6C8-BFCF-DC44-AA02-082E79389FE0}"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133761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CCC6C8-BFCF-DC44-AA02-082E79389FE0}" type="datetimeFigureOut">
              <a:rPr lang="en-US" smtClean="0"/>
              <a:t>6/24/20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146228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CC6C8-BFCF-DC44-AA02-082E79389FE0}" type="datetimeFigureOut">
              <a:rPr lang="en-US" smtClean="0"/>
              <a:t>6/24/20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85389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CCC6C8-BFCF-DC44-AA02-082E79389FE0}"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193719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CCC6C8-BFCF-DC44-AA02-082E79389FE0}"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8C7A3-4E98-3542-82F6-E53EBE1159F0}" type="slidenum">
              <a:rPr lang="en-US" smtClean="0"/>
              <a:t>‹#›</a:t>
            </a:fld>
            <a:endParaRPr lang="en-US"/>
          </a:p>
        </p:txBody>
      </p:sp>
    </p:spTree>
    <p:extLst>
      <p:ext uri="{BB962C8B-B14F-4D97-AF65-F5344CB8AC3E}">
        <p14:creationId xmlns:p14="http://schemas.microsoft.com/office/powerpoint/2010/main" val="51697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CC6C8-BFCF-DC44-AA02-082E79389FE0}" type="datetimeFigureOut">
              <a:rPr lang="en-US" smtClean="0"/>
              <a:t>6/24/20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8C7A3-4E98-3542-82F6-E53EBE1159F0}" type="slidenum">
              <a:rPr lang="en-US" smtClean="0"/>
              <a:t>‹#›</a:t>
            </a:fld>
            <a:endParaRPr lang="en-US"/>
          </a:p>
        </p:txBody>
      </p:sp>
    </p:spTree>
    <p:extLst>
      <p:ext uri="{BB962C8B-B14F-4D97-AF65-F5344CB8AC3E}">
        <p14:creationId xmlns:p14="http://schemas.microsoft.com/office/powerpoint/2010/main" val="44562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5.jpg"/><Relationship Id="rId7"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6.jpg"/><Relationship Id="rId4" Type="http://schemas.openxmlformats.org/officeDocument/2006/relationships/image" Target="../media/image9.jpg"/><Relationship Id="rId9"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19.jpeg"/><Relationship Id="rId4" Type="http://schemas.openxmlformats.org/officeDocument/2006/relationships/image" Target="../media/image21.tiff"/></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ver photo.jpg"/>
          <p:cNvPicPr>
            <a:picLocks noChangeAspect="1"/>
          </p:cNvPicPr>
          <p:nvPr/>
        </p:nvPicPr>
        <p:blipFill>
          <a:blip r:embed="rId3" cstate="print"/>
          <a:srcRect l="1935" t="645" r="7097"/>
          <a:stretch>
            <a:fillRect/>
          </a:stretch>
        </p:blipFill>
        <p:spPr>
          <a:xfrm>
            <a:off x="364871" y="-4768"/>
            <a:ext cx="3581400" cy="5867400"/>
          </a:xfrm>
          <a:prstGeom prst="rect">
            <a:avLst/>
          </a:prstGeom>
        </p:spPr>
      </p:pic>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395205" cy="684931"/>
          </a:xfrm>
          <a:prstGeom prst="rect">
            <a:avLst/>
          </a:prstGeom>
          <a:noFill/>
        </p:spPr>
        <p:txBody>
          <a:bodyPr wrap="square" rtlCol="0">
            <a:spAutoFit/>
          </a:bodyPr>
          <a:lstStyle/>
          <a:p>
            <a:r>
              <a:rPr lang="en-US" sz="2800" dirty="0">
                <a:solidFill>
                  <a:schemeClr val="bg1"/>
                </a:solidFill>
                <a:latin typeface="Georgia" panose="02040502050405020303" pitchFamily="18" charset="0"/>
                <a:ea typeface="Times New Roman" charset="0"/>
                <a:cs typeface="Times New Roman" charset="0"/>
              </a:rPr>
              <a:t>COMPASSIONATE INTEGRITY TRAINING</a:t>
            </a:r>
          </a:p>
          <a:p>
            <a:endParaRPr lang="en-US" sz="1051" dirty="0">
              <a:latin typeface="Georgia" panose="02040502050405020303" pitchFamily="18" charset="0"/>
              <a:ea typeface="Times New Roman" charset="0"/>
              <a:cs typeface="Times New Roman" charset="0"/>
            </a:endParaRPr>
          </a:p>
        </p:txBody>
      </p:sp>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4:		</a:t>
            </a:r>
            <a:r>
              <a:rPr lang="en-US" sz="1333" spc="800" dirty="0">
                <a:solidFill>
                  <a:schemeClr val="bg1"/>
                </a:solidFill>
                <a:latin typeface="Georgia" panose="02040502050405020303" pitchFamily="18" charset="0"/>
                <a:ea typeface="Times New Roman" charset="0"/>
                <a:cs typeface="Times New Roman" charset="0"/>
              </a:rPr>
              <a:t>SELF-COMPASSION</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520712"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pic>
        <p:nvPicPr>
          <p:cNvPr id="12" name="Picture 11"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13" name="Picture 12"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Tree>
    <p:extLst>
      <p:ext uri="{BB962C8B-B14F-4D97-AF65-F5344CB8AC3E}">
        <p14:creationId xmlns:p14="http://schemas.microsoft.com/office/powerpoint/2010/main" val="115360483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216" y="-23138"/>
            <a:ext cx="6705600" cy="4470400"/>
          </a:xfrm>
          <a:prstGeom prst="rect">
            <a:avLst/>
          </a:prstGeom>
        </p:spPr>
      </p:pic>
      <p:sp>
        <p:nvSpPr>
          <p:cNvPr id="7" name="Title 1"/>
          <p:cNvSpPr txBox="1">
            <a:spLocks/>
          </p:cNvSpPr>
          <p:nvPr/>
        </p:nvSpPr>
        <p:spPr>
          <a:xfrm>
            <a:off x="637178" y="607088"/>
            <a:ext cx="4026568" cy="965038"/>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dirty="0"/>
              <a:t>Financial Gain</a:t>
            </a:r>
          </a:p>
        </p:txBody>
      </p:sp>
      <p:sp>
        <p:nvSpPr>
          <p:cNvPr id="5" name="Title 1"/>
          <p:cNvSpPr txBox="1">
            <a:spLocks/>
          </p:cNvSpPr>
          <p:nvPr/>
        </p:nvSpPr>
        <p:spPr>
          <a:xfrm>
            <a:off x="7109040" y="4860758"/>
            <a:ext cx="4697194" cy="1705476"/>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a:t>Financial </a:t>
            </a:r>
          </a:p>
          <a:p>
            <a:pPr algn="ctr"/>
            <a:r>
              <a:rPr lang="en-US" sz="5400" dirty="0"/>
              <a:t>Loss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16639"/>
            <a:ext cx="6607175" cy="4741361"/>
          </a:xfrm>
          <a:prstGeom prst="rect">
            <a:avLst/>
          </a:prstGeom>
        </p:spPr>
      </p:pic>
    </p:spTree>
    <p:extLst>
      <p:ext uri="{BB962C8B-B14F-4D97-AF65-F5344CB8AC3E}">
        <p14:creationId xmlns:p14="http://schemas.microsoft.com/office/powerpoint/2010/main" val="11092650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172" y="2514599"/>
            <a:ext cx="7445828" cy="4343400"/>
          </a:xfrm>
          <a:prstGeom prst="rect">
            <a:avLst/>
          </a:prstGeom>
        </p:spPr>
      </p:pic>
      <p:sp>
        <p:nvSpPr>
          <p:cNvPr id="8" name="Title 1"/>
          <p:cNvSpPr txBox="1">
            <a:spLocks/>
          </p:cNvSpPr>
          <p:nvPr/>
        </p:nvSpPr>
        <p:spPr>
          <a:xfrm>
            <a:off x="333125" y="5094868"/>
            <a:ext cx="4026568" cy="965038"/>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dirty="0"/>
              <a:t>Praise</a:t>
            </a:r>
          </a:p>
        </p:txBody>
      </p:sp>
      <p:sp>
        <p:nvSpPr>
          <p:cNvPr id="6" name="Title 1"/>
          <p:cNvSpPr txBox="1">
            <a:spLocks/>
          </p:cNvSpPr>
          <p:nvPr/>
        </p:nvSpPr>
        <p:spPr>
          <a:xfrm>
            <a:off x="7668126" y="673762"/>
            <a:ext cx="3625515"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a:t>Blame</a:t>
            </a:r>
            <a:endParaRPr lang="en-US" sz="54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979" b="15208"/>
          <a:stretch/>
        </p:blipFill>
        <p:spPr>
          <a:xfrm>
            <a:off x="0" y="57142"/>
            <a:ext cx="6858000" cy="4650581"/>
          </a:xfrm>
          <a:prstGeom prst="rect">
            <a:avLst/>
          </a:prstGeom>
        </p:spPr>
      </p:pic>
    </p:spTree>
    <p:extLst>
      <p:ext uri="{BB962C8B-B14F-4D97-AF65-F5344CB8AC3E}">
        <p14:creationId xmlns:p14="http://schemas.microsoft.com/office/powerpoint/2010/main" val="346824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cake&#10;&#10;Description automatically generated">
            <a:extLst>
              <a:ext uri="{FF2B5EF4-FFF2-40B4-BE49-F238E27FC236}">
                <a16:creationId xmlns:a16="http://schemas.microsoft.com/office/drawing/2014/main" id="{C98B45C8-BDF5-114B-9942-74C241FFFF98}"/>
              </a:ext>
            </a:extLst>
          </p:cNvPr>
          <p:cNvPicPr>
            <a:picLocks noChangeAspect="1"/>
          </p:cNvPicPr>
          <p:nvPr/>
        </p:nvPicPr>
        <p:blipFill rotWithShape="1">
          <a:blip r:embed="rId3"/>
          <a:srcRect t="10317"/>
          <a:stretch/>
        </p:blipFill>
        <p:spPr>
          <a:xfrm>
            <a:off x="0" y="2883569"/>
            <a:ext cx="6647447" cy="3974431"/>
          </a:xfrm>
          <a:prstGeom prst="rect">
            <a:avLst/>
          </a:prstGeom>
        </p:spPr>
      </p:pic>
      <p:sp>
        <p:nvSpPr>
          <p:cNvPr id="8" name="Title 1"/>
          <p:cNvSpPr txBox="1">
            <a:spLocks/>
          </p:cNvSpPr>
          <p:nvPr/>
        </p:nvSpPr>
        <p:spPr>
          <a:xfrm>
            <a:off x="7499458" y="5018917"/>
            <a:ext cx="4026568" cy="965038"/>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dirty="0"/>
              <a:t>Pleasure</a:t>
            </a:r>
          </a:p>
        </p:txBody>
      </p:sp>
      <p:sp>
        <p:nvSpPr>
          <p:cNvPr id="6" name="Title 1"/>
          <p:cNvSpPr txBox="1">
            <a:spLocks/>
          </p:cNvSpPr>
          <p:nvPr/>
        </p:nvSpPr>
        <p:spPr>
          <a:xfrm>
            <a:off x="1160540" y="849300"/>
            <a:ext cx="1973687" cy="715243"/>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a:t>Pain</a:t>
            </a:r>
            <a:endParaRPr lang="en-US" sz="54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6300" b="8933"/>
          <a:stretch/>
        </p:blipFill>
        <p:spPr>
          <a:xfrm>
            <a:off x="4714900" y="0"/>
            <a:ext cx="7477100" cy="4229100"/>
          </a:xfrm>
          <a:prstGeom prst="rect">
            <a:avLst/>
          </a:prstGeom>
        </p:spPr>
      </p:pic>
    </p:spTree>
    <p:extLst>
      <p:ext uri="{BB962C8B-B14F-4D97-AF65-F5344CB8AC3E}">
        <p14:creationId xmlns:p14="http://schemas.microsoft.com/office/powerpoint/2010/main" val="4469060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r>
              <a:rPr lang="en-US" sz="5333" dirty="0">
                <a:solidFill>
                  <a:schemeClr val="tx1"/>
                </a:solidFill>
              </a:rPr>
              <a:t>Break Out Groups</a:t>
            </a:r>
          </a:p>
        </p:txBody>
      </p:sp>
    </p:spTree>
    <p:extLst>
      <p:ext uri="{BB962C8B-B14F-4D97-AF65-F5344CB8AC3E}">
        <p14:creationId xmlns:p14="http://schemas.microsoft.com/office/powerpoint/2010/main" val="10109270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cake&#10;&#10;Description automatically generated">
            <a:extLst>
              <a:ext uri="{FF2B5EF4-FFF2-40B4-BE49-F238E27FC236}">
                <a16:creationId xmlns:a16="http://schemas.microsoft.com/office/drawing/2014/main" id="{11D78401-23FD-AE40-B0D9-A7C454FB3ED4}"/>
              </a:ext>
            </a:extLst>
          </p:cNvPr>
          <p:cNvPicPr>
            <a:picLocks noChangeAspect="1"/>
          </p:cNvPicPr>
          <p:nvPr/>
        </p:nvPicPr>
        <p:blipFill rotWithShape="1">
          <a:blip r:embed="rId3"/>
          <a:srcRect t="10317"/>
          <a:stretch/>
        </p:blipFill>
        <p:spPr>
          <a:xfrm>
            <a:off x="2887202" y="5000922"/>
            <a:ext cx="2816352" cy="1683864"/>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9233" b="1684"/>
          <a:stretch/>
        </p:blipFill>
        <p:spPr>
          <a:xfrm>
            <a:off x="2879972" y="242884"/>
            <a:ext cx="2829253" cy="1680464"/>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t="14289" b="4263"/>
          <a:stretch/>
        </p:blipFill>
        <p:spPr>
          <a:xfrm>
            <a:off x="6376845" y="228594"/>
            <a:ext cx="2905923" cy="1577887"/>
          </a:xfrm>
          <a:prstGeom prst="rect">
            <a:avLst/>
          </a:prstGeom>
        </p:spPr>
      </p:pic>
      <p:pic>
        <p:nvPicPr>
          <p:cNvPr id="35" name="Picture 34"/>
          <p:cNvPicPr>
            <a:picLocks noChangeAspect="1"/>
          </p:cNvPicPr>
          <p:nvPr/>
        </p:nvPicPr>
        <p:blipFill rotWithShape="1">
          <a:blip r:embed="rId6">
            <a:extLst>
              <a:ext uri="{28A0092B-C50C-407E-A947-70E740481C1C}">
                <a14:useLocalDpi xmlns:a14="http://schemas.microsoft.com/office/drawing/2010/main" val="0"/>
              </a:ext>
            </a:extLst>
          </a:blip>
          <a:srcRect b="16731"/>
          <a:stretch/>
        </p:blipFill>
        <p:spPr>
          <a:xfrm>
            <a:off x="2888645" y="1806481"/>
            <a:ext cx="2820580" cy="1565782"/>
          </a:xfrm>
          <a:prstGeom prst="rect">
            <a:avLst/>
          </a:prstGeom>
        </p:spPr>
      </p:pic>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b="25581"/>
          <a:stretch/>
        </p:blipFill>
        <p:spPr>
          <a:xfrm>
            <a:off x="6375574" y="1820798"/>
            <a:ext cx="2905138" cy="1551464"/>
          </a:xfrm>
          <a:prstGeom prst="rect">
            <a:avLst/>
          </a:prstGeom>
        </p:spPr>
      </p:pic>
      <p:pic>
        <p:nvPicPr>
          <p:cNvPr id="37" name="Picture 36"/>
          <p:cNvPicPr>
            <a:picLocks noChangeAspect="1"/>
          </p:cNvPicPr>
          <p:nvPr/>
        </p:nvPicPr>
        <p:blipFill rotWithShape="1">
          <a:blip r:embed="rId8">
            <a:extLst>
              <a:ext uri="{28A0092B-C50C-407E-A947-70E740481C1C}">
                <a14:useLocalDpi xmlns:a14="http://schemas.microsoft.com/office/drawing/2010/main" val="0"/>
              </a:ext>
            </a:extLst>
          </a:blip>
          <a:srcRect l="-57" t="27298" r="57" b="19399"/>
          <a:stretch/>
        </p:blipFill>
        <p:spPr>
          <a:xfrm>
            <a:off x="6375575" y="3389554"/>
            <a:ext cx="2905138" cy="1548489"/>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5088" y="3372262"/>
            <a:ext cx="2820580" cy="1645339"/>
          </a:xfrm>
          <a:prstGeom prst="rect">
            <a:avLst/>
          </a:prstGeom>
        </p:spPr>
      </p:pic>
      <p:pic>
        <p:nvPicPr>
          <p:cNvPr id="40" name="Picture 39"/>
          <p:cNvPicPr>
            <a:picLocks noChangeAspect="1"/>
          </p:cNvPicPr>
          <p:nvPr/>
        </p:nvPicPr>
        <p:blipFill rotWithShape="1">
          <a:blip r:embed="rId10">
            <a:extLst>
              <a:ext uri="{28A0092B-C50C-407E-A947-70E740481C1C}">
                <a14:useLocalDpi xmlns:a14="http://schemas.microsoft.com/office/drawing/2010/main" val="0"/>
              </a:ext>
            </a:extLst>
          </a:blip>
          <a:srcRect t="2911" r="-199" b="11935"/>
          <a:stretch/>
        </p:blipFill>
        <p:spPr>
          <a:xfrm>
            <a:off x="6375573" y="5026373"/>
            <a:ext cx="2908127" cy="1649078"/>
          </a:xfrm>
          <a:prstGeom prst="rect">
            <a:avLst/>
          </a:prstGeom>
        </p:spPr>
      </p:pic>
      <p:sp>
        <p:nvSpPr>
          <p:cNvPr id="10" name="Title 1"/>
          <p:cNvSpPr txBox="1">
            <a:spLocks/>
          </p:cNvSpPr>
          <p:nvPr/>
        </p:nvSpPr>
        <p:spPr>
          <a:xfrm>
            <a:off x="9573347" y="633694"/>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sz="2400" dirty="0"/>
              <a:t>Insignificance</a:t>
            </a:r>
          </a:p>
        </p:txBody>
      </p:sp>
      <p:sp>
        <p:nvSpPr>
          <p:cNvPr id="20" name="Title 1"/>
          <p:cNvSpPr txBox="1">
            <a:spLocks/>
          </p:cNvSpPr>
          <p:nvPr/>
        </p:nvSpPr>
        <p:spPr>
          <a:xfrm>
            <a:off x="0" y="769339"/>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r"/>
            <a:r>
              <a:rPr lang="en-US" sz="2400" dirty="0"/>
              <a:t>Status</a:t>
            </a:r>
          </a:p>
        </p:txBody>
      </p:sp>
      <p:sp>
        <p:nvSpPr>
          <p:cNvPr id="21" name="Title 1"/>
          <p:cNvSpPr txBox="1">
            <a:spLocks/>
          </p:cNvSpPr>
          <p:nvPr/>
        </p:nvSpPr>
        <p:spPr>
          <a:xfrm>
            <a:off x="0" y="2335866"/>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r"/>
            <a:r>
              <a:rPr lang="en-US" sz="2400" dirty="0"/>
              <a:t>Financial Gain</a:t>
            </a:r>
          </a:p>
        </p:txBody>
      </p:sp>
      <p:sp>
        <p:nvSpPr>
          <p:cNvPr id="22" name="Title 1"/>
          <p:cNvSpPr txBox="1">
            <a:spLocks/>
          </p:cNvSpPr>
          <p:nvPr/>
        </p:nvSpPr>
        <p:spPr>
          <a:xfrm>
            <a:off x="0" y="3977330"/>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r"/>
            <a:r>
              <a:rPr lang="en-US" sz="2400"/>
              <a:t>Praise</a:t>
            </a:r>
            <a:endParaRPr lang="en-US" sz="2400" dirty="0"/>
          </a:p>
        </p:txBody>
      </p:sp>
      <p:sp>
        <p:nvSpPr>
          <p:cNvPr id="23" name="Title 1"/>
          <p:cNvSpPr txBox="1">
            <a:spLocks/>
          </p:cNvSpPr>
          <p:nvPr/>
        </p:nvSpPr>
        <p:spPr>
          <a:xfrm>
            <a:off x="0" y="5516516"/>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r"/>
            <a:r>
              <a:rPr lang="en-US" sz="2400"/>
              <a:t>Pleasure</a:t>
            </a:r>
            <a:endParaRPr lang="en-US" sz="2400" dirty="0"/>
          </a:p>
        </p:txBody>
      </p:sp>
      <p:sp>
        <p:nvSpPr>
          <p:cNvPr id="24" name="Title 1"/>
          <p:cNvSpPr txBox="1">
            <a:spLocks/>
          </p:cNvSpPr>
          <p:nvPr/>
        </p:nvSpPr>
        <p:spPr>
          <a:xfrm>
            <a:off x="9573347" y="2335866"/>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sz="2400" dirty="0"/>
              <a:t>Financial Loss</a:t>
            </a:r>
          </a:p>
        </p:txBody>
      </p:sp>
      <p:sp>
        <p:nvSpPr>
          <p:cNvPr id="25" name="Title 1"/>
          <p:cNvSpPr txBox="1">
            <a:spLocks/>
          </p:cNvSpPr>
          <p:nvPr/>
        </p:nvSpPr>
        <p:spPr>
          <a:xfrm>
            <a:off x="9573347" y="3905548"/>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sz="2400"/>
              <a:t>Blame</a:t>
            </a:r>
            <a:endParaRPr lang="en-US" sz="2400" dirty="0"/>
          </a:p>
        </p:txBody>
      </p:sp>
      <p:sp>
        <p:nvSpPr>
          <p:cNvPr id="26" name="Title 1"/>
          <p:cNvSpPr txBox="1">
            <a:spLocks/>
          </p:cNvSpPr>
          <p:nvPr/>
        </p:nvSpPr>
        <p:spPr>
          <a:xfrm>
            <a:off x="9573347" y="5505442"/>
            <a:ext cx="2450212" cy="521581"/>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sz="2400"/>
              <a:t>Pain</a:t>
            </a:r>
            <a:endParaRPr lang="en-US" sz="2400" dirty="0"/>
          </a:p>
        </p:txBody>
      </p:sp>
    </p:spTree>
    <p:extLst>
      <p:ext uri="{BB962C8B-B14F-4D97-AF65-F5344CB8AC3E}">
        <p14:creationId xmlns:p14="http://schemas.microsoft.com/office/powerpoint/2010/main" val="9833351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DB0E4E6-0744-9548-A63E-7F6C5B660CBB}"/>
              </a:ext>
            </a:extLst>
          </p:cNvPr>
          <p:cNvCxnSpPr>
            <a:cxnSpLocks/>
          </p:cNvCxnSpPr>
          <p:nvPr/>
        </p:nvCxnSpPr>
        <p:spPr>
          <a:xfrm flipV="1">
            <a:off x="8706338" y="2016989"/>
            <a:ext cx="850617" cy="8486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C13C9D-EA29-E34D-B49C-90533AD2F558}"/>
              </a:ext>
            </a:extLst>
          </p:cNvPr>
          <p:cNvCxnSpPr>
            <a:cxnSpLocks/>
          </p:cNvCxnSpPr>
          <p:nvPr/>
        </p:nvCxnSpPr>
        <p:spPr>
          <a:xfrm>
            <a:off x="8686800" y="2877312"/>
            <a:ext cx="863600" cy="8636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36176F-5DFD-A84F-91C7-42AD7DCB002C}"/>
              </a:ext>
            </a:extLst>
          </p:cNvPr>
          <p:cNvCxnSpPr>
            <a:cxnSpLocks/>
          </p:cNvCxnSpPr>
          <p:nvPr/>
        </p:nvCxnSpPr>
        <p:spPr>
          <a:xfrm flipH="1" flipV="1">
            <a:off x="2595717" y="1987494"/>
            <a:ext cx="862591" cy="87809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FD0DC1-A54A-5640-8A9D-5547A8316C50}"/>
              </a:ext>
            </a:extLst>
          </p:cNvPr>
          <p:cNvCxnSpPr>
            <a:cxnSpLocks/>
          </p:cNvCxnSpPr>
          <p:nvPr/>
        </p:nvCxnSpPr>
        <p:spPr>
          <a:xfrm flipV="1">
            <a:off x="2621304" y="2865841"/>
            <a:ext cx="855407" cy="81116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EC67E1-847B-6A42-B9E2-7CC26B950F7B}"/>
              </a:ext>
            </a:extLst>
          </p:cNvPr>
          <p:cNvCxnSpPr>
            <a:cxnSpLocks/>
          </p:cNvCxnSpPr>
          <p:nvPr/>
        </p:nvCxnSpPr>
        <p:spPr>
          <a:xfrm flipH="1" flipV="1">
            <a:off x="7840135" y="4052485"/>
            <a:ext cx="874019" cy="86620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1D054A7-9F88-2C41-946B-D72EC5726C65}"/>
              </a:ext>
            </a:extLst>
          </p:cNvPr>
          <p:cNvCxnSpPr>
            <a:cxnSpLocks/>
          </p:cNvCxnSpPr>
          <p:nvPr/>
        </p:nvCxnSpPr>
        <p:spPr>
          <a:xfrm flipV="1">
            <a:off x="3465891" y="4106563"/>
            <a:ext cx="855407" cy="81116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B7FCDF6-35D5-A845-B923-CF1A09A8CBEC}"/>
              </a:ext>
            </a:extLst>
          </p:cNvPr>
          <p:cNvCxnSpPr>
            <a:cxnSpLocks/>
          </p:cNvCxnSpPr>
          <p:nvPr/>
        </p:nvCxnSpPr>
        <p:spPr>
          <a:xfrm flipV="1">
            <a:off x="7837948" y="4938229"/>
            <a:ext cx="876206" cy="83462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DCE8E75-E23B-CD48-A474-1DCA9C01DF08}"/>
              </a:ext>
            </a:extLst>
          </p:cNvPr>
          <p:cNvCxnSpPr>
            <a:cxnSpLocks/>
          </p:cNvCxnSpPr>
          <p:nvPr/>
        </p:nvCxnSpPr>
        <p:spPr>
          <a:xfrm flipH="1" flipV="1">
            <a:off x="3467783" y="4932200"/>
            <a:ext cx="865239" cy="86523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A4F014A-33EB-CE49-9808-FD93AAA2C7AE}"/>
              </a:ext>
            </a:extLst>
          </p:cNvPr>
          <p:cNvCxnSpPr/>
          <p:nvPr/>
        </p:nvCxnSpPr>
        <p:spPr>
          <a:xfrm>
            <a:off x="3448334" y="2871075"/>
            <a:ext cx="5295332"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852094E-54BB-D14C-9B22-678F049B1566}"/>
              </a:ext>
            </a:extLst>
          </p:cNvPr>
          <p:cNvCxnSpPr/>
          <p:nvPr/>
        </p:nvCxnSpPr>
        <p:spPr>
          <a:xfrm>
            <a:off x="3448334" y="4928967"/>
            <a:ext cx="5295332"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C248AF1-1FC3-334D-97C9-E8D6B7B1F8B3}"/>
              </a:ext>
            </a:extLst>
          </p:cNvPr>
          <p:cNvSpPr txBox="1">
            <a:spLocks/>
          </p:cNvSpPr>
          <p:nvPr/>
        </p:nvSpPr>
        <p:spPr>
          <a:xfrm>
            <a:off x="122829" y="294444"/>
            <a:ext cx="6468471" cy="1081523"/>
          </a:xfrm>
          <a:prstGeom prst="rect">
            <a:avLst/>
          </a:prstGeom>
          <a:solidFill>
            <a:schemeClr val="tx1">
              <a:alpha val="36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8000" dirty="0">
                <a:latin typeface="Times New Roman" charset="0"/>
                <a:ea typeface="Times New Roman" charset="0"/>
                <a:cs typeface="Times New Roman" charset="0"/>
              </a:rPr>
              <a:t>Thinking Traps</a:t>
            </a:r>
          </a:p>
        </p:txBody>
      </p:sp>
    </p:spTree>
    <p:extLst>
      <p:ext uri="{BB962C8B-B14F-4D97-AF65-F5344CB8AC3E}">
        <p14:creationId xmlns:p14="http://schemas.microsoft.com/office/powerpoint/2010/main" val="28005808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0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0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2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22"/>
                                        </p:tgtEl>
                                      </p:cBhvr>
                                    </p:animEffect>
                                    <p:set>
                                      <p:cBhvr>
                                        <p:cTn id="44" dur="1" fill="hold">
                                          <p:stCondLst>
                                            <p:cond delay="1999"/>
                                          </p:stCondLst>
                                        </p:cTn>
                                        <p:tgtEl>
                                          <p:spTgt spid="2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23"/>
                                        </p:tgtEl>
                                      </p:cBhvr>
                                    </p:animEffect>
                                    <p:set>
                                      <p:cBhvr>
                                        <p:cTn id="47" dur="1" fill="hold">
                                          <p:stCondLst>
                                            <p:cond delay="19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18"/>
                                        </p:tgtEl>
                                      </p:cBhvr>
                                    </p:animEffect>
                                    <p:set>
                                      <p:cBhvr>
                                        <p:cTn id="50" dur="1" fill="hold">
                                          <p:stCondLst>
                                            <p:cond delay="1999"/>
                                          </p:stCondLst>
                                        </p:cTn>
                                        <p:tgtEl>
                                          <p:spTgt spid="1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9"/>
                                        </p:tgtEl>
                                      </p:cBhvr>
                                    </p:animEffect>
                                    <p:set>
                                      <p:cBhvr>
                                        <p:cTn id="53" dur="1" fill="hold">
                                          <p:stCondLst>
                                            <p:cond delay="1999"/>
                                          </p:stCondLst>
                                        </p:cTn>
                                        <p:tgtEl>
                                          <p:spTgt spid="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19"/>
                                        </p:tgtEl>
                                      </p:cBhvr>
                                    </p:animEffect>
                                    <p:set>
                                      <p:cBhvr>
                                        <p:cTn id="56" dur="1" fill="hold">
                                          <p:stCondLst>
                                            <p:cond delay="1999"/>
                                          </p:stCondLst>
                                        </p:cTn>
                                        <p:tgtEl>
                                          <p:spTgt spid="1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000"/>
                                        <p:tgtEl>
                                          <p:spTgt spid="21"/>
                                        </p:tgtEl>
                                      </p:cBhvr>
                                    </p:animEffect>
                                    <p:set>
                                      <p:cBhvr>
                                        <p:cTn id="59" dur="1" fill="hold">
                                          <p:stCondLst>
                                            <p:cond delay="199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2000"/>
                                        <p:tgtEl>
                                          <p:spTgt spid="30"/>
                                        </p:tgtEl>
                                      </p:cBhvr>
                                    </p:animEffect>
                                    <p:set>
                                      <p:cBhvr>
                                        <p:cTn id="62" dur="1" fill="hold">
                                          <p:stCondLst>
                                            <p:cond delay="1999"/>
                                          </p:stCondLst>
                                        </p:cTn>
                                        <p:tgtEl>
                                          <p:spTgt spid="3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2000"/>
                                        <p:tgtEl>
                                          <p:spTgt spid="20"/>
                                        </p:tgtEl>
                                      </p:cBhvr>
                                    </p:animEffect>
                                    <p:set>
                                      <p:cBhvr>
                                        <p:cTn id="65" dur="1" fill="hold">
                                          <p:stCondLst>
                                            <p:cond delay="1999"/>
                                          </p:stCondLst>
                                        </p:cTn>
                                        <p:tgtEl>
                                          <p:spTgt spid="2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2000"/>
                                        <p:tgtEl>
                                          <p:spTgt spid="22"/>
                                        </p:tgtEl>
                                      </p:cBhvr>
                                    </p:animEffect>
                                  </p:childTnLst>
                                </p:cTn>
                              </p:par>
                              <p:par>
                                <p:cTn id="71" presetID="10"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2000"/>
                                        <p:tgtEl>
                                          <p:spTgt spid="23"/>
                                        </p:tgtEl>
                                      </p:cBhvr>
                                    </p:animEffect>
                                  </p:childTnLst>
                                </p:cTn>
                              </p:par>
                              <p:par>
                                <p:cTn id="74" presetID="10"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2000"/>
                                        <p:tgtEl>
                                          <p:spTgt spid="9"/>
                                        </p:tgtEl>
                                      </p:cBhvr>
                                    </p:animEffect>
                                  </p:childTnLst>
                                </p:cTn>
                              </p:par>
                              <p:par>
                                <p:cTn id="77" presetID="10"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2000"/>
                                        <p:tgtEl>
                                          <p:spTgt spid="18"/>
                                        </p:tgtEl>
                                      </p:cBhvr>
                                    </p:animEffect>
                                  </p:childTnLst>
                                </p:cTn>
                              </p:par>
                              <p:par>
                                <p:cTn id="80" presetID="10"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2000"/>
                                        <p:tgtEl>
                                          <p:spTgt spid="19"/>
                                        </p:tgtEl>
                                      </p:cBhvr>
                                    </p:animEffect>
                                  </p:childTnLst>
                                </p:cTn>
                              </p:par>
                              <p:par>
                                <p:cTn id="83" presetID="10"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2000"/>
                                        <p:tgtEl>
                                          <p:spTgt spid="21"/>
                                        </p:tgtEl>
                                      </p:cBhvr>
                                    </p:animEffect>
                                  </p:childTnLst>
                                </p:cTn>
                              </p:par>
                              <p:par>
                                <p:cTn id="86" presetID="10" presetClass="entr" presetSubtype="0"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2000"/>
                                        <p:tgtEl>
                                          <p:spTgt spid="30"/>
                                        </p:tgtEl>
                                      </p:cBhvr>
                                    </p:animEffect>
                                  </p:childTnLst>
                                </p:cTn>
                              </p:par>
                              <p:par>
                                <p:cTn id="89" presetID="10"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epard-tone.mp3">
            <a:hlinkClick r:id="" action="ppaction://media"/>
            <a:extLst>
              <a:ext uri="{FF2B5EF4-FFF2-40B4-BE49-F238E27FC236}">
                <a16:creationId xmlns:a16="http://schemas.microsoft.com/office/drawing/2014/main" id="{A3AD6936-5156-E941-B1A8-3732F95024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783" y="0"/>
            <a:ext cx="12192000" cy="6858000"/>
          </a:xfrm>
          <a:prstGeom prst="rect">
            <a:avLst/>
          </a:prstGeom>
        </p:spPr>
      </p:pic>
      <p:sp>
        <p:nvSpPr>
          <p:cNvPr id="7" name="Title 1">
            <a:extLst>
              <a:ext uri="{FF2B5EF4-FFF2-40B4-BE49-F238E27FC236}">
                <a16:creationId xmlns:a16="http://schemas.microsoft.com/office/drawing/2014/main" id="{0C248AF1-1FC3-334D-97C9-E8D6B7B1F8B3}"/>
              </a:ext>
            </a:extLst>
          </p:cNvPr>
          <p:cNvSpPr txBox="1">
            <a:spLocks/>
          </p:cNvSpPr>
          <p:nvPr/>
        </p:nvSpPr>
        <p:spPr>
          <a:xfrm>
            <a:off x="122829" y="294444"/>
            <a:ext cx="6468471" cy="1081523"/>
          </a:xfrm>
          <a:prstGeom prst="rect">
            <a:avLst/>
          </a:prstGeom>
          <a:solidFill>
            <a:schemeClr val="tx1">
              <a:alpha val="36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8000" dirty="0">
                <a:latin typeface="Times New Roman" charset="0"/>
                <a:ea typeface="Times New Roman" charset="0"/>
                <a:cs typeface="Times New Roman" charset="0"/>
              </a:rPr>
              <a:t>Thinking Traps</a:t>
            </a:r>
          </a:p>
        </p:txBody>
      </p:sp>
    </p:spTree>
    <p:extLst>
      <p:ext uri="{BB962C8B-B14F-4D97-AF65-F5344CB8AC3E}">
        <p14:creationId xmlns:p14="http://schemas.microsoft.com/office/powerpoint/2010/main" val="2456184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7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nline Media 3" descr="Time Lapse Video Of Beautiful Sky.mp4">
            <a:hlinkClick r:id="" action="ppaction://media"/>
            <a:extLst>
              <a:ext uri="{FF2B5EF4-FFF2-40B4-BE49-F238E27FC236}">
                <a16:creationId xmlns:a16="http://schemas.microsoft.com/office/drawing/2014/main" id="{891281BF-7F27-D646-9737-70303BD28F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BD2CFEB-F80C-174F-902B-A1882EF6972B}"/>
              </a:ext>
            </a:extLst>
          </p:cNvPr>
          <p:cNvSpPr txBox="1">
            <a:spLocks/>
          </p:cNvSpPr>
          <p:nvPr/>
        </p:nvSpPr>
        <p:spPr>
          <a:xfrm>
            <a:off x="247650" y="212433"/>
            <a:ext cx="10115550" cy="974683"/>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8000" dirty="0">
                <a:latin typeface="Times New Roman" charset="0"/>
                <a:ea typeface="Times New Roman" charset="0"/>
                <a:cs typeface="Times New Roman" charset="0"/>
              </a:rPr>
              <a:t>Thinking Trap: Permanence</a:t>
            </a:r>
          </a:p>
        </p:txBody>
      </p:sp>
    </p:spTree>
    <p:extLst>
      <p:ext uri="{BB962C8B-B14F-4D97-AF65-F5344CB8AC3E}">
        <p14:creationId xmlns:p14="http://schemas.microsoft.com/office/powerpoint/2010/main" val="32925379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hutterstock_367909673.jpg"/>
          <p:cNvPicPr>
            <a:picLocks noChangeAspect="1"/>
          </p:cNvPicPr>
          <p:nvPr/>
        </p:nvPicPr>
        <p:blipFill rotWithShape="1">
          <a:blip r:embed="rId3" cstate="print"/>
          <a:srcRect b="4104"/>
          <a:stretch/>
        </p:blipFill>
        <p:spPr>
          <a:xfrm>
            <a:off x="680653" y="-33074"/>
            <a:ext cx="10830693" cy="69241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id="{0C248AF1-1FC3-334D-97C9-E8D6B7B1F8B3}"/>
              </a:ext>
            </a:extLst>
          </p:cNvPr>
          <p:cNvSpPr txBox="1">
            <a:spLocks/>
          </p:cNvSpPr>
          <p:nvPr/>
        </p:nvSpPr>
        <p:spPr>
          <a:xfrm>
            <a:off x="780448" y="212433"/>
            <a:ext cx="9582752" cy="949617"/>
          </a:xfrm>
          <a:prstGeom prst="rect">
            <a:avLst/>
          </a:prstGeom>
          <a:solidFill>
            <a:schemeClr val="tx1">
              <a:alpha val="36000"/>
            </a:schemeClr>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lnSpc>
                <a:spcPct val="120000"/>
              </a:lnSpc>
            </a:pPr>
            <a:r>
              <a:rPr lang="en-US" sz="8000" dirty="0">
                <a:latin typeface="Times New Roman" charset="0"/>
                <a:ea typeface="Times New Roman" charset="0"/>
                <a:cs typeface="Times New Roman" charset="0"/>
              </a:rPr>
              <a:t>Thinking Trap: Hedonic Treadmill</a:t>
            </a:r>
          </a:p>
        </p:txBody>
      </p:sp>
    </p:spTree>
    <p:extLst>
      <p:ext uri="{BB962C8B-B14F-4D97-AF65-F5344CB8AC3E}">
        <p14:creationId xmlns:p14="http://schemas.microsoft.com/office/powerpoint/2010/main" val="1857551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pPr algn="ctr"/>
            <a:r>
              <a:rPr lang="en-US" dirty="0"/>
              <a:t>Reflective Writing &amp; </a:t>
            </a:r>
            <a:br>
              <a:rPr lang="en-US" dirty="0"/>
            </a:br>
            <a:r>
              <a:rPr lang="en-US" dirty="0"/>
              <a:t>Mindful Dialogue</a:t>
            </a:r>
          </a:p>
        </p:txBody>
      </p:sp>
    </p:spTree>
    <p:extLst>
      <p:ext uri="{BB962C8B-B14F-4D97-AF65-F5344CB8AC3E}">
        <p14:creationId xmlns:p14="http://schemas.microsoft.com/office/powerpoint/2010/main" val="16934367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4" name="Rectangle 23"/>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4:		</a:t>
            </a:r>
            <a:r>
              <a:rPr lang="en-US" sz="1333" spc="800" dirty="0">
                <a:solidFill>
                  <a:schemeClr val="bg1"/>
                </a:solidFill>
                <a:latin typeface="Georgia" panose="02040502050405020303" pitchFamily="18" charset="0"/>
                <a:ea typeface="Times New Roman" charset="0"/>
                <a:cs typeface="Times New Roman" charset="0"/>
              </a:rPr>
              <a:t>SELF-COMPASSION</a:t>
            </a:r>
          </a:p>
          <a:p>
            <a:endParaRPr lang="en-US" sz="1600" spc="800" dirty="0">
              <a:solidFill>
                <a:schemeClr val="bg1"/>
              </a:solidFill>
              <a:latin typeface="Georgia" panose="02040502050405020303" pitchFamily="18" charset="0"/>
              <a:ea typeface="Times New Roman" charset="0"/>
              <a:cs typeface="Times New Roman" charset="0"/>
            </a:endParaRPr>
          </a:p>
        </p:txBody>
      </p:sp>
      <p:pic>
        <p:nvPicPr>
          <p:cNvPr id="26" name="Picture 25"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27" name="Picture 26"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Tree>
    <p:extLst>
      <p:ext uri="{BB962C8B-B14F-4D97-AF65-F5344CB8AC3E}">
        <p14:creationId xmlns:p14="http://schemas.microsoft.com/office/powerpoint/2010/main" val="5489493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5390" y="0"/>
            <a:ext cx="11576807" cy="6858000"/>
          </a:xfrm>
          <a:prstGeom prst="rect">
            <a:avLst/>
          </a:prstGeom>
        </p:spPr>
      </p:pic>
      <p:sp>
        <p:nvSpPr>
          <p:cNvPr id="2" name="Title 1"/>
          <p:cNvSpPr>
            <a:spLocks noGrp="1"/>
          </p:cNvSpPr>
          <p:nvPr>
            <p:ph type="title"/>
          </p:nvPr>
        </p:nvSpPr>
        <p:spPr>
          <a:xfrm>
            <a:off x="838200" y="320237"/>
            <a:ext cx="10515600" cy="882922"/>
          </a:xfrm>
          <a:solidFill>
            <a:srgbClr val="000000">
              <a:alpha val="35000"/>
            </a:srgbClr>
          </a:solidFill>
        </p:spPr>
        <p:txBody>
          <a:bodyPr>
            <a:noAutofit/>
          </a:bodyPr>
          <a:lstStyle/>
          <a:p>
            <a:pPr algn="ctr"/>
            <a:r>
              <a:rPr lang="en-US" sz="4800" dirty="0">
                <a:solidFill>
                  <a:schemeClr val="bg1"/>
                </a:solidFill>
                <a:latin typeface="Times New Roman" charset="0"/>
                <a:ea typeface="Times New Roman" charset="0"/>
                <a:cs typeface="Times New Roman" charset="0"/>
              </a:rPr>
              <a:t>Thinking Trap: Unrealistic Expectations</a:t>
            </a:r>
          </a:p>
        </p:txBody>
      </p:sp>
    </p:spTree>
    <p:extLst>
      <p:ext uri="{BB962C8B-B14F-4D97-AF65-F5344CB8AC3E}">
        <p14:creationId xmlns:p14="http://schemas.microsoft.com/office/powerpoint/2010/main" val="12636949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
            <a:ext cx="12192000" cy="6400800"/>
          </a:xfrm>
          <a:prstGeom prst="rect">
            <a:avLst/>
          </a:prstGeom>
        </p:spPr>
      </p:pic>
      <p:sp>
        <p:nvSpPr>
          <p:cNvPr id="2" name="Title 1"/>
          <p:cNvSpPr>
            <a:spLocks noGrp="1"/>
          </p:cNvSpPr>
          <p:nvPr>
            <p:ph type="title"/>
          </p:nvPr>
        </p:nvSpPr>
        <p:spPr>
          <a:xfrm>
            <a:off x="0" y="5657848"/>
            <a:ext cx="6100763" cy="1128712"/>
          </a:xfrm>
          <a:solidFill>
            <a:srgbClr val="000000">
              <a:alpha val="54902"/>
            </a:srgbClr>
          </a:solidFill>
        </p:spPr>
        <p:txBody>
          <a:bodyPr>
            <a:normAutofit/>
          </a:bodyPr>
          <a:lstStyle/>
          <a:p>
            <a:pPr algn="ctr"/>
            <a:r>
              <a:rPr lang="en-US" sz="6000" dirty="0">
                <a:solidFill>
                  <a:schemeClr val="bg1"/>
                </a:solidFill>
                <a:latin typeface="Times New Roman" charset="0"/>
                <a:ea typeface="Times New Roman" charset="0"/>
                <a:cs typeface="Times New Roman" charset="0"/>
              </a:rPr>
              <a:t>Superiority Biases</a:t>
            </a:r>
          </a:p>
        </p:txBody>
      </p:sp>
    </p:spTree>
    <p:extLst>
      <p:ext uri="{BB962C8B-B14F-4D97-AF65-F5344CB8AC3E}">
        <p14:creationId xmlns:p14="http://schemas.microsoft.com/office/powerpoint/2010/main" val="3076549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g sitting in the grass&#10;&#10;Description automatically generated">
            <a:extLst>
              <a:ext uri="{FF2B5EF4-FFF2-40B4-BE49-F238E27FC236}">
                <a16:creationId xmlns:a16="http://schemas.microsoft.com/office/drawing/2014/main" id="{8C82139B-E0BC-A045-991A-BD06912620FC}"/>
              </a:ext>
            </a:extLst>
          </p:cNvPr>
          <p:cNvPicPr>
            <a:picLocks noChangeAspect="1"/>
          </p:cNvPicPr>
          <p:nvPr/>
        </p:nvPicPr>
        <p:blipFill rotWithShape="1">
          <a:blip r:embed="rId3"/>
          <a:srcRect t="4185" b="7064"/>
          <a:stretch/>
        </p:blipFill>
        <p:spPr>
          <a:xfrm>
            <a:off x="313056" y="1"/>
            <a:ext cx="11590696" cy="6857999"/>
          </a:xfrm>
          <a:prstGeom prst="rect">
            <a:avLst/>
          </a:prstGeom>
        </p:spPr>
      </p:pic>
      <p:sp>
        <p:nvSpPr>
          <p:cNvPr id="2" name="Title 1"/>
          <p:cNvSpPr>
            <a:spLocks noGrp="1"/>
          </p:cNvSpPr>
          <p:nvPr>
            <p:ph type="title"/>
          </p:nvPr>
        </p:nvSpPr>
        <p:spPr>
          <a:xfrm>
            <a:off x="591671" y="4169432"/>
            <a:ext cx="6100763" cy="1128712"/>
          </a:xfrm>
          <a:solidFill>
            <a:srgbClr val="000000">
              <a:alpha val="54902"/>
            </a:srgbClr>
          </a:solidFill>
        </p:spPr>
        <p:txBody>
          <a:bodyPr>
            <a:normAutofit/>
          </a:bodyPr>
          <a:lstStyle/>
          <a:p>
            <a:pPr algn="ctr"/>
            <a:r>
              <a:rPr lang="en-US" sz="6000" dirty="0">
                <a:solidFill>
                  <a:schemeClr val="bg1"/>
                </a:solidFill>
                <a:latin typeface="Times New Roman" charset="0"/>
                <a:ea typeface="Times New Roman" charset="0"/>
                <a:cs typeface="Times New Roman" charset="0"/>
              </a:rPr>
              <a:t>Inferiority Biases</a:t>
            </a:r>
          </a:p>
        </p:txBody>
      </p:sp>
    </p:spTree>
    <p:extLst>
      <p:ext uri="{BB962C8B-B14F-4D97-AF65-F5344CB8AC3E}">
        <p14:creationId xmlns:p14="http://schemas.microsoft.com/office/powerpoint/2010/main" val="15176121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issile, dart, colorful, yellow&#10;&#10;Description automatically generated">
            <a:extLst>
              <a:ext uri="{FF2B5EF4-FFF2-40B4-BE49-F238E27FC236}">
                <a16:creationId xmlns:a16="http://schemas.microsoft.com/office/drawing/2014/main" id="{EA77FFBA-CDD7-1240-B302-D92A8AA90ED8}"/>
              </a:ext>
            </a:extLst>
          </p:cNvPr>
          <p:cNvPicPr>
            <a:picLocks noChangeAspect="1"/>
          </p:cNvPicPr>
          <p:nvPr/>
        </p:nvPicPr>
        <p:blipFill rotWithShape="1">
          <a:blip r:embed="rId3"/>
          <a:srcRect t="4509"/>
          <a:stretch/>
        </p:blipFill>
        <p:spPr>
          <a:xfrm>
            <a:off x="0" y="-1"/>
            <a:ext cx="9575800" cy="6858001"/>
          </a:xfrm>
          <a:prstGeom prst="rect">
            <a:avLst/>
          </a:prstGeom>
        </p:spPr>
      </p:pic>
      <p:sp>
        <p:nvSpPr>
          <p:cNvPr id="2" name="Title 1"/>
          <p:cNvSpPr>
            <a:spLocks noGrp="1"/>
          </p:cNvSpPr>
          <p:nvPr>
            <p:ph type="title"/>
          </p:nvPr>
        </p:nvSpPr>
        <p:spPr>
          <a:xfrm>
            <a:off x="7168940" y="288994"/>
            <a:ext cx="4605338" cy="1065651"/>
          </a:xfrm>
          <a:solidFill>
            <a:srgbClr val="000000">
              <a:alpha val="35000"/>
            </a:srgbClr>
          </a:solidFill>
        </p:spPr>
        <p:txBody>
          <a:bodyPr>
            <a:noAutofit/>
          </a:bodyPr>
          <a:lstStyle/>
          <a:p>
            <a:pPr algn="ctr"/>
            <a:r>
              <a:rPr lang="en-US" sz="6000" dirty="0">
                <a:solidFill>
                  <a:schemeClr val="bg1"/>
                </a:solidFill>
                <a:latin typeface="Times New Roman" charset="0"/>
                <a:ea typeface="Times New Roman" charset="0"/>
                <a:cs typeface="Times New Roman" charset="0"/>
              </a:rPr>
              <a:t>Perfectionism</a:t>
            </a:r>
          </a:p>
        </p:txBody>
      </p:sp>
    </p:spTree>
    <p:extLst>
      <p:ext uri="{BB962C8B-B14F-4D97-AF65-F5344CB8AC3E}">
        <p14:creationId xmlns:p14="http://schemas.microsoft.com/office/powerpoint/2010/main" val="24092714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the earth from space&#10;&#10;Description automatically generated">
            <a:extLst>
              <a:ext uri="{FF2B5EF4-FFF2-40B4-BE49-F238E27FC236}">
                <a16:creationId xmlns:a16="http://schemas.microsoft.com/office/drawing/2014/main" id="{948CE07E-E94A-884B-87CF-D3E8C1BF472C}"/>
              </a:ext>
            </a:extLst>
          </p:cNvPr>
          <p:cNvPicPr>
            <a:picLocks noChangeAspect="1"/>
          </p:cNvPicPr>
          <p:nvPr/>
        </p:nvPicPr>
        <p:blipFill rotWithShape="1">
          <a:blip r:embed="rId3"/>
          <a:srcRect l="82" t="8089" r="-82" b="35708"/>
          <a:stretch/>
        </p:blipFill>
        <p:spPr>
          <a:xfrm>
            <a:off x="0" y="0"/>
            <a:ext cx="12202027" cy="6858000"/>
          </a:xfrm>
          <a:prstGeom prst="rect">
            <a:avLst/>
          </a:prstGeom>
        </p:spPr>
      </p:pic>
      <p:sp>
        <p:nvSpPr>
          <p:cNvPr id="5" name="Title 1"/>
          <p:cNvSpPr>
            <a:spLocks noGrp="1"/>
          </p:cNvSpPr>
          <p:nvPr>
            <p:ph type="title"/>
          </p:nvPr>
        </p:nvSpPr>
        <p:spPr>
          <a:xfrm>
            <a:off x="301521" y="375784"/>
            <a:ext cx="5570642" cy="1325563"/>
          </a:xfrm>
        </p:spPr>
        <p:txBody>
          <a:bodyPr>
            <a:noAutofit/>
          </a:bodyPr>
          <a:lstStyle/>
          <a:p>
            <a:pPr algn="ctr"/>
            <a:r>
              <a:rPr lang="en-US" sz="6600" dirty="0"/>
              <a:t>Aspirations…</a:t>
            </a:r>
          </a:p>
        </p:txBody>
      </p:sp>
      <p:sp>
        <p:nvSpPr>
          <p:cNvPr id="6" name="Title 1">
            <a:extLst>
              <a:ext uri="{FF2B5EF4-FFF2-40B4-BE49-F238E27FC236}">
                <a16:creationId xmlns:a16="http://schemas.microsoft.com/office/drawing/2014/main" id="{118D4859-56DA-524A-AD96-5CEC9AB90CA7}"/>
              </a:ext>
            </a:extLst>
          </p:cNvPr>
          <p:cNvSpPr txBox="1">
            <a:spLocks/>
          </p:cNvSpPr>
          <p:nvPr/>
        </p:nvSpPr>
        <p:spPr>
          <a:xfrm>
            <a:off x="5222181" y="4148803"/>
            <a:ext cx="682638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6600" dirty="0"/>
              <a:t>Not Expectations</a:t>
            </a:r>
          </a:p>
        </p:txBody>
      </p:sp>
    </p:spTree>
    <p:extLst>
      <p:ext uri="{BB962C8B-B14F-4D97-AF65-F5344CB8AC3E}">
        <p14:creationId xmlns:p14="http://schemas.microsoft.com/office/powerpoint/2010/main" val="13360383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D9D6CF"/>
            </a:gs>
            <a:gs pos="0">
              <a:srgbClr val="FAFAF8"/>
            </a:gs>
            <a:gs pos="35000">
              <a:srgbClr val="F7FAF7"/>
            </a:gs>
            <a:gs pos="100000">
              <a:srgbClr val="DAD7D0"/>
            </a:gs>
          </a:gsLst>
          <a:lin ang="16200000" scaled="1"/>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8640"/>
          <a:stretch/>
        </p:blipFill>
        <p:spPr>
          <a:xfrm>
            <a:off x="136065" y="0"/>
            <a:ext cx="11919871" cy="6858000"/>
          </a:xfrm>
          <a:prstGeom prst="rect">
            <a:avLst/>
          </a:prstGeom>
        </p:spPr>
      </p:pic>
      <p:sp>
        <p:nvSpPr>
          <p:cNvPr id="2" name="Title 1"/>
          <p:cNvSpPr>
            <a:spLocks noGrp="1"/>
          </p:cNvSpPr>
          <p:nvPr>
            <p:ph type="title"/>
          </p:nvPr>
        </p:nvSpPr>
        <p:spPr>
          <a:xfrm>
            <a:off x="409575" y="325049"/>
            <a:ext cx="10065919" cy="1133320"/>
          </a:xfrm>
          <a:noFill/>
          <a:ln>
            <a:noFill/>
          </a:ln>
        </p:spPr>
        <p:txBody>
          <a:bodyPr>
            <a:normAutofit fontScale="90000"/>
          </a:bodyPr>
          <a:lstStyle/>
          <a:p>
            <a:pPr algn="ctr"/>
            <a:r>
              <a:rPr lang="en-US" sz="6000" dirty="0">
                <a:solidFill>
                  <a:schemeClr val="tx1"/>
                </a:solidFill>
              </a:rPr>
              <a:t>Thinking Trap: Negativity Bias</a:t>
            </a:r>
          </a:p>
        </p:txBody>
      </p:sp>
    </p:spTree>
    <p:extLst>
      <p:ext uri="{BB962C8B-B14F-4D97-AF65-F5344CB8AC3E}">
        <p14:creationId xmlns:p14="http://schemas.microsoft.com/office/powerpoint/2010/main" val="18685869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58" b="18641"/>
          <a:stretch/>
        </p:blipFill>
        <p:spPr>
          <a:xfrm>
            <a:off x="6111945" y="3435499"/>
            <a:ext cx="6002734" cy="3383280"/>
          </a:xfrm>
          <a:prstGeom prst="rect">
            <a:avLst/>
          </a:prstGeom>
        </p:spPr>
      </p:pic>
      <p:pic>
        <p:nvPicPr>
          <p:cNvPr id="4" name="Picture 3">
            <a:extLst>
              <a:ext uri="{FF2B5EF4-FFF2-40B4-BE49-F238E27FC236}">
                <a16:creationId xmlns:a16="http://schemas.microsoft.com/office/drawing/2014/main" id="{08AEDE94-6318-3442-8CE8-3544B684BA39}"/>
              </a:ext>
            </a:extLst>
          </p:cNvPr>
          <p:cNvPicPr>
            <a:picLocks noChangeAspect="1"/>
          </p:cNvPicPr>
          <p:nvPr/>
        </p:nvPicPr>
        <p:blipFill rotWithShape="1">
          <a:blip r:embed="rId4"/>
          <a:srcRect t="5276"/>
          <a:stretch/>
        </p:blipFill>
        <p:spPr>
          <a:xfrm>
            <a:off x="91081" y="3437023"/>
            <a:ext cx="6029285" cy="3383280"/>
          </a:xfrm>
          <a:prstGeom prst="rect">
            <a:avLst/>
          </a:prstGeom>
        </p:spPr>
      </p:pic>
      <p:pic>
        <p:nvPicPr>
          <p:cNvPr id="7" name="Picture 6" descr="shutterstock_367909673.jpg">
            <a:extLst>
              <a:ext uri="{FF2B5EF4-FFF2-40B4-BE49-F238E27FC236}">
                <a16:creationId xmlns:a16="http://schemas.microsoft.com/office/drawing/2014/main" id="{7D44B4D6-E8E7-8E42-A6F0-87697E74EDE3}"/>
              </a:ext>
            </a:extLst>
          </p:cNvPr>
          <p:cNvPicPr>
            <a:picLocks noChangeAspect="1"/>
          </p:cNvPicPr>
          <p:nvPr/>
        </p:nvPicPr>
        <p:blipFill rotWithShape="1">
          <a:blip r:embed="rId5" cstate="print"/>
          <a:srcRect l="34" t="2920" r="256" b="12979"/>
          <a:stretch/>
        </p:blipFill>
        <p:spPr>
          <a:xfrm>
            <a:off x="6097927" y="54505"/>
            <a:ext cx="6014727" cy="3383280"/>
          </a:xfrm>
          <a:prstGeom prst="rect">
            <a:avLst/>
          </a:prstGeom>
          <a:solidFill>
            <a:srgbClr val="FFFFFF">
              <a:shade val="85000"/>
            </a:srgbClr>
          </a:solidFill>
          <a:ln w="88900" cap="sq">
            <a:noFill/>
            <a:miter lim="800000"/>
          </a:ln>
          <a:effectLst/>
        </p:spPr>
      </p:pic>
      <p:pic>
        <p:nvPicPr>
          <p:cNvPr id="9" name="Picture 8" descr="Clouds in the sky on a cloudy day&#10;&#10;Description automatically generated">
            <a:extLst>
              <a:ext uri="{FF2B5EF4-FFF2-40B4-BE49-F238E27FC236}">
                <a16:creationId xmlns:a16="http://schemas.microsoft.com/office/drawing/2014/main" id="{2C1B7D7D-5427-D641-AA60-2F67F33D5872}"/>
              </a:ext>
            </a:extLst>
          </p:cNvPr>
          <p:cNvPicPr>
            <a:picLocks noChangeAspect="1"/>
          </p:cNvPicPr>
          <p:nvPr/>
        </p:nvPicPr>
        <p:blipFill>
          <a:blip r:embed="rId6"/>
          <a:stretch>
            <a:fillRect/>
          </a:stretch>
        </p:blipFill>
        <p:spPr>
          <a:xfrm>
            <a:off x="93440" y="56029"/>
            <a:ext cx="6014719" cy="3383280"/>
          </a:xfrm>
          <a:prstGeom prst="rect">
            <a:avLst/>
          </a:prstGeom>
        </p:spPr>
      </p:pic>
      <p:sp>
        <p:nvSpPr>
          <p:cNvPr id="2" name="Title 1"/>
          <p:cNvSpPr>
            <a:spLocks noGrp="1"/>
          </p:cNvSpPr>
          <p:nvPr>
            <p:ph type="title"/>
          </p:nvPr>
        </p:nvSpPr>
        <p:spPr>
          <a:xfrm>
            <a:off x="290235" y="95328"/>
            <a:ext cx="5621128" cy="1133320"/>
          </a:xfrm>
          <a:noFill/>
          <a:ln>
            <a:noFill/>
          </a:ln>
        </p:spPr>
        <p:txBody>
          <a:bodyPr>
            <a:normAutofit/>
          </a:bodyPr>
          <a:lstStyle/>
          <a:p>
            <a:pPr algn="ctr"/>
            <a:r>
              <a:rPr lang="en-US" sz="6000" dirty="0"/>
              <a:t>Thinking Traps</a:t>
            </a:r>
          </a:p>
        </p:txBody>
      </p:sp>
      <p:sp>
        <p:nvSpPr>
          <p:cNvPr id="10" name="Title 1">
            <a:extLst>
              <a:ext uri="{FF2B5EF4-FFF2-40B4-BE49-F238E27FC236}">
                <a16:creationId xmlns:a16="http://schemas.microsoft.com/office/drawing/2014/main" id="{4DDEA2B0-5734-CC4F-A907-BAA2405AC935}"/>
              </a:ext>
            </a:extLst>
          </p:cNvPr>
          <p:cNvSpPr txBox="1">
            <a:spLocks/>
          </p:cNvSpPr>
          <p:nvPr/>
        </p:nvSpPr>
        <p:spPr>
          <a:xfrm>
            <a:off x="1515813" y="2779417"/>
            <a:ext cx="3169973" cy="609600"/>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Permanence</a:t>
            </a:r>
          </a:p>
        </p:txBody>
      </p:sp>
      <p:sp>
        <p:nvSpPr>
          <p:cNvPr id="11" name="Title 1">
            <a:extLst>
              <a:ext uri="{FF2B5EF4-FFF2-40B4-BE49-F238E27FC236}">
                <a16:creationId xmlns:a16="http://schemas.microsoft.com/office/drawing/2014/main" id="{F017D5EB-DBD6-2A44-89A8-FF1066E5D416}"/>
              </a:ext>
            </a:extLst>
          </p:cNvPr>
          <p:cNvSpPr txBox="1">
            <a:spLocks/>
          </p:cNvSpPr>
          <p:nvPr/>
        </p:nvSpPr>
        <p:spPr>
          <a:xfrm>
            <a:off x="6822438" y="2779417"/>
            <a:ext cx="4603805"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Hedonic Treadmill</a:t>
            </a:r>
          </a:p>
        </p:txBody>
      </p:sp>
      <p:sp>
        <p:nvSpPr>
          <p:cNvPr id="12" name="Title 1">
            <a:extLst>
              <a:ext uri="{FF2B5EF4-FFF2-40B4-BE49-F238E27FC236}">
                <a16:creationId xmlns:a16="http://schemas.microsoft.com/office/drawing/2014/main" id="{89EC9354-D6C8-D44E-852D-6259AE364D82}"/>
              </a:ext>
            </a:extLst>
          </p:cNvPr>
          <p:cNvSpPr txBox="1">
            <a:spLocks/>
          </p:cNvSpPr>
          <p:nvPr/>
        </p:nvSpPr>
        <p:spPr>
          <a:xfrm>
            <a:off x="7138944" y="6152029"/>
            <a:ext cx="3948736"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Negativity Bias</a:t>
            </a:r>
          </a:p>
        </p:txBody>
      </p:sp>
      <p:sp>
        <p:nvSpPr>
          <p:cNvPr id="13" name="Title 1">
            <a:extLst>
              <a:ext uri="{FF2B5EF4-FFF2-40B4-BE49-F238E27FC236}">
                <a16:creationId xmlns:a16="http://schemas.microsoft.com/office/drawing/2014/main" id="{3C5CF1FE-1EA9-5D44-86C0-3FDF8962B9F4}"/>
              </a:ext>
            </a:extLst>
          </p:cNvPr>
          <p:cNvSpPr txBox="1">
            <a:spLocks/>
          </p:cNvSpPr>
          <p:nvPr/>
        </p:nvSpPr>
        <p:spPr>
          <a:xfrm>
            <a:off x="138325" y="6153553"/>
            <a:ext cx="5924549"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Unrealistic Expectations</a:t>
            </a:r>
          </a:p>
        </p:txBody>
      </p:sp>
    </p:spTree>
    <p:extLst>
      <p:ext uri="{BB962C8B-B14F-4D97-AF65-F5344CB8AC3E}">
        <p14:creationId xmlns:p14="http://schemas.microsoft.com/office/powerpoint/2010/main" val="10285105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550" b="-264"/>
          <a:stretch/>
        </p:blipFill>
        <p:spPr>
          <a:xfrm>
            <a:off x="0" y="1"/>
            <a:ext cx="12197934" cy="6900870"/>
          </a:xfrm>
          <a:prstGeom prst="rect">
            <a:avLst/>
          </a:prstGeom>
        </p:spPr>
      </p:pic>
      <p:sp>
        <p:nvSpPr>
          <p:cNvPr id="2" name="Title 1"/>
          <p:cNvSpPr>
            <a:spLocks noGrp="1"/>
          </p:cNvSpPr>
          <p:nvPr>
            <p:ph type="title"/>
          </p:nvPr>
        </p:nvSpPr>
        <p:spPr>
          <a:xfrm>
            <a:off x="333704" y="185735"/>
            <a:ext cx="11524593" cy="1200149"/>
          </a:xfrm>
        </p:spPr>
        <p:txBody>
          <a:bodyPr>
            <a:normAutofit/>
          </a:bodyPr>
          <a:lstStyle/>
          <a:p>
            <a:pPr algn="ctr"/>
            <a:r>
              <a:rPr lang="en-US" sz="7200" dirty="0">
                <a:solidFill>
                  <a:schemeClr val="tx1"/>
                </a:solidFill>
                <a:latin typeface="Times New Roman" charset="0"/>
                <a:ea typeface="Times New Roman" charset="0"/>
                <a:cs typeface="Times New Roman" charset="0"/>
              </a:rPr>
              <a:t>Self Compassion </a:t>
            </a:r>
            <a:r>
              <a:rPr lang="en-US" sz="7200">
                <a:solidFill>
                  <a:schemeClr val="tx1"/>
                </a:solidFill>
                <a:latin typeface="Times New Roman" charset="0"/>
                <a:ea typeface="Times New Roman" charset="0"/>
                <a:cs typeface="Times New Roman" charset="0"/>
              </a:rPr>
              <a:t>Helps Us</a:t>
            </a:r>
            <a:endParaRPr lang="en-US" sz="7200" dirty="0">
              <a:solidFill>
                <a:schemeClr val="tx1"/>
              </a:solidFill>
              <a:latin typeface="Times New Roman" charset="0"/>
              <a:ea typeface="Times New Roman" charset="0"/>
              <a:cs typeface="Times New Roman" charset="0"/>
            </a:endParaRPr>
          </a:p>
        </p:txBody>
      </p:sp>
      <p:sp>
        <p:nvSpPr>
          <p:cNvPr id="5" name="Title 1"/>
          <p:cNvSpPr txBox="1">
            <a:spLocks/>
          </p:cNvSpPr>
          <p:nvPr/>
        </p:nvSpPr>
        <p:spPr>
          <a:xfrm>
            <a:off x="333704" y="5786440"/>
            <a:ext cx="11524593" cy="1076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7200">
                <a:solidFill>
                  <a:schemeClr val="tx1"/>
                </a:solidFill>
                <a:latin typeface="Times New Roman" charset="0"/>
                <a:ea typeface="Times New Roman" charset="0"/>
                <a:cs typeface="Times New Roman" charset="0"/>
              </a:rPr>
              <a:t>See </a:t>
            </a:r>
            <a:r>
              <a:rPr lang="en-US" sz="7200" dirty="0">
                <a:solidFill>
                  <a:schemeClr val="tx1"/>
                </a:solidFill>
                <a:latin typeface="Times New Roman" charset="0"/>
                <a:ea typeface="Times New Roman" charset="0"/>
                <a:cs typeface="Times New Roman" charset="0"/>
              </a:rPr>
              <a:t>Reality More Clearly</a:t>
            </a:r>
          </a:p>
        </p:txBody>
      </p:sp>
    </p:spTree>
    <p:extLst>
      <p:ext uri="{BB962C8B-B14F-4D97-AF65-F5344CB8AC3E}">
        <p14:creationId xmlns:p14="http://schemas.microsoft.com/office/powerpoint/2010/main" val="7126118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94A5E42A-114B-0C46-A79F-F8527250858A}"/>
              </a:ext>
            </a:extLst>
          </p:cNvPr>
          <p:cNvPicPr>
            <a:picLocks noChangeAspect="1"/>
          </p:cNvPicPr>
          <p:nvPr/>
        </p:nvPicPr>
        <p:blipFill rotWithShape="1">
          <a:blip r:embed="rId3"/>
          <a:srcRect t="5217" b="4928"/>
          <a:stretch/>
        </p:blipFill>
        <p:spPr>
          <a:xfrm>
            <a:off x="417444" y="22792"/>
            <a:ext cx="11430000" cy="6836259"/>
          </a:xfrm>
          <a:prstGeom prst="rect">
            <a:avLst/>
          </a:prstGeom>
        </p:spPr>
      </p:pic>
      <p:sp>
        <p:nvSpPr>
          <p:cNvPr id="8" name="Content Placeholder 2">
            <a:extLst>
              <a:ext uri="{FF2B5EF4-FFF2-40B4-BE49-F238E27FC236}">
                <a16:creationId xmlns:a16="http://schemas.microsoft.com/office/drawing/2014/main" id="{12FE36CB-7CC5-0A4A-B578-757668C6EEDC}"/>
              </a:ext>
            </a:extLst>
          </p:cNvPr>
          <p:cNvSpPr>
            <a:spLocks noGrp="1"/>
          </p:cNvSpPr>
          <p:nvPr>
            <p:ph idx="1"/>
          </p:nvPr>
        </p:nvSpPr>
        <p:spPr>
          <a:xfrm>
            <a:off x="5099420" y="344712"/>
            <a:ext cx="6548583" cy="812801"/>
          </a:xfrm>
          <a:noFill/>
        </p:spPr>
        <p:txBody>
          <a:bodyPr>
            <a:noAutofit/>
          </a:bodyPr>
          <a:lstStyle/>
          <a:p>
            <a:pPr marL="0" indent="0">
              <a:buNone/>
            </a:pPr>
            <a:r>
              <a:rPr lang="en-US" sz="4800" dirty="0">
                <a:solidFill>
                  <a:schemeClr val="bg1"/>
                </a:solidFill>
              </a:rPr>
              <a:t>Contemplative Practice</a:t>
            </a:r>
          </a:p>
          <a:p>
            <a:pPr marL="0" indent="0">
              <a:buNone/>
            </a:pPr>
            <a:endParaRPr lang="en-US" sz="4800" dirty="0">
              <a:solidFill>
                <a:schemeClr val="bg1"/>
              </a:solidFill>
            </a:endParaRPr>
          </a:p>
        </p:txBody>
      </p:sp>
    </p:spTree>
    <p:extLst>
      <p:ext uri="{BB962C8B-B14F-4D97-AF65-F5344CB8AC3E}">
        <p14:creationId xmlns:p14="http://schemas.microsoft.com/office/powerpoint/2010/main" val="21331612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837" b="7531"/>
          <a:stretch/>
        </p:blipFill>
        <p:spPr>
          <a:xfrm>
            <a:off x="8524" y="179"/>
            <a:ext cx="12154900" cy="6858000"/>
          </a:xfrm>
          <a:prstGeom prst="rect">
            <a:avLst/>
          </a:prstGeom>
        </p:spPr>
      </p:pic>
      <p:sp>
        <p:nvSpPr>
          <p:cNvPr id="5" name="Rectangle 4"/>
          <p:cNvSpPr/>
          <p:nvPr/>
        </p:nvSpPr>
        <p:spPr>
          <a:xfrm>
            <a:off x="338137" y="414338"/>
            <a:ext cx="6719891" cy="1200329"/>
          </a:xfrm>
          <a:prstGeom prst="rect">
            <a:avLst/>
          </a:prstGeom>
          <a:solidFill>
            <a:srgbClr val="000000">
              <a:alpha val="45098"/>
            </a:srgbClr>
          </a:solidFill>
          <a:effectLst>
            <a:softEdge rad="0"/>
          </a:effectLst>
        </p:spPr>
        <p:txBody>
          <a:bodyPr wrap="square">
            <a:spAutoFit/>
          </a:bodyPr>
          <a:lstStyle/>
          <a:p>
            <a:r>
              <a:rPr lang="en-US" sz="2400" dirty="0">
                <a:solidFill>
                  <a:schemeClr val="bg1"/>
                </a:solidFill>
                <a:latin typeface="Georgia" charset="0"/>
                <a:ea typeface="Georgia" charset="0"/>
                <a:cs typeface="Georgia" charset="0"/>
              </a:rPr>
              <a:t>Where would there be leather enough to cover the entire world? With just the leather of my sandals, it is as if the whole world were covered.</a:t>
            </a:r>
          </a:p>
        </p:txBody>
      </p:sp>
      <p:sp>
        <p:nvSpPr>
          <p:cNvPr id="14" name="Rectangle 13"/>
          <p:cNvSpPr/>
          <p:nvPr/>
        </p:nvSpPr>
        <p:spPr>
          <a:xfrm>
            <a:off x="5905544" y="4802565"/>
            <a:ext cx="5991181" cy="1569660"/>
          </a:xfrm>
          <a:prstGeom prst="rect">
            <a:avLst/>
          </a:prstGeom>
          <a:solidFill>
            <a:srgbClr val="000000">
              <a:alpha val="45098"/>
            </a:srgbClr>
          </a:solidFill>
        </p:spPr>
        <p:txBody>
          <a:bodyPr wrap="square">
            <a:spAutoFit/>
          </a:bodyPr>
          <a:lstStyle/>
          <a:p>
            <a:r>
              <a:rPr lang="en-US" sz="2400" dirty="0">
                <a:solidFill>
                  <a:schemeClr val="bg1"/>
                </a:solidFill>
                <a:latin typeface="Georgia" charset="0"/>
                <a:ea typeface="Georgia" charset="0"/>
                <a:cs typeface="Georgia" charset="0"/>
              </a:rPr>
              <a:t>Likewise, I am unable to restrain external phenomena, but I shall restrain my own mind. What need is there to restrain anything else?		-</a:t>
            </a:r>
            <a:r>
              <a:rPr lang="en-US" sz="2400" dirty="0" err="1">
                <a:solidFill>
                  <a:schemeClr val="bg1"/>
                </a:solidFill>
                <a:latin typeface="Georgia" charset="0"/>
                <a:ea typeface="Georgia" charset="0"/>
                <a:cs typeface="Georgia" charset="0"/>
              </a:rPr>
              <a:t>Shantideva</a:t>
            </a:r>
            <a:endParaRPr lang="en-US" sz="2400"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9285031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rgbClr val="FFFF00"/>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4" name="Rectangle 23"/>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4:		</a:t>
            </a:r>
            <a:r>
              <a:rPr lang="en-US" sz="1333" spc="800" dirty="0">
                <a:solidFill>
                  <a:schemeClr val="bg1"/>
                </a:solidFill>
                <a:latin typeface="Georgia" panose="02040502050405020303" pitchFamily="18" charset="0"/>
                <a:ea typeface="Times New Roman" charset="0"/>
                <a:cs typeface="Times New Roman" charset="0"/>
              </a:rPr>
              <a:t>SELF-COMPASSION</a:t>
            </a:r>
          </a:p>
          <a:p>
            <a:endParaRPr lang="en-US" sz="1600" spc="800" dirty="0">
              <a:solidFill>
                <a:schemeClr val="bg1"/>
              </a:solidFill>
              <a:latin typeface="Georgia" panose="02040502050405020303" pitchFamily="18" charset="0"/>
              <a:ea typeface="Times New Roman" charset="0"/>
              <a:cs typeface="Times New Roman" charset="0"/>
            </a:endParaRPr>
          </a:p>
        </p:txBody>
      </p:sp>
      <p:pic>
        <p:nvPicPr>
          <p:cNvPr id="26" name="Picture 25"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27" name="Picture 26"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Tree>
    <p:extLst>
      <p:ext uri="{BB962C8B-B14F-4D97-AF65-F5344CB8AC3E}">
        <p14:creationId xmlns:p14="http://schemas.microsoft.com/office/powerpoint/2010/main" val="60197793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ver photo.jpg"/>
          <p:cNvPicPr>
            <a:picLocks noChangeAspect="1"/>
          </p:cNvPicPr>
          <p:nvPr/>
        </p:nvPicPr>
        <p:blipFill>
          <a:blip r:embed="rId3" cstate="print"/>
          <a:srcRect l="1935" t="645" r="7097"/>
          <a:stretch>
            <a:fillRect/>
          </a:stretch>
        </p:blipFill>
        <p:spPr>
          <a:xfrm>
            <a:off x="364871" y="-4768"/>
            <a:ext cx="3581400" cy="5867400"/>
          </a:xfrm>
          <a:prstGeom prst="rect">
            <a:avLst/>
          </a:prstGeom>
        </p:spPr>
      </p:pic>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735864" cy="684931"/>
          </a:xfrm>
          <a:prstGeom prst="rect">
            <a:avLst/>
          </a:prstGeom>
          <a:noFill/>
        </p:spPr>
        <p:txBody>
          <a:bodyPr wrap="square" rtlCol="0">
            <a:spAutoFit/>
          </a:bodyPr>
          <a:lstStyle/>
          <a:p>
            <a:r>
              <a:rPr lang="en-US" sz="2800">
                <a:solidFill>
                  <a:schemeClr val="bg1"/>
                </a:solidFill>
                <a:latin typeface="Georgia" panose="02040502050405020303" pitchFamily="18" charset="0"/>
                <a:ea typeface="Times New Roman" charset="0"/>
                <a:cs typeface="Times New Roman" charset="0"/>
              </a:rPr>
              <a:t>COMPASSIONATE INTEGRITY </a:t>
            </a:r>
            <a:r>
              <a:rPr lang="en-US" sz="2800" dirty="0">
                <a:solidFill>
                  <a:schemeClr val="bg1"/>
                </a:solidFill>
                <a:latin typeface="Georgia" panose="02040502050405020303" pitchFamily="18" charset="0"/>
                <a:ea typeface="Times New Roman" charset="0"/>
                <a:cs typeface="Times New Roman" charset="0"/>
              </a:rPr>
              <a:t>TRAINING</a:t>
            </a:r>
          </a:p>
          <a:p>
            <a:endParaRPr lang="en-US" sz="1051" dirty="0">
              <a:latin typeface="Georgia" panose="02040502050405020303" pitchFamily="18" charset="0"/>
              <a:ea typeface="Times New Roman" charset="0"/>
              <a:cs typeface="Times New Roman" charset="0"/>
            </a:endParaRPr>
          </a:p>
        </p:txBody>
      </p:sp>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4:		</a:t>
            </a:r>
            <a:r>
              <a:rPr lang="en-US" sz="1333" spc="800" dirty="0">
                <a:solidFill>
                  <a:schemeClr val="bg1"/>
                </a:solidFill>
                <a:latin typeface="Georgia" panose="02040502050405020303" pitchFamily="18" charset="0"/>
                <a:ea typeface="Times New Roman" charset="0"/>
                <a:cs typeface="Times New Roman" charset="0"/>
              </a:rPr>
              <a:t>SELF-COMPASSION</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3" y="4285058"/>
            <a:ext cx="7556570"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pic>
        <p:nvPicPr>
          <p:cNvPr id="12" name="Picture 11"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13" name="Picture 12"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Tree>
    <p:extLst>
      <p:ext uri="{BB962C8B-B14F-4D97-AF65-F5344CB8AC3E}">
        <p14:creationId xmlns:p14="http://schemas.microsoft.com/office/powerpoint/2010/main" val="194474655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809" b="5398"/>
          <a:stretch/>
        </p:blipFill>
        <p:spPr>
          <a:xfrm>
            <a:off x="19245" y="0"/>
            <a:ext cx="12131869" cy="6858000"/>
          </a:xfrm>
          <a:prstGeom prst="rect">
            <a:avLst/>
          </a:prstGeom>
        </p:spPr>
      </p:pic>
      <p:sp>
        <p:nvSpPr>
          <p:cNvPr id="2" name="Title 1"/>
          <p:cNvSpPr>
            <a:spLocks noGrp="1"/>
          </p:cNvSpPr>
          <p:nvPr>
            <p:ph type="title"/>
          </p:nvPr>
        </p:nvSpPr>
        <p:spPr>
          <a:xfrm>
            <a:off x="442925" y="171686"/>
            <a:ext cx="5486400" cy="1142761"/>
          </a:xfrm>
          <a:solidFill>
            <a:srgbClr val="000000">
              <a:alpha val="54902"/>
            </a:srgbClr>
          </a:solidFill>
        </p:spPr>
        <p:txBody>
          <a:bodyPr>
            <a:normAutofit/>
          </a:bodyPr>
          <a:lstStyle/>
          <a:p>
            <a:pPr algn="ctr"/>
            <a:r>
              <a:rPr lang="en-US" sz="5400">
                <a:solidFill>
                  <a:schemeClr val="bg1"/>
                </a:solidFill>
              </a:rPr>
              <a:t>Self-Compassion</a:t>
            </a:r>
            <a:endParaRPr lang="en-US" sz="5400" dirty="0">
              <a:solidFill>
                <a:schemeClr val="bg1"/>
              </a:solidFill>
            </a:endParaRPr>
          </a:p>
        </p:txBody>
      </p:sp>
      <p:sp>
        <p:nvSpPr>
          <p:cNvPr id="10" name="Content Placeholder 2"/>
          <p:cNvSpPr txBox="1">
            <a:spLocks/>
          </p:cNvSpPr>
          <p:nvPr/>
        </p:nvSpPr>
        <p:spPr>
          <a:xfrm>
            <a:off x="452438" y="5486408"/>
            <a:ext cx="11287125" cy="1296102"/>
          </a:xfrm>
          <a:prstGeom prst="rect">
            <a:avLst/>
          </a:prstGeom>
          <a:solidFill>
            <a:srgbClr val="000000">
              <a:alpha val="54902"/>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000" dirty="0">
                <a:latin typeface="Times New Roman" charset="0"/>
                <a:ea typeface="Times New Roman" charset="0"/>
                <a:cs typeface="Times New Roman" charset="0"/>
              </a:rPr>
              <a:t>Recognition of our innate value, deeply understanding the true causes of happiness and suffering and</a:t>
            </a:r>
            <a:r>
              <a:rPr lang="is-IS" sz="4000" dirty="0">
                <a:latin typeface="Times New Roman" charset="0"/>
                <a:ea typeface="Times New Roman" charset="0"/>
                <a:cs typeface="Times New Roman" charset="0"/>
              </a:rPr>
              <a:t>…</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675318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fade">
                                      <p:cBhvr>
                                        <p:cTn id="12" dur="2000"/>
                                        <p:tgtEl>
                                          <p:spTgt spid="10">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978" b="4759"/>
          <a:stretch/>
        </p:blipFill>
        <p:spPr>
          <a:xfrm>
            <a:off x="7929" y="0"/>
            <a:ext cx="12065009" cy="6858000"/>
          </a:xfrm>
          <a:prstGeom prst="rect">
            <a:avLst/>
          </a:prstGeom>
        </p:spPr>
      </p:pic>
      <p:sp>
        <p:nvSpPr>
          <p:cNvPr id="13" name="Content Placeholder 2"/>
          <p:cNvSpPr txBox="1">
            <a:spLocks/>
          </p:cNvSpPr>
          <p:nvPr/>
        </p:nvSpPr>
        <p:spPr>
          <a:xfrm>
            <a:off x="2728913" y="6015038"/>
            <a:ext cx="9463087" cy="715962"/>
          </a:xfrm>
          <a:prstGeom prst="rect">
            <a:avLst/>
          </a:prstGeom>
          <a:solidFill>
            <a:srgbClr val="000000">
              <a:alpha val="54902"/>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is-IS" sz="4000" dirty="0">
                <a:latin typeface="Times New Roman" charset="0"/>
                <a:ea typeface="Times New Roman" charset="0"/>
                <a:cs typeface="Times New Roman" charset="0"/>
              </a:rPr>
              <a:t>…</a:t>
            </a:r>
            <a:r>
              <a:rPr lang="en-US" sz="4000" dirty="0">
                <a:latin typeface="Times New Roman" charset="0"/>
                <a:ea typeface="Times New Roman" charset="0"/>
                <a:cs typeface="Times New Roman" charset="0"/>
              </a:rPr>
              <a:t>resolving to engage in self-transformation.</a:t>
            </a:r>
          </a:p>
        </p:txBody>
      </p:sp>
    </p:spTree>
    <p:extLst>
      <p:ext uri="{BB962C8B-B14F-4D97-AF65-F5344CB8AC3E}">
        <p14:creationId xmlns:p14="http://schemas.microsoft.com/office/powerpoint/2010/main" val="4078925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nline Media 3" descr="Time Lapse Video Of Beautiful Sky.mp4">
            <a:hlinkClick r:id="" action="ppaction://media"/>
            <a:extLst>
              <a:ext uri="{FF2B5EF4-FFF2-40B4-BE49-F238E27FC236}">
                <a16:creationId xmlns:a16="http://schemas.microsoft.com/office/drawing/2014/main" id="{891281BF-7F27-D646-9737-70303BD28F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342053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0"/>
            <a:ext cx="11411713" cy="6858000"/>
          </a:xfrm>
          <a:prstGeom prst="rect">
            <a:avLst/>
          </a:prstGeom>
        </p:spPr>
      </p:pic>
      <p:sp>
        <p:nvSpPr>
          <p:cNvPr id="19" name="Oval 18"/>
          <p:cNvSpPr/>
          <p:nvPr/>
        </p:nvSpPr>
        <p:spPr>
          <a:xfrm>
            <a:off x="7686676" y="966849"/>
            <a:ext cx="2520520" cy="2695453"/>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p:cNvSpPr/>
          <p:nvPr/>
        </p:nvSpPr>
        <p:spPr>
          <a:xfrm>
            <a:off x="1921542" y="1077693"/>
            <a:ext cx="2521871" cy="2694207"/>
          </a:xfrm>
          <a:prstGeom prst="ellips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64242" t="14278" r="13214" b="46139"/>
          <a:stretch/>
        </p:blipFill>
        <p:spPr>
          <a:xfrm>
            <a:off x="7667342" y="944315"/>
            <a:ext cx="2589402" cy="2732325"/>
          </a:xfrm>
          <a:custGeom>
            <a:avLst/>
            <a:gdLst>
              <a:gd name="connsiteX0" fmla="*/ 1383670 w 2578675"/>
              <a:gd name="connsiteY0" fmla="*/ 1701 h 2776528"/>
              <a:gd name="connsiteX1" fmla="*/ 1514610 w 2578675"/>
              <a:gd name="connsiteY1" fmla="*/ 15919 h 2776528"/>
              <a:gd name="connsiteX2" fmla="*/ 2558623 w 2578675"/>
              <a:gd name="connsiteY2" fmla="*/ 1596619 h 2776528"/>
              <a:gd name="connsiteX3" fmla="*/ 1064066 w 2578675"/>
              <a:gd name="connsiteY3" fmla="*/ 2760610 h 2776528"/>
              <a:gd name="connsiteX4" fmla="*/ 20053 w 2578675"/>
              <a:gd name="connsiteY4" fmla="*/ 1179910 h 2776528"/>
              <a:gd name="connsiteX5" fmla="*/ 1383670 w 2578675"/>
              <a:gd name="connsiteY5" fmla="*/ 1701 h 277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8675" h="2776528">
                <a:moveTo>
                  <a:pt x="1383670" y="1701"/>
                </a:moveTo>
                <a:cubicBezTo>
                  <a:pt x="1427109" y="4020"/>
                  <a:pt x="1470797" y="8727"/>
                  <a:pt x="1514610" y="15919"/>
                </a:cubicBezTo>
                <a:cubicBezTo>
                  <a:pt x="2215616" y="130990"/>
                  <a:pt x="2683037" y="838693"/>
                  <a:pt x="2558623" y="1596619"/>
                </a:cubicBezTo>
                <a:cubicBezTo>
                  <a:pt x="2434208" y="2354544"/>
                  <a:pt x="1765072" y="2875681"/>
                  <a:pt x="1064066" y="2760610"/>
                </a:cubicBezTo>
                <a:cubicBezTo>
                  <a:pt x="363060" y="2645539"/>
                  <a:pt x="-104361" y="1937835"/>
                  <a:pt x="20053" y="1179910"/>
                </a:cubicBezTo>
                <a:cubicBezTo>
                  <a:pt x="136692" y="469354"/>
                  <a:pt x="732090" y="-33085"/>
                  <a:pt x="1383670" y="1701"/>
                </a:cubicBezTo>
                <a:close/>
              </a:path>
            </a:pathLst>
          </a:custGeom>
        </p:spPr>
      </p:pic>
      <p:pic>
        <p:nvPicPr>
          <p:cNvPr id="3" name="Picture 2">
            <a:extLst>
              <a:ext uri="{FF2B5EF4-FFF2-40B4-BE49-F238E27FC236}">
                <a16:creationId xmlns:a16="http://schemas.microsoft.com/office/drawing/2014/main" id="{68056A37-4E37-BC4C-8ED9-BC9078745F78}"/>
              </a:ext>
            </a:extLst>
          </p:cNvPr>
          <p:cNvPicPr>
            <a:picLocks noChangeAspect="1"/>
          </p:cNvPicPr>
          <p:nvPr/>
        </p:nvPicPr>
        <p:blipFill rotWithShape="1">
          <a:blip r:embed="rId3"/>
          <a:srcRect l="13410" t="15715" r="64485" b="44999"/>
          <a:stretch/>
        </p:blipFill>
        <p:spPr>
          <a:xfrm>
            <a:off x="1911456" y="1074331"/>
            <a:ext cx="2552967" cy="2727428"/>
          </a:xfrm>
          <a:prstGeom prst="ellipse">
            <a:avLst/>
          </a:prstGeom>
        </p:spPr>
      </p:pic>
    </p:spTree>
    <p:extLst>
      <p:ext uri="{BB962C8B-B14F-4D97-AF65-F5344CB8AC3E}">
        <p14:creationId xmlns:p14="http://schemas.microsoft.com/office/powerpoint/2010/main" val="12656436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7"/>
                                        </p:tgtEl>
                                        <p:attrNameLst>
                                          <p:attrName>r</p:attrName>
                                        </p:attrNameLst>
                                      </p:cBhvr>
                                    </p:animRot>
                                  </p:childTnLst>
                                </p:cTn>
                              </p:par>
                              <p:par>
                                <p:cTn id="9" presetID="0" presetClass="path" presetSubtype="0" accel="50000" decel="50000" fill="hold" nodeType="withEffect">
                                  <p:stCondLst>
                                    <p:cond delay="0"/>
                                  </p:stCondLst>
                                  <p:childTnLst>
                                    <p:animMotion origin="layout" path="M -2.08333E-7 1.48148E-6 C 0.07279 0.11111 0.14831 0.22592 0.22656 0.22384 C 0.30443 0.22199 0.38932 0.09606 0.47292 -0.0169 " pathEditMode="relative" rAng="0" ptsTypes="AAA">
                                      <p:cBhvr>
                                        <p:cTn id="10" dur="2000" fill="hold"/>
                                        <p:tgtEl>
                                          <p:spTgt spid="3"/>
                                        </p:tgtEl>
                                        <p:attrNameLst>
                                          <p:attrName>ppt_x</p:attrName>
                                          <p:attrName>ppt_y</p:attrName>
                                        </p:attrNameLst>
                                      </p:cBhvr>
                                      <p:rCtr x="23646" y="10347"/>
                                    </p:animMotion>
                                  </p:childTnLst>
                                </p:cTn>
                              </p:par>
                              <p:par>
                                <p:cTn id="11" presetID="0" presetClass="path" presetSubtype="0" accel="50000" decel="50000" fill="hold" nodeType="withEffect">
                                  <p:stCondLst>
                                    <p:cond delay="0"/>
                                  </p:stCondLst>
                                  <p:childTnLst>
                                    <p:animMotion origin="layout" path="M 0.00052 0.00231 C -0.07969 -0.09352 -0.16003 -0.18958 -0.23737 -0.18657 C -0.31537 -0.1838 -0.39701 -0.08704 -0.47227 0.01528 " pathEditMode="relative" rAng="0" ptsTypes="AAA">
                                      <p:cBhvr>
                                        <p:cTn id="12" dur="2000" fill="hold"/>
                                        <p:tgtEl>
                                          <p:spTgt spid="17"/>
                                        </p:tgtEl>
                                        <p:attrNameLst>
                                          <p:attrName>ppt_x</p:attrName>
                                          <p:attrName>ppt_y</p:attrName>
                                        </p:attrNameLst>
                                      </p:cBhvr>
                                      <p:rCtr x="-23646" y="-8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silient zone BUILD1.png"/>
          <p:cNvPicPr>
            <a:picLocks noChangeAspect="1"/>
          </p:cNvPicPr>
          <p:nvPr/>
        </p:nvPicPr>
        <p:blipFill>
          <a:blip r:embed="rId3" cstate="print"/>
          <a:stretch>
            <a:fillRect/>
          </a:stretch>
        </p:blipFill>
        <p:spPr>
          <a:xfrm>
            <a:off x="2667000" y="-1"/>
            <a:ext cx="6858001" cy="6858001"/>
          </a:xfrm>
          <a:prstGeom prst="rect">
            <a:avLst/>
          </a:prstGeom>
        </p:spPr>
      </p:pic>
      <p:sp>
        <p:nvSpPr>
          <p:cNvPr id="2" name="TextBox 1"/>
          <p:cNvSpPr txBox="1"/>
          <p:nvPr/>
        </p:nvSpPr>
        <p:spPr>
          <a:xfrm rot="20983748">
            <a:off x="2276906" y="3756411"/>
            <a:ext cx="2471738" cy="830997"/>
          </a:xfrm>
          <a:prstGeom prst="rect">
            <a:avLst/>
          </a:prstGeom>
          <a:noFill/>
        </p:spPr>
        <p:txBody>
          <a:bodyPr wrap="square" rtlCol="0">
            <a:spAutoFit/>
          </a:bodyPr>
          <a:lstStyle/>
          <a:p>
            <a:pPr algn="ctr"/>
            <a:r>
              <a:rPr lang="en-US" sz="4800" dirty="0">
                <a:solidFill>
                  <a:srgbClr val="FF0000"/>
                </a:solidFill>
                <a:latin typeface="Stencil" charset="0"/>
                <a:ea typeface="Stencil" charset="0"/>
                <a:cs typeface="Stencil" charset="0"/>
              </a:rPr>
              <a:t>Anger</a:t>
            </a:r>
          </a:p>
        </p:txBody>
      </p:sp>
      <p:sp>
        <p:nvSpPr>
          <p:cNvPr id="4" name="TextBox 3"/>
          <p:cNvSpPr txBox="1"/>
          <p:nvPr/>
        </p:nvSpPr>
        <p:spPr>
          <a:xfrm rot="19975067">
            <a:off x="1434640" y="4884353"/>
            <a:ext cx="4514850" cy="830997"/>
          </a:xfrm>
          <a:prstGeom prst="rect">
            <a:avLst/>
          </a:prstGeom>
          <a:noFill/>
        </p:spPr>
        <p:txBody>
          <a:bodyPr wrap="square" rtlCol="0">
            <a:spAutoFit/>
          </a:bodyPr>
          <a:lstStyle/>
          <a:p>
            <a:pPr algn="ctr"/>
            <a:r>
              <a:rPr lang="en-US" sz="4800" dirty="0">
                <a:solidFill>
                  <a:srgbClr val="FF0000"/>
                </a:solidFill>
                <a:latin typeface="Stencil" charset="0"/>
                <a:ea typeface="Stencil" charset="0"/>
                <a:cs typeface="Stencil" charset="0"/>
              </a:rPr>
              <a:t>Impatience</a:t>
            </a:r>
          </a:p>
        </p:txBody>
      </p:sp>
      <p:sp>
        <p:nvSpPr>
          <p:cNvPr id="5" name="TextBox 4"/>
          <p:cNvSpPr txBox="1"/>
          <p:nvPr/>
        </p:nvSpPr>
        <p:spPr>
          <a:xfrm rot="20192542">
            <a:off x="4146946" y="5674233"/>
            <a:ext cx="2471738" cy="830997"/>
          </a:xfrm>
          <a:prstGeom prst="rect">
            <a:avLst/>
          </a:prstGeom>
          <a:noFill/>
        </p:spPr>
        <p:txBody>
          <a:bodyPr wrap="square" rtlCol="0">
            <a:spAutoFit/>
          </a:bodyPr>
          <a:lstStyle/>
          <a:p>
            <a:pPr algn="ctr"/>
            <a:r>
              <a:rPr lang="en-US" sz="4800">
                <a:solidFill>
                  <a:srgbClr val="FF0000"/>
                </a:solidFill>
                <a:latin typeface="Stencil" charset="0"/>
                <a:ea typeface="Stencil" charset="0"/>
                <a:cs typeface="Stencil" charset="0"/>
              </a:rPr>
              <a:t>Fear</a:t>
            </a:r>
            <a:endParaRPr lang="en-US" sz="4800" dirty="0">
              <a:solidFill>
                <a:srgbClr val="FF0000"/>
              </a:solidFill>
              <a:latin typeface="Stencil" charset="0"/>
              <a:ea typeface="Stencil" charset="0"/>
              <a:cs typeface="Stencil" charset="0"/>
            </a:endParaRPr>
          </a:p>
        </p:txBody>
      </p:sp>
      <p:sp>
        <p:nvSpPr>
          <p:cNvPr id="6" name="TextBox 5"/>
          <p:cNvSpPr txBox="1"/>
          <p:nvPr/>
        </p:nvSpPr>
        <p:spPr>
          <a:xfrm>
            <a:off x="7073564" y="4801109"/>
            <a:ext cx="3328988" cy="830997"/>
          </a:xfrm>
          <a:prstGeom prst="rect">
            <a:avLst/>
          </a:prstGeom>
          <a:noFill/>
        </p:spPr>
        <p:txBody>
          <a:bodyPr wrap="square" rtlCol="0">
            <a:spAutoFit/>
          </a:bodyPr>
          <a:lstStyle/>
          <a:p>
            <a:pPr algn="ctr"/>
            <a:r>
              <a:rPr lang="en-US" sz="4800" dirty="0">
                <a:solidFill>
                  <a:srgbClr val="FF0000"/>
                </a:solidFill>
                <a:latin typeface="Stencil" charset="0"/>
                <a:ea typeface="Stencil" charset="0"/>
                <a:cs typeface="Stencil" charset="0"/>
              </a:rPr>
              <a:t>Hatred</a:t>
            </a:r>
          </a:p>
        </p:txBody>
      </p:sp>
      <p:sp>
        <p:nvSpPr>
          <p:cNvPr id="7" name="TextBox 6"/>
          <p:cNvSpPr txBox="1"/>
          <p:nvPr/>
        </p:nvSpPr>
        <p:spPr>
          <a:xfrm rot="1216386">
            <a:off x="7753349" y="3889801"/>
            <a:ext cx="3490913" cy="830997"/>
          </a:xfrm>
          <a:prstGeom prst="rect">
            <a:avLst/>
          </a:prstGeom>
          <a:noFill/>
        </p:spPr>
        <p:txBody>
          <a:bodyPr wrap="square" rtlCol="0">
            <a:spAutoFit/>
          </a:bodyPr>
          <a:lstStyle/>
          <a:p>
            <a:pPr algn="ctr"/>
            <a:r>
              <a:rPr lang="en-US" sz="4800" dirty="0">
                <a:solidFill>
                  <a:srgbClr val="FF0000"/>
                </a:solidFill>
                <a:latin typeface="Stencil" charset="0"/>
                <a:ea typeface="Stencil" charset="0"/>
                <a:cs typeface="Stencil" charset="0"/>
              </a:rPr>
              <a:t>Jealousy</a:t>
            </a:r>
          </a:p>
        </p:txBody>
      </p:sp>
    </p:spTree>
    <p:extLst>
      <p:ext uri="{BB962C8B-B14F-4D97-AF65-F5344CB8AC3E}">
        <p14:creationId xmlns:p14="http://schemas.microsoft.com/office/powerpoint/2010/main" val="16239828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Effect transition="in" filter="fade">
                                      <p:cBhvr>
                                        <p:cTn id="27" dur="1000"/>
                                        <p:tgtEl>
                                          <p:spTgt spid="7"/>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Effect transition="in" filter="fade">
                                      <p:cBhvr>
                                        <p:cTn id="3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660607" y="627064"/>
            <a:ext cx="3625515"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dirty="0"/>
              <a:t>Status</a:t>
            </a:r>
          </a:p>
        </p:txBody>
      </p:sp>
      <p:sp>
        <p:nvSpPr>
          <p:cNvPr id="5" name="Title 1"/>
          <p:cNvSpPr txBox="1">
            <a:spLocks/>
          </p:cNvSpPr>
          <p:nvPr/>
        </p:nvSpPr>
        <p:spPr>
          <a:xfrm>
            <a:off x="1" y="5214316"/>
            <a:ext cx="4775483" cy="965039"/>
          </a:xfrm>
          <a:prstGeom prst="rect">
            <a:avLst/>
          </a:prstGeom>
          <a:solidFill>
            <a:srgbClr val="000000">
              <a:alpha val="5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5400" dirty="0"/>
              <a:t>Insignificance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233" b="1684"/>
          <a:stretch/>
        </p:blipFill>
        <p:spPr>
          <a:xfrm>
            <a:off x="0" y="14283"/>
            <a:ext cx="7419812" cy="440707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614" b="4263"/>
          <a:stretch/>
        </p:blipFill>
        <p:spPr>
          <a:xfrm>
            <a:off x="4715853" y="2314585"/>
            <a:ext cx="7431980" cy="4514850"/>
          </a:xfrm>
          <a:prstGeom prst="rect">
            <a:avLst/>
          </a:prstGeom>
        </p:spPr>
      </p:pic>
    </p:spTree>
    <p:extLst>
      <p:ext uri="{BB962C8B-B14F-4D97-AF65-F5344CB8AC3E}">
        <p14:creationId xmlns:p14="http://schemas.microsoft.com/office/powerpoint/2010/main" val="7499215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67479</TotalTime>
  <Words>3248</Words>
  <Application>Microsoft Macintosh PowerPoint</Application>
  <PresentationFormat>Widescreen</PresentationFormat>
  <Paragraphs>172</Paragraphs>
  <Slides>30</Slides>
  <Notes>30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Georgia</vt:lpstr>
      <vt:lpstr>Schneidler BT Roman</vt:lpstr>
      <vt:lpstr>Stencil</vt:lpstr>
      <vt:lpstr>Times New Roman</vt:lpstr>
      <vt:lpstr>Office Theme</vt:lpstr>
      <vt:lpstr>PowerPoint Presentation</vt:lpstr>
      <vt:lpstr>PowerPoint Presentation</vt:lpstr>
      <vt:lpstr>PowerPoint Presentation</vt:lpstr>
      <vt:lpstr>Self-Compassion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Out Groups</vt:lpstr>
      <vt:lpstr>PowerPoint Presentation</vt:lpstr>
      <vt:lpstr>PowerPoint Presentation</vt:lpstr>
      <vt:lpstr>PowerPoint Presentation</vt:lpstr>
      <vt:lpstr>PowerPoint Presentation</vt:lpstr>
      <vt:lpstr>PowerPoint Presentation</vt:lpstr>
      <vt:lpstr>Reflective Writing &amp;  Mindful Dialogue</vt:lpstr>
      <vt:lpstr>Thinking Trap: Unrealistic Expectations</vt:lpstr>
      <vt:lpstr>Superiority Biases</vt:lpstr>
      <vt:lpstr>Inferiority Biases</vt:lpstr>
      <vt:lpstr>Perfectionism</vt:lpstr>
      <vt:lpstr>Aspirations…</vt:lpstr>
      <vt:lpstr>Thinking Trap: Negativity Bias</vt:lpstr>
      <vt:lpstr>Thinking Traps</vt:lpstr>
      <vt:lpstr>Self Compassion Helps Us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291</cp:revision>
  <cp:lastPrinted>2020-06-24T13:59:02Z</cp:lastPrinted>
  <dcterms:created xsi:type="dcterms:W3CDTF">2017-05-30T13:23:41Z</dcterms:created>
  <dcterms:modified xsi:type="dcterms:W3CDTF">2020-06-24T13:59:17Z</dcterms:modified>
</cp:coreProperties>
</file>