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93" r:id="rId2"/>
    <p:sldId id="294" r:id="rId3"/>
    <p:sldId id="295" r:id="rId4"/>
    <p:sldId id="284" r:id="rId5"/>
    <p:sldId id="273" r:id="rId6"/>
    <p:sldId id="274" r:id="rId7"/>
    <p:sldId id="297" r:id="rId8"/>
    <p:sldId id="302" r:id="rId9"/>
    <p:sldId id="292" r:id="rId10"/>
    <p:sldId id="276" r:id="rId11"/>
    <p:sldId id="256" r:id="rId12"/>
    <p:sldId id="307" r:id="rId13"/>
    <p:sldId id="303" r:id="rId14"/>
    <p:sldId id="304" r:id="rId15"/>
    <p:sldId id="305" r:id="rId16"/>
    <p:sldId id="306" r:id="rId17"/>
    <p:sldId id="301" r:id="rId18"/>
    <p:sldId id="283" r:id="rId19"/>
    <p:sldId id="266" r:id="rId20"/>
    <p:sldId id="299" r:id="rId21"/>
    <p:sldId id="336"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6F7"/>
    <a:srgbClr val="17171D"/>
    <a:srgbClr val="F6DF6E"/>
    <a:srgbClr val="5D7590"/>
    <a:srgbClr val="647A96"/>
    <a:srgbClr val="5C7291"/>
    <a:srgbClr val="5B7290"/>
    <a:srgbClr val="07335E"/>
    <a:srgbClr val="0C3A64"/>
    <a:srgbClr val="2567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9"/>
    <p:restoredTop sz="69348"/>
  </p:normalViewPr>
  <p:slideViewPr>
    <p:cSldViewPr snapToGrid="0" snapToObjects="1">
      <p:cViewPr varScale="1">
        <p:scale>
          <a:sx n="76" d="100"/>
          <a:sy n="76" d="100"/>
        </p:scale>
        <p:origin x="568" y="200"/>
      </p:cViewPr>
      <p:guideLst/>
    </p:cSldViewPr>
  </p:slideViewPr>
  <p:notesTextViewPr>
    <p:cViewPr>
      <p:scale>
        <a:sx n="1" d="1"/>
        <a:sy n="1" d="1"/>
      </p:scale>
      <p:origin x="0" y="0"/>
    </p:cViewPr>
  </p:notesTextViewPr>
  <p:notesViewPr>
    <p:cSldViewPr snapToGrid="0" snapToObjects="1">
      <p:cViewPr varScale="1">
        <p:scale>
          <a:sx n="88" d="100"/>
          <a:sy n="88" d="100"/>
        </p:scale>
        <p:origin x="25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904462"/>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34290"/>
            <a:ext cx="5486400" cy="1440440"/>
          </a:xfrm>
          <a:prstGeom prst="rect">
            <a:avLst/>
          </a:prstGeom>
          <a:solidFill>
            <a:schemeClr val="bg1"/>
          </a:solidFill>
          <a:ln>
            <a:solidFill>
              <a:schemeClr val="tx1"/>
            </a:solidFill>
          </a:ln>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261762" y="8539441"/>
            <a:ext cx="2971800" cy="458787"/>
          </a:xfrm>
          <a:prstGeom prst="rect">
            <a:avLst/>
          </a:prstGeom>
        </p:spPr>
        <p:txBody>
          <a:bodyPr vert="horz" lIns="91440" tIns="45720" rIns="91440" bIns="45720" rtlCol="0" anchor="b"/>
          <a:lstStyle>
            <a:lvl1pPr algn="r">
              <a:defRPr sz="1000">
                <a:latin typeface="Schneidler BT Roman" panose="02090502020206020303" pitchFamily="18" charset="0"/>
              </a:defRPr>
            </a:lvl1pPr>
          </a:lstStyle>
          <a:p>
            <a:fld id="{0D85E61C-8327-5C42-9983-96D21AE37200}" type="slidenum">
              <a:rPr lang="en-US" smtClean="0"/>
              <a:pPr/>
              <a:t>‹#›</a:t>
            </a:fld>
            <a:endParaRPr lang="en-US"/>
          </a:p>
        </p:txBody>
      </p:sp>
      <p:sp>
        <p:nvSpPr>
          <p:cNvPr id="8" name="TextBox 7">
            <a:extLst>
              <a:ext uri="{FF2B5EF4-FFF2-40B4-BE49-F238E27FC236}">
                <a16:creationId xmlns:a16="http://schemas.microsoft.com/office/drawing/2014/main" id="{7D1BA3D8-734D-7646-AA93-CCDB53032D9E}"/>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
        <p:nvSpPr>
          <p:cNvPr id="9" name="TextBox 19">
            <a:extLst>
              <a:ext uri="{FF2B5EF4-FFF2-40B4-BE49-F238E27FC236}">
                <a16:creationId xmlns:a16="http://schemas.microsoft.com/office/drawing/2014/main" id="{D7CA8F47-1E96-4749-8558-E4D8E1AA7622}"/>
              </a:ext>
            </a:extLst>
          </p:cNvPr>
          <p:cNvSpPr txBox="1"/>
          <p:nvPr/>
        </p:nvSpPr>
        <p:spPr>
          <a:xfrm>
            <a:off x="672548" y="5840991"/>
            <a:ext cx="5486400" cy="2677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0" name="Header Placeholder 7">
            <a:extLst>
              <a:ext uri="{FF2B5EF4-FFF2-40B4-BE49-F238E27FC236}">
                <a16:creationId xmlns:a16="http://schemas.microsoft.com/office/drawing/2014/main" id="{3B511577-09A1-8840-8444-76A016E32A08}"/>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11" name="Straight Connector 10">
            <a:extLst>
              <a:ext uri="{FF2B5EF4-FFF2-40B4-BE49-F238E27FC236}">
                <a16:creationId xmlns:a16="http://schemas.microsoft.com/office/drawing/2014/main" id="{B53F5E31-3E65-F649-BF85-01653354367E}"/>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6">
            <a:extLst>
              <a:ext uri="{FF2B5EF4-FFF2-40B4-BE49-F238E27FC236}">
                <a16:creationId xmlns:a16="http://schemas.microsoft.com/office/drawing/2014/main" id="{6DAF8B5B-40EE-9F47-8BFE-FF44CE5F5261}"/>
              </a:ext>
            </a:extLst>
          </p:cNvPr>
          <p:cNvSpPr txBox="1">
            <a:spLocks/>
          </p:cNvSpPr>
          <p:nvPr/>
        </p:nvSpPr>
        <p:spPr>
          <a:xfrm>
            <a:off x="450574" y="8753062"/>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2020 Brendan Ozawa-de Silva, Michael Karlin and Life University</a:t>
            </a:r>
          </a:p>
        </p:txBody>
      </p:sp>
      <p:cxnSp>
        <p:nvCxnSpPr>
          <p:cNvPr id="13" name="Straight Connector 12">
            <a:extLst>
              <a:ext uri="{FF2B5EF4-FFF2-40B4-BE49-F238E27FC236}">
                <a16:creationId xmlns:a16="http://schemas.microsoft.com/office/drawing/2014/main" id="{A2E6D3EB-4FE1-6F41-8D48-E36DEA3BBFA3}"/>
              </a:ext>
            </a:extLst>
          </p:cNvPr>
          <p:cNvCxnSpPr/>
          <p:nvPr/>
        </p:nvCxnSpPr>
        <p:spPr>
          <a:xfrm>
            <a:off x="516835" y="8753062"/>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363640"/>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Schneidler BT Roman" panose="02090502020206020303" pitchFamily="18" charset="0"/>
        <a:ea typeface="+mn-ea"/>
        <a:cs typeface="+mn-cs"/>
      </a:defRPr>
    </a:lvl1pPr>
    <a:lvl2pPr marL="457200" algn="l" defTabSz="914400" rtl="0" eaLnBrk="1" latinLnBrk="0" hangingPunct="1">
      <a:defRPr sz="1000" kern="1200">
        <a:solidFill>
          <a:schemeClr val="tx1"/>
        </a:solidFill>
        <a:latin typeface="Schneidler BT Roman" panose="02090502020206020303" pitchFamily="18" charset="0"/>
        <a:ea typeface="+mn-ea"/>
        <a:cs typeface="+mn-cs"/>
      </a:defRPr>
    </a:lvl2pPr>
    <a:lvl3pPr marL="914400" algn="l" defTabSz="914400" rtl="0" eaLnBrk="1" latinLnBrk="0" hangingPunct="1">
      <a:defRPr sz="1000" kern="1200">
        <a:solidFill>
          <a:schemeClr val="tx1"/>
        </a:solidFill>
        <a:latin typeface="Schneidler BT Roman" panose="02090502020206020303" pitchFamily="18" charset="0"/>
        <a:ea typeface="+mn-ea"/>
        <a:cs typeface="+mn-cs"/>
      </a:defRPr>
    </a:lvl3pPr>
    <a:lvl4pPr marL="1371600" algn="l" defTabSz="914400" rtl="0" eaLnBrk="1" latinLnBrk="0" hangingPunct="1">
      <a:defRPr sz="1000" kern="1200">
        <a:solidFill>
          <a:schemeClr val="tx1"/>
        </a:solidFill>
        <a:latin typeface="Schneidler BT Roman" panose="02090502020206020303" pitchFamily="18" charset="0"/>
        <a:ea typeface="+mn-ea"/>
        <a:cs typeface="+mn-cs"/>
      </a:defRPr>
    </a:lvl4pPr>
    <a:lvl5pPr marL="1828800" algn="l" defTabSz="914400" rtl="0" eaLnBrk="1" latinLnBrk="0" hangingPunct="1">
      <a:defRPr sz="1000" kern="1200">
        <a:solidFill>
          <a:schemeClr val="tx1"/>
        </a:solidFill>
        <a:latin typeface="Schneidler BT Roman" panose="02090502020206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0487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85E61C-8327-5C42-9983-96D21AE37200}" type="slidenum">
              <a:rPr lang="en-US" smtClean="0"/>
              <a:pPr/>
              <a:t>1</a:t>
            </a:fld>
            <a:endParaRPr lang="en-US"/>
          </a:p>
        </p:txBody>
      </p:sp>
    </p:spTree>
    <p:extLst>
      <p:ext uri="{BB962C8B-B14F-4D97-AF65-F5344CB8AC3E}">
        <p14:creationId xmlns:p14="http://schemas.microsoft.com/office/powerpoint/2010/main" val="587785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85E61C-8327-5C42-9983-96D21AE37200}" type="slidenum">
              <a:rPr lang="en-US" smtClean="0"/>
              <a:pPr/>
              <a:t>10</a:t>
            </a:fld>
            <a:endParaRPr lang="en-US"/>
          </a:p>
        </p:txBody>
      </p:sp>
    </p:spTree>
    <p:extLst>
      <p:ext uri="{BB962C8B-B14F-4D97-AF65-F5344CB8AC3E}">
        <p14:creationId xmlns:p14="http://schemas.microsoft.com/office/powerpoint/2010/main" val="538602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85E61C-8327-5C42-9983-96D21AE37200}" type="slidenum">
              <a:rPr lang="en-US" smtClean="0"/>
              <a:pPr/>
              <a:t>11</a:t>
            </a:fld>
            <a:endParaRPr lang="en-US"/>
          </a:p>
        </p:txBody>
      </p:sp>
    </p:spTree>
    <p:extLst>
      <p:ext uri="{BB962C8B-B14F-4D97-AF65-F5344CB8AC3E}">
        <p14:creationId xmlns:p14="http://schemas.microsoft.com/office/powerpoint/2010/main" val="683937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04875"/>
            <a:ext cx="5486400" cy="3086100"/>
          </a:xfrm>
        </p:spPr>
      </p:sp>
      <p:sp>
        <p:nvSpPr>
          <p:cNvPr id="3" name="Notes Placeholder 2"/>
          <p:cNvSpPr>
            <a:spLocks noGrp="1"/>
          </p:cNvSpPr>
          <p:nvPr>
            <p:ph type="body" idx="1"/>
          </p:nvPr>
        </p:nvSpPr>
        <p:spPr/>
        <p:txBody>
          <a:bodyPr/>
          <a:lstStyle/>
          <a:p>
            <a:r>
              <a:rPr lang="en-US" b="0" i="0" kern="1200" dirty="0">
                <a:solidFill>
                  <a:schemeClr val="tx1"/>
                </a:solidFill>
                <a:effectLst/>
              </a:rPr>
              <a:t>Alan Kurdi, initially reported as </a:t>
            </a:r>
            <a:r>
              <a:rPr lang="en-US" b="0" i="0" kern="1200" dirty="0" err="1">
                <a:solidFill>
                  <a:schemeClr val="tx1"/>
                </a:solidFill>
                <a:effectLst/>
              </a:rPr>
              <a:t>Aylan</a:t>
            </a:r>
            <a:r>
              <a:rPr lang="en-US" b="0" i="0" kern="1200" dirty="0">
                <a:solidFill>
                  <a:schemeClr val="tx1"/>
                </a:solidFill>
                <a:effectLst/>
              </a:rPr>
              <a:t> Kurdi, was a three-year-old Syrian boy of Kurdish ethnic background whose image made global headlines after he drowned on September 2, 2015 in the Mediterranean Sea. He and his family were Syrian refugees trying to reach Europe amid the European refugee crisis.</a:t>
            </a:r>
            <a:endParaRPr lang="en-US" dirty="0"/>
          </a:p>
        </p:txBody>
      </p:sp>
      <p:sp>
        <p:nvSpPr>
          <p:cNvPr id="4" name="Slide Number Placeholder 3"/>
          <p:cNvSpPr>
            <a:spLocks noGrp="1"/>
          </p:cNvSpPr>
          <p:nvPr>
            <p:ph type="sldNum" sz="quarter" idx="5"/>
          </p:nvPr>
        </p:nvSpPr>
        <p:spPr/>
        <p:txBody>
          <a:bodyPr/>
          <a:lstStyle/>
          <a:p>
            <a:fld id="{0D85E61C-8327-5C42-9983-96D21AE37200}" type="slidenum">
              <a:rPr lang="en-US" smtClean="0"/>
              <a:t>12</a:t>
            </a:fld>
            <a:endParaRPr lang="en-US" dirty="0"/>
          </a:p>
        </p:txBody>
      </p:sp>
    </p:spTree>
    <p:extLst>
      <p:ext uri="{BB962C8B-B14F-4D97-AF65-F5344CB8AC3E}">
        <p14:creationId xmlns:p14="http://schemas.microsoft.com/office/powerpoint/2010/main" val="102244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BC4FB59E-516E-B246-A918-92BEDDC810F8}"/>
              </a:ext>
            </a:extLst>
          </p:cNvPr>
          <p:cNvSpPr>
            <a:spLocks noGrp="1"/>
          </p:cNvSpPr>
          <p:nvPr>
            <p:ph type="body" sz="quarter" idx="3"/>
          </p:nvPr>
        </p:nvSpPr>
        <p:spPr/>
        <p:txBody>
          <a:bodyPr/>
          <a:lstStyle/>
          <a:p>
            <a:r>
              <a:rPr lang="en-GB" altLang="en-US" dirty="0">
                <a:ea typeface="msgothic" charset="0"/>
                <a:cs typeface="msgothic" charset="0"/>
              </a:rPr>
              <a:t>There had already been hundreds of thousands of deaths as a result of the Syrian crisis by the time of </a:t>
            </a:r>
            <a:r>
              <a:rPr lang="en-GB" altLang="en-US" dirty="0" err="1">
                <a:ea typeface="msgothic" charset="0"/>
                <a:cs typeface="msgothic" charset="0"/>
              </a:rPr>
              <a:t>Aylan’s</a:t>
            </a:r>
            <a:r>
              <a:rPr lang="en-GB" altLang="en-US" dirty="0">
                <a:ea typeface="msgothic" charset="0"/>
                <a:cs typeface="msgothic" charset="0"/>
              </a:rPr>
              <a:t> death. </a:t>
            </a:r>
          </a:p>
        </p:txBody>
      </p:sp>
      <p:pic>
        <p:nvPicPr>
          <p:cNvPr id="6" name="Picture 5">
            <a:extLst>
              <a:ext uri="{FF2B5EF4-FFF2-40B4-BE49-F238E27FC236}">
                <a16:creationId xmlns:a16="http://schemas.microsoft.com/office/drawing/2014/main" id="{1CC168F0-8D49-B344-B31F-B825DED9B802}"/>
              </a:ext>
            </a:extLst>
          </p:cNvPr>
          <p:cNvPicPr>
            <a:picLocks noChangeAspect="1"/>
          </p:cNvPicPr>
          <p:nvPr/>
        </p:nvPicPr>
        <p:blipFill>
          <a:blip r:embed="rId3"/>
          <a:stretch>
            <a:fillRect/>
          </a:stretch>
        </p:blipFill>
        <p:spPr>
          <a:xfrm>
            <a:off x="685800" y="846896"/>
            <a:ext cx="5486400" cy="3086100"/>
          </a:xfrm>
          <a:prstGeom prst="rect">
            <a:avLst/>
          </a:prstGeom>
        </p:spPr>
      </p:pic>
      <p:sp>
        <p:nvSpPr>
          <p:cNvPr id="9" name="Slide Number Placeholder 3">
            <a:extLst>
              <a:ext uri="{FF2B5EF4-FFF2-40B4-BE49-F238E27FC236}">
                <a16:creationId xmlns:a16="http://schemas.microsoft.com/office/drawing/2014/main" id="{98FCD7FD-9FC7-0B42-ADC5-63A9C96CD63C}"/>
              </a:ext>
            </a:extLst>
          </p:cNvPr>
          <p:cNvSpPr>
            <a:spLocks noGrp="1"/>
          </p:cNvSpPr>
          <p:nvPr>
            <p:ph type="sldNum" sz="quarter" idx="5"/>
          </p:nvPr>
        </p:nvSpPr>
        <p:spPr>
          <a:xfrm>
            <a:off x="3261762" y="8539441"/>
            <a:ext cx="2971800" cy="458787"/>
          </a:xfrm>
        </p:spPr>
        <p:txBody>
          <a:bodyPr/>
          <a:lstStyle/>
          <a:p>
            <a:fld id="{0D85E61C-8327-5C42-9983-96D21AE37200}" type="slidenum">
              <a:rPr lang="en-US" smtClean="0"/>
              <a:t>13</a:t>
            </a:fld>
            <a:endParaRPr lang="en-US" dirty="0"/>
          </a:p>
        </p:txBody>
      </p:sp>
    </p:spTree>
    <p:extLst>
      <p:ext uri="{BB962C8B-B14F-4D97-AF65-F5344CB8AC3E}">
        <p14:creationId xmlns:p14="http://schemas.microsoft.com/office/powerpoint/2010/main" val="3308866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C1989317-98CD-794B-8D00-BCDD17A21751}"/>
              </a:ext>
            </a:extLst>
          </p:cNvPr>
          <p:cNvSpPr>
            <a:spLocks noGrp="1"/>
          </p:cNvSpPr>
          <p:nvPr>
            <p:ph type="body" sz="quarter" idx="3"/>
          </p:nvPr>
        </p:nvSpPr>
        <p:spPr/>
        <p:txBody>
          <a:bodyPr/>
          <a:lstStyle/>
          <a:p>
            <a:r>
              <a:rPr lang="en-GB" altLang="en-US" dirty="0">
                <a:ea typeface="msgothic" charset="0"/>
                <a:cs typeface="msgothic" charset="0"/>
              </a:rPr>
              <a:t>Google Trend data on the relative popularity of search terms “Syria,” “refugees,” and “</a:t>
            </a:r>
            <a:r>
              <a:rPr lang="en-GB" altLang="en-US" dirty="0" err="1">
                <a:ea typeface="msgothic" charset="0"/>
                <a:cs typeface="msgothic" charset="0"/>
              </a:rPr>
              <a:t>Aylan</a:t>
            </a:r>
            <a:r>
              <a:rPr lang="en-GB" altLang="en-US" dirty="0">
                <a:ea typeface="msgothic" charset="0"/>
                <a:cs typeface="msgothic" charset="0"/>
              </a:rPr>
              <a:t>,” August–September 2015. Note that Google Trends does not provide numbers of search requests; rather, the maximum number in the figure is scaled to 100, and the other values are proportional to that.</a:t>
            </a:r>
          </a:p>
          <a:p>
            <a:endParaRPr lang="en-US" dirty="0"/>
          </a:p>
        </p:txBody>
      </p:sp>
      <p:pic>
        <p:nvPicPr>
          <p:cNvPr id="6" name="Picture 5">
            <a:extLst>
              <a:ext uri="{FF2B5EF4-FFF2-40B4-BE49-F238E27FC236}">
                <a16:creationId xmlns:a16="http://schemas.microsoft.com/office/drawing/2014/main" id="{DFBEB919-E7A9-D74E-8804-71BFF309EACA}"/>
              </a:ext>
            </a:extLst>
          </p:cNvPr>
          <p:cNvPicPr>
            <a:picLocks noChangeAspect="1"/>
          </p:cNvPicPr>
          <p:nvPr/>
        </p:nvPicPr>
        <p:blipFill>
          <a:blip r:embed="rId3"/>
          <a:stretch>
            <a:fillRect/>
          </a:stretch>
        </p:blipFill>
        <p:spPr>
          <a:xfrm>
            <a:off x="685801" y="817288"/>
            <a:ext cx="5486400" cy="3086100"/>
          </a:xfrm>
          <a:prstGeom prst="rect">
            <a:avLst/>
          </a:prstGeom>
        </p:spPr>
      </p:pic>
      <p:sp>
        <p:nvSpPr>
          <p:cNvPr id="9" name="Slide Number Placeholder 3">
            <a:extLst>
              <a:ext uri="{FF2B5EF4-FFF2-40B4-BE49-F238E27FC236}">
                <a16:creationId xmlns:a16="http://schemas.microsoft.com/office/drawing/2014/main" id="{4264E1AD-1441-4B49-A471-76BC70DD6261}"/>
              </a:ext>
            </a:extLst>
          </p:cNvPr>
          <p:cNvSpPr>
            <a:spLocks noGrp="1"/>
          </p:cNvSpPr>
          <p:nvPr>
            <p:ph type="sldNum" sz="quarter" idx="5"/>
          </p:nvPr>
        </p:nvSpPr>
        <p:spPr>
          <a:xfrm>
            <a:off x="3261762" y="8539441"/>
            <a:ext cx="2971800" cy="458787"/>
          </a:xfrm>
        </p:spPr>
        <p:txBody>
          <a:bodyPr/>
          <a:lstStyle/>
          <a:p>
            <a:fld id="{0D85E61C-8327-5C42-9983-96D21AE37200}" type="slidenum">
              <a:rPr lang="en-US" smtClean="0"/>
              <a:t>14</a:t>
            </a:fld>
            <a:endParaRPr lang="en-US" dirty="0"/>
          </a:p>
        </p:txBody>
      </p:sp>
    </p:spTree>
    <p:extLst>
      <p:ext uri="{BB962C8B-B14F-4D97-AF65-F5344CB8AC3E}">
        <p14:creationId xmlns:p14="http://schemas.microsoft.com/office/powerpoint/2010/main" val="3757223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A8D708B0-FF83-6B49-AFFD-AA1DB8A4EEA3}"/>
              </a:ext>
            </a:extLst>
          </p:cNvPr>
          <p:cNvSpPr>
            <a:spLocks noGrp="1"/>
          </p:cNvSpPr>
          <p:nvPr>
            <p:ph type="body" sz="quarter" idx="3"/>
          </p:nvPr>
        </p:nvSpPr>
        <p:spPr/>
        <p:txBody>
          <a:bodyPr/>
          <a:lstStyle/>
          <a:p>
            <a:r>
              <a:rPr lang="en-US" dirty="0"/>
              <a:t>Number of daily donations to a Swedish Red Cross campaign designated specifically for aiding Syrian refugees in Sweden.</a:t>
            </a:r>
          </a:p>
        </p:txBody>
      </p:sp>
      <p:pic>
        <p:nvPicPr>
          <p:cNvPr id="4" name="Picture 3">
            <a:extLst>
              <a:ext uri="{FF2B5EF4-FFF2-40B4-BE49-F238E27FC236}">
                <a16:creationId xmlns:a16="http://schemas.microsoft.com/office/drawing/2014/main" id="{FF2F525A-5DFA-C646-A6CC-57E47FFEAAE0}"/>
              </a:ext>
            </a:extLst>
          </p:cNvPr>
          <p:cNvPicPr>
            <a:picLocks noChangeAspect="1"/>
          </p:cNvPicPr>
          <p:nvPr/>
        </p:nvPicPr>
        <p:blipFill>
          <a:blip r:embed="rId3"/>
          <a:stretch>
            <a:fillRect/>
          </a:stretch>
        </p:blipFill>
        <p:spPr>
          <a:xfrm>
            <a:off x="685800" y="860977"/>
            <a:ext cx="5486400" cy="3086100"/>
          </a:xfrm>
          <a:prstGeom prst="rect">
            <a:avLst/>
          </a:prstGeom>
        </p:spPr>
      </p:pic>
      <p:sp>
        <p:nvSpPr>
          <p:cNvPr id="7" name="Slide Number Placeholder 3">
            <a:extLst>
              <a:ext uri="{FF2B5EF4-FFF2-40B4-BE49-F238E27FC236}">
                <a16:creationId xmlns:a16="http://schemas.microsoft.com/office/drawing/2014/main" id="{48D91268-DBD1-9E48-A0D8-3226E9D89D36}"/>
              </a:ext>
            </a:extLst>
          </p:cNvPr>
          <p:cNvSpPr>
            <a:spLocks noGrp="1"/>
          </p:cNvSpPr>
          <p:nvPr>
            <p:ph type="sldNum" sz="quarter" idx="5"/>
          </p:nvPr>
        </p:nvSpPr>
        <p:spPr>
          <a:xfrm>
            <a:off x="3261762" y="8539441"/>
            <a:ext cx="2971800" cy="458787"/>
          </a:xfrm>
        </p:spPr>
        <p:txBody>
          <a:bodyPr/>
          <a:lstStyle/>
          <a:p>
            <a:fld id="{0D85E61C-8327-5C42-9983-96D21AE37200}" type="slidenum">
              <a:rPr lang="en-US" smtClean="0"/>
              <a:t>15</a:t>
            </a:fld>
            <a:endParaRPr lang="en-US" dirty="0"/>
          </a:p>
        </p:txBody>
      </p:sp>
    </p:spTree>
    <p:extLst>
      <p:ext uri="{BB962C8B-B14F-4D97-AF65-F5344CB8AC3E}">
        <p14:creationId xmlns:p14="http://schemas.microsoft.com/office/powerpoint/2010/main" val="561640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ED522E7F-36B7-2F4F-9588-D866B6B88C6F}"/>
              </a:ext>
            </a:extLst>
          </p:cNvPr>
          <p:cNvSpPr>
            <a:spLocks noGrp="1"/>
          </p:cNvSpPr>
          <p:nvPr>
            <p:ph type="body" sz="quarter" idx="3"/>
          </p:nvPr>
        </p:nvSpPr>
        <p:spPr/>
        <p:txBody>
          <a:bodyPr/>
          <a:lstStyle/>
          <a:p>
            <a:r>
              <a:rPr lang="en-US" dirty="0"/>
              <a:t>Daily donation amounts to the Swedish Red Cross campaign.</a:t>
            </a:r>
          </a:p>
          <a:p>
            <a:endParaRPr lang="en-US" dirty="0"/>
          </a:p>
        </p:txBody>
      </p:sp>
      <p:pic>
        <p:nvPicPr>
          <p:cNvPr id="4" name="Picture 3">
            <a:extLst>
              <a:ext uri="{FF2B5EF4-FFF2-40B4-BE49-F238E27FC236}">
                <a16:creationId xmlns:a16="http://schemas.microsoft.com/office/drawing/2014/main" id="{77878B88-579C-034D-825A-1074F54869D9}"/>
              </a:ext>
            </a:extLst>
          </p:cNvPr>
          <p:cNvPicPr>
            <a:picLocks noChangeAspect="1"/>
          </p:cNvPicPr>
          <p:nvPr/>
        </p:nvPicPr>
        <p:blipFill>
          <a:blip r:embed="rId3"/>
          <a:stretch>
            <a:fillRect/>
          </a:stretch>
        </p:blipFill>
        <p:spPr>
          <a:xfrm>
            <a:off x="694631" y="867396"/>
            <a:ext cx="5486400" cy="3086100"/>
          </a:xfrm>
          <a:prstGeom prst="rect">
            <a:avLst/>
          </a:prstGeom>
        </p:spPr>
      </p:pic>
      <p:sp>
        <p:nvSpPr>
          <p:cNvPr id="7" name="Slide Number Placeholder 3">
            <a:extLst>
              <a:ext uri="{FF2B5EF4-FFF2-40B4-BE49-F238E27FC236}">
                <a16:creationId xmlns:a16="http://schemas.microsoft.com/office/drawing/2014/main" id="{DBF0AE0F-F1A6-634B-8806-AFDF9668FDDB}"/>
              </a:ext>
            </a:extLst>
          </p:cNvPr>
          <p:cNvSpPr>
            <a:spLocks noGrp="1"/>
          </p:cNvSpPr>
          <p:nvPr>
            <p:ph type="sldNum" sz="quarter" idx="5"/>
          </p:nvPr>
        </p:nvSpPr>
        <p:spPr>
          <a:xfrm>
            <a:off x="3261762" y="8539441"/>
            <a:ext cx="2971800" cy="458787"/>
          </a:xfrm>
        </p:spPr>
        <p:txBody>
          <a:bodyPr/>
          <a:lstStyle/>
          <a:p>
            <a:fld id="{0D85E61C-8327-5C42-9983-96D21AE37200}" type="slidenum">
              <a:rPr lang="en-US" smtClean="0"/>
              <a:t>16</a:t>
            </a:fld>
            <a:endParaRPr lang="en-US" dirty="0"/>
          </a:p>
        </p:txBody>
      </p:sp>
    </p:spTree>
    <p:extLst>
      <p:ext uri="{BB962C8B-B14F-4D97-AF65-F5344CB8AC3E}">
        <p14:creationId xmlns:p14="http://schemas.microsoft.com/office/powerpoint/2010/main" val="1526271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04875"/>
            <a:ext cx="5486400" cy="3086100"/>
          </a:xfrm>
        </p:spPr>
      </p:sp>
      <p:sp>
        <p:nvSpPr>
          <p:cNvPr id="3" name="Notes Placeholder 2"/>
          <p:cNvSpPr>
            <a:spLocks noGrp="1"/>
          </p:cNvSpPr>
          <p:nvPr>
            <p:ph type="body" idx="1"/>
          </p:nvPr>
        </p:nvSpPr>
        <p:spPr>
          <a:xfrm>
            <a:off x="685800" y="4334289"/>
            <a:ext cx="5486400" cy="2407474"/>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Times New Roman" charset="0"/>
                <a:cs typeface="Times New Roman" charset="0"/>
              </a:rPr>
              <a:t>Empathic distress is a Thinking Trap that occurs when one feels overwhelmed by the suffering of another. This occurs because it is naturally distressing for us to see others in pain, especially those we resonate with, such as vulnerable individuals like children and animals, or close loved ones.  To combat empathic distress, we have to have strong resilience and an ability to deal with suffering ourselves, as well as a sense of hope. These all come from the practice of self-compassion, described earlier. Through self-compassion we understand that change is possible, we develop a realistic and hopeful outlook, and we also understand how to navigate our own emotions so that they do not overwhelm us. Dealing with the suffering of others may then still cause us a degree of distress, but we learn to better manage that distress so that it does not overwhelm us. In this way we manage to direct our empathy toward empathic concern and compassion, rather than empathic distress. If we do not learn to do this, we may find that empathic distress only leads to burnout. With empathic concern, however, we are focused on the other more than ourselves. This is the kind of empathy we are trying to cultivate in this module and leads directly to compassion.</a:t>
            </a:r>
          </a:p>
        </p:txBody>
      </p:sp>
      <p:sp>
        <p:nvSpPr>
          <p:cNvPr id="4" name="Slide Number Placeholder 3"/>
          <p:cNvSpPr>
            <a:spLocks noGrp="1"/>
          </p:cNvSpPr>
          <p:nvPr>
            <p:ph type="sldNum" sz="quarter" idx="10"/>
          </p:nvPr>
        </p:nvSpPr>
        <p:spPr/>
        <p:txBody>
          <a:bodyPr/>
          <a:lstStyle/>
          <a:p>
            <a:fld id="{0D85E61C-8327-5C42-9983-96D21AE37200}" type="slidenum">
              <a:rPr lang="en-US" smtClean="0"/>
              <a:t>17</a:t>
            </a:fld>
            <a:endParaRPr lang="en-US"/>
          </a:p>
        </p:txBody>
      </p:sp>
    </p:spTree>
    <p:extLst>
      <p:ext uri="{BB962C8B-B14F-4D97-AF65-F5344CB8AC3E}">
        <p14:creationId xmlns:p14="http://schemas.microsoft.com/office/powerpoint/2010/main" val="1262935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04875"/>
            <a:ext cx="5486400" cy="3086100"/>
          </a:xfrm>
        </p:spPr>
      </p:sp>
      <p:sp>
        <p:nvSpPr>
          <p:cNvPr id="3" name="Notes Placeholder 2"/>
          <p:cNvSpPr>
            <a:spLocks noGrp="1"/>
          </p:cNvSpPr>
          <p:nvPr>
            <p:ph type="body" idx="1"/>
          </p:nvPr>
        </p:nvSpPr>
        <p:spPr>
          <a:xfrm>
            <a:off x="685800" y="4334288"/>
            <a:ext cx="5486400" cy="2872423"/>
          </a:xfrm>
        </p:spPr>
        <p:txBody>
          <a:bodyPr/>
          <a:lstStyle/>
          <a:p>
            <a:pPr marL="228600" indent="-228600">
              <a:buFont typeface="+mj-lt"/>
              <a:buAutoNum type="arabicPeriod"/>
            </a:pPr>
            <a:r>
              <a:rPr lang="en-US" dirty="0"/>
              <a:t>Be totally present for the other person. We rarely have someone’s undivided attention during a conversation. It is a gift. This presence can manifest through maintaining eye contact and verbal and nonverbal gestures that let your partner know that you are following what he or she is saying. Please turn off any electronic devices to prevent unexpected distractions and interruptions.</a:t>
            </a:r>
          </a:p>
          <a:p>
            <a:pPr marL="228600" indent="-228600">
              <a:buFont typeface="+mj-lt"/>
              <a:buAutoNum type="arabicPeriod"/>
            </a:pPr>
            <a:r>
              <a:rPr lang="en-US" dirty="0"/>
              <a:t>Try not to ask questions. Although we are not always conscious of it, questions have a tendency to drive a conversation in the direction the questioner wants it to go, rather than where the responder wants to take it. If you feel you must ask a question, make it something like, “Is there anything more you would like to add?”</a:t>
            </a:r>
          </a:p>
          <a:p>
            <a:pPr marL="228600" indent="-228600">
              <a:buFont typeface="+mj-lt"/>
              <a:buAutoNum type="arabicPeriod"/>
            </a:pPr>
            <a:r>
              <a:rPr lang="en-US" dirty="0"/>
              <a:t>Try not to give advice. The purpose of these conversations is to allow your partner to vocalize important experiences or insights, and to have someone honor them by listening attentively and without judgment. Often, instead of truly listening, we spend time thinking about what we would give. While this urge can be motivated by compassion, it can also interfere with our ability to actually be fully present to what the person is saying.</a:t>
            </a:r>
          </a:p>
          <a:p>
            <a:pPr marL="228600" indent="-228600">
              <a:buFont typeface="+mj-lt"/>
              <a:buAutoNum type="arabicPeriod"/>
            </a:pPr>
            <a:r>
              <a:rPr lang="en-US" dirty="0"/>
              <a:t>Keep everything your partner says in total confidence. Nothing creates safe space more effectively than trust. Knowing that each of you will keep everything you hear confidential will build that trust.</a:t>
            </a:r>
          </a:p>
          <a:p>
            <a:endParaRPr lang="en-US" dirty="0"/>
          </a:p>
        </p:txBody>
      </p:sp>
      <p:sp>
        <p:nvSpPr>
          <p:cNvPr id="4" name="Slide Number Placeholder 3"/>
          <p:cNvSpPr>
            <a:spLocks noGrp="1"/>
          </p:cNvSpPr>
          <p:nvPr>
            <p:ph type="sldNum" sz="quarter" idx="5"/>
          </p:nvPr>
        </p:nvSpPr>
        <p:spPr/>
        <p:txBody>
          <a:bodyPr/>
          <a:lstStyle/>
          <a:p>
            <a:fld id="{0D85E61C-8327-5C42-9983-96D21AE37200}" type="slidenum">
              <a:rPr lang="en-US" smtClean="0"/>
              <a:pPr/>
              <a:t>18</a:t>
            </a:fld>
            <a:endParaRPr lang="en-US"/>
          </a:p>
        </p:txBody>
      </p:sp>
    </p:spTree>
    <p:extLst>
      <p:ext uri="{BB962C8B-B14F-4D97-AF65-F5344CB8AC3E}">
        <p14:creationId xmlns:p14="http://schemas.microsoft.com/office/powerpoint/2010/main" val="2746887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04875"/>
            <a:ext cx="5486400" cy="3086100"/>
          </a:xfrm>
        </p:spPr>
      </p:sp>
      <p:sp>
        <p:nvSpPr>
          <p:cNvPr id="3" name="Notes Placeholder 2"/>
          <p:cNvSpPr>
            <a:spLocks noGrp="1"/>
          </p:cNvSpPr>
          <p:nvPr>
            <p:ph type="body" idx="1"/>
          </p:nvPr>
        </p:nvSpPr>
        <p:spPr>
          <a:xfrm>
            <a:off x="685800" y="4334289"/>
            <a:ext cx="5486400" cy="3041871"/>
          </a:xfrm>
        </p:spPr>
        <p:txBody>
          <a:bodyPr/>
          <a:lstStyle/>
          <a:p>
            <a:r>
              <a:rPr lang="en-US" dirty="0">
                <a:ea typeface="Times New Roman" charset="0"/>
                <a:cs typeface="Times New Roman" charset="0"/>
              </a:rPr>
              <a:t>It is important to recognize that empathy is not limited to another person’s suffering. We can also feel empathy for others’ joy. This is called “sympathetic joy” or “</a:t>
            </a:r>
            <a:r>
              <a:rPr lang="en-US" dirty="0" err="1">
                <a:ea typeface="Times New Roman" charset="0"/>
                <a:cs typeface="Times New Roman" charset="0"/>
              </a:rPr>
              <a:t>symhedonia</a:t>
            </a:r>
            <a:r>
              <a:rPr lang="en-US" dirty="0">
                <a:ea typeface="Times New Roman" charset="0"/>
                <a:cs typeface="Times New Roman" charset="0"/>
              </a:rPr>
              <a:t>.” It may be easier for participants to remember this as Empathic Joy, although this term technically means the pleasant feelings one experiences from altruistic behavior. The ability to rejoice in another ’s good fortune is very important and can be surprisingly difficult to practice at first. Often when we see another experiencing something positive, we get caught by the Thinking Traps of jealousy or envy, instead of joy, and this can happen even if it is someone close to us. Parents can even feel jealousy over the success of their children. If we reflect, however, we may find that our envy is connected to our belief that external circumstances lead to happiness, something we explored earlier in CIT. We may also reflect on whether envy and jealousy are things we want in our lives or whether their presence actually decreases our happiness. We may also subtly believe that another’s success is somehow our loss, when in reality this is rarely the case. If we do find that envy and jealousy are problematic, then we can determine to gradually minimize them by cultivating sympathetic joy and actively rejoicing in the good fortune of others. Although difficult at first, like anything, this can become second-nature through repeated practice. As our ability to rejoice in others’ good fortune increases, it is only natural that we will also begin to feel closer to them. That in turn will reduce our sense of loneliness and isolation and will increase our happiness, health and well-being.</a:t>
            </a:r>
            <a:endParaRPr lang="en-US" dirty="0"/>
          </a:p>
        </p:txBody>
      </p:sp>
      <p:sp>
        <p:nvSpPr>
          <p:cNvPr id="4" name="Slide Number Placeholder 3"/>
          <p:cNvSpPr>
            <a:spLocks noGrp="1"/>
          </p:cNvSpPr>
          <p:nvPr>
            <p:ph type="sldNum" sz="quarter" idx="10"/>
          </p:nvPr>
        </p:nvSpPr>
        <p:spPr/>
        <p:txBody>
          <a:bodyPr/>
          <a:lstStyle/>
          <a:p>
            <a:fld id="{0D85E61C-8327-5C42-9983-96D21AE37200}" type="slidenum">
              <a:rPr lang="en-US" smtClean="0"/>
              <a:t>19</a:t>
            </a:fld>
            <a:endParaRPr lang="en-US"/>
          </a:p>
        </p:txBody>
      </p:sp>
    </p:spTree>
    <p:extLst>
      <p:ext uri="{BB962C8B-B14F-4D97-AF65-F5344CB8AC3E}">
        <p14:creationId xmlns:p14="http://schemas.microsoft.com/office/powerpoint/2010/main" val="368163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0487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85E61C-8327-5C42-9983-96D21AE37200}" type="slidenum">
              <a:rPr lang="en-US" smtClean="0"/>
              <a:pPr/>
              <a:t>2</a:t>
            </a:fld>
            <a:endParaRPr lang="en-US"/>
          </a:p>
        </p:txBody>
      </p:sp>
    </p:spTree>
    <p:extLst>
      <p:ext uri="{BB962C8B-B14F-4D97-AF65-F5344CB8AC3E}">
        <p14:creationId xmlns:p14="http://schemas.microsoft.com/office/powerpoint/2010/main" val="2736399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04875"/>
            <a:ext cx="5486400" cy="3086100"/>
          </a:xfrm>
        </p:spPr>
      </p:sp>
      <p:sp>
        <p:nvSpPr>
          <p:cNvPr id="3" name="Notes Placeholder 2"/>
          <p:cNvSpPr>
            <a:spLocks noGrp="1"/>
          </p:cNvSpPr>
          <p:nvPr>
            <p:ph type="body" idx="1"/>
          </p:nvPr>
        </p:nvSpPr>
        <p:spPr/>
        <p:txBody>
          <a:bodyPr/>
          <a:lstStyle/>
          <a:p>
            <a:r>
              <a:rPr lang="en-US" dirty="0"/>
              <a:t>”Sympathetic Joy” or “Empathy” Practice from the Facilitator Guide.</a:t>
            </a:r>
          </a:p>
        </p:txBody>
      </p:sp>
      <p:sp>
        <p:nvSpPr>
          <p:cNvPr id="4" name="Slide Number Placeholder 3"/>
          <p:cNvSpPr>
            <a:spLocks noGrp="1"/>
          </p:cNvSpPr>
          <p:nvPr>
            <p:ph type="sldNum" sz="quarter" idx="10"/>
          </p:nvPr>
        </p:nvSpPr>
        <p:spPr/>
        <p:txBody>
          <a:bodyPr/>
          <a:lstStyle/>
          <a:p>
            <a:fld id="{93D5A033-F234-1F4E-A50C-D51193B8BDA5}" type="slidenum">
              <a:rPr lang="en-US" smtClean="0"/>
              <a:t>20</a:t>
            </a:fld>
            <a:endParaRPr lang="en-US"/>
          </a:p>
        </p:txBody>
      </p:sp>
    </p:spTree>
    <p:extLst>
      <p:ext uri="{BB962C8B-B14F-4D97-AF65-F5344CB8AC3E}">
        <p14:creationId xmlns:p14="http://schemas.microsoft.com/office/powerpoint/2010/main" val="1813738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r>
              <a:rPr lang="en-US" dirty="0"/>
              <a:t>To review, the Thinking Traps we have covered in this skill are In-group Bias, Innumeracy, Empathic Distress, and Jealousy or Envy. The practices we will do for this skill will help us overcome these traps.</a:t>
            </a:r>
          </a:p>
        </p:txBody>
      </p:sp>
      <p:sp>
        <p:nvSpPr>
          <p:cNvPr id="4" name="Slide Number Placeholder 3"/>
          <p:cNvSpPr>
            <a:spLocks noGrp="1"/>
          </p:cNvSpPr>
          <p:nvPr>
            <p:ph type="sldNum" sz="quarter" idx="10"/>
          </p:nvPr>
        </p:nvSpPr>
        <p:spPr/>
        <p:txBody>
          <a:bodyPr/>
          <a:lstStyle/>
          <a:p>
            <a:fld id="{93D5A033-F234-1F4E-A50C-D51193B8BDA5}" type="slidenum">
              <a:rPr lang="en-US" smtClean="0"/>
              <a:t>21</a:t>
            </a:fld>
            <a:endParaRPr lang="en-US"/>
          </a:p>
        </p:txBody>
      </p:sp>
    </p:spTree>
    <p:extLst>
      <p:ext uri="{BB962C8B-B14F-4D97-AF65-F5344CB8AC3E}">
        <p14:creationId xmlns:p14="http://schemas.microsoft.com/office/powerpoint/2010/main" val="806813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0487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85E61C-8327-5C42-9983-96D21AE37200}" type="slidenum">
              <a:rPr lang="en-US" smtClean="0"/>
              <a:pPr/>
              <a:t>22</a:t>
            </a:fld>
            <a:endParaRPr lang="en-US"/>
          </a:p>
        </p:txBody>
      </p:sp>
    </p:spTree>
    <p:extLst>
      <p:ext uri="{BB962C8B-B14F-4D97-AF65-F5344CB8AC3E}">
        <p14:creationId xmlns:p14="http://schemas.microsoft.com/office/powerpoint/2010/main" val="22364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04875"/>
            <a:ext cx="5486400" cy="3086100"/>
          </a:xfrm>
        </p:spPr>
      </p:sp>
      <p:sp>
        <p:nvSpPr>
          <p:cNvPr id="3" name="Notes Placeholder 2"/>
          <p:cNvSpPr>
            <a:spLocks noGrp="1"/>
          </p:cNvSpPr>
          <p:nvPr>
            <p:ph type="body" idx="1"/>
          </p:nvPr>
        </p:nvSpPr>
        <p:spPr>
          <a:xfrm>
            <a:off x="685800" y="4334289"/>
            <a:ext cx="5486400" cy="2411067"/>
          </a:xfrm>
        </p:spPr>
        <p:txBody>
          <a:bodyPr/>
          <a:lstStyle/>
          <a:p>
            <a:r>
              <a:rPr lang="en-US" u="sng" dirty="0"/>
              <a:t>Content</a:t>
            </a:r>
            <a:r>
              <a:rPr lang="en-US" dirty="0"/>
              <a:t>:</a:t>
            </a:r>
          </a:p>
          <a:p>
            <a:pPr marL="171450" indent="-171450">
              <a:buFont typeface="Arial" panose="020B0604020202020204" pitchFamily="34" charset="0"/>
              <a:buChar char="•"/>
            </a:pPr>
            <a:r>
              <a:rPr lang="en-US" dirty="0"/>
              <a:t>Participants will learn empathy operates on two levels: affective and cognitive.</a:t>
            </a:r>
          </a:p>
          <a:p>
            <a:pPr marL="171450" indent="-171450">
              <a:buFont typeface="Arial" panose="020B0604020202020204" pitchFamily="34" charset="0"/>
              <a:buChar char="•"/>
            </a:pPr>
            <a:r>
              <a:rPr lang="en-US" dirty="0"/>
              <a:t>Participants will learn the difference between empathic distress, which is self-focused and leads to burnout, and empathic concern, which is other-oriented and leads to compassion.</a:t>
            </a:r>
          </a:p>
          <a:p>
            <a:pPr marL="171450" indent="-171450">
              <a:buFont typeface="Arial" panose="020B0604020202020204" pitchFamily="34" charset="0"/>
              <a:buChar char="•"/>
            </a:pPr>
            <a:r>
              <a:rPr lang="en-US" dirty="0"/>
              <a:t>Participants will learn one can have empathy for another’s joy (sympathetic joy) as well as difficulties. Cultivating sympathetic joy reduces envy, jealousy and greed.</a:t>
            </a:r>
          </a:p>
          <a:p>
            <a:pPr marL="171450" indent="-171450">
              <a:buFont typeface="Arial" panose="020B0604020202020204" pitchFamily="34" charset="0"/>
              <a:buChar char="•"/>
            </a:pPr>
            <a:r>
              <a:rPr lang="en-US" dirty="0"/>
              <a:t>Participants will learn the benefits of having consideration for others over narrow self-interest for our individual and collective well-being.</a:t>
            </a:r>
          </a:p>
          <a:p>
            <a:endParaRPr lang="en-US" dirty="0"/>
          </a:p>
          <a:p>
            <a:r>
              <a:rPr lang="en-US" u="sng" dirty="0"/>
              <a:t>Practice</a:t>
            </a:r>
            <a:r>
              <a:rPr lang="en-US" dirty="0"/>
              <a:t>:</a:t>
            </a:r>
          </a:p>
          <a:p>
            <a:pPr marL="171450" indent="-171450">
              <a:buFont typeface="Arial" panose="020B0604020202020204" pitchFamily="34" charset="0"/>
              <a:buChar char="•"/>
            </a:pPr>
            <a:r>
              <a:rPr lang="en-US" dirty="0"/>
              <a:t>Participants will increase their ability to experience emotional resonance with others’ joy and suffering.</a:t>
            </a:r>
          </a:p>
          <a:p>
            <a:pPr marL="171450" indent="-171450">
              <a:buFont typeface="Arial" panose="020B0604020202020204" pitchFamily="34" charset="0"/>
              <a:buChar char="•"/>
            </a:pPr>
            <a:r>
              <a:rPr lang="en-US" dirty="0"/>
              <a:t>Participants will strengthen perspective-taking.</a:t>
            </a:r>
          </a:p>
          <a:p>
            <a:pPr marL="171450" indent="-171450">
              <a:buFont typeface="Arial" panose="020B0604020202020204" pitchFamily="34" charset="0"/>
              <a:buChar char="•"/>
            </a:pPr>
            <a:r>
              <a:rPr lang="en-US" dirty="0"/>
              <a:t>Participants will cultivate affection for others and an ability to see the preciousness of each individual.</a:t>
            </a:r>
          </a:p>
          <a:p>
            <a:endParaRPr lang="en-US" dirty="0"/>
          </a:p>
          <a:p>
            <a:endParaRPr lang="en-US" dirty="0"/>
          </a:p>
        </p:txBody>
      </p:sp>
      <p:sp>
        <p:nvSpPr>
          <p:cNvPr id="4" name="Slide Number Placeholder 3"/>
          <p:cNvSpPr>
            <a:spLocks noGrp="1"/>
          </p:cNvSpPr>
          <p:nvPr>
            <p:ph type="sldNum" sz="quarter" idx="5"/>
          </p:nvPr>
        </p:nvSpPr>
        <p:spPr/>
        <p:txBody>
          <a:bodyPr/>
          <a:lstStyle/>
          <a:p>
            <a:fld id="{0D85E61C-8327-5C42-9983-96D21AE37200}" type="slidenum">
              <a:rPr lang="en-US" smtClean="0"/>
              <a:pPr/>
              <a:t>3</a:t>
            </a:fld>
            <a:endParaRPr lang="en-US"/>
          </a:p>
        </p:txBody>
      </p:sp>
    </p:spTree>
    <p:extLst>
      <p:ext uri="{BB962C8B-B14F-4D97-AF65-F5344CB8AC3E}">
        <p14:creationId xmlns:p14="http://schemas.microsoft.com/office/powerpoint/2010/main" val="3555486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xfrm>
            <a:off x="685800" y="879475"/>
            <a:ext cx="5548313" cy="3121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ＭＳ Ｐゴシック" charset="-128"/>
              </a:rPr>
              <a:t>When we increase our forgiveness and gratitude for others, we naturally increase our sense of closeness to them. This sense of closeness then creates a fertile ground for enhancing our empathy. You may ask, “How do you define empathy? What comes to mind when you think of </a:t>
            </a:r>
            <a:r>
              <a:rPr lang="en-US" altLang="en-US">
                <a:ea typeface="ＭＳ Ｐゴシック" charset="-128"/>
              </a:rPr>
              <a:t>the word?”</a:t>
            </a:r>
            <a:endParaRPr lang="en-US" altLang="en-US" dirty="0">
              <a:ea typeface="ＭＳ Ｐゴシック" charset="-128"/>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DF1D803-D862-3F46-B131-F93833ABFE4F}" type="slidenum">
              <a:rPr lang="en-US" altLang="en-US"/>
              <a:pPr>
                <a:spcBef>
                  <a:spcPct val="0"/>
                </a:spcBef>
              </a:pPr>
              <a:t>4</a:t>
            </a:fld>
            <a:endParaRPr lang="en-US" altLang="en-US"/>
          </a:p>
        </p:txBody>
      </p:sp>
    </p:spTree>
    <p:extLst>
      <p:ext uri="{BB962C8B-B14F-4D97-AF65-F5344CB8AC3E}">
        <p14:creationId xmlns:p14="http://schemas.microsoft.com/office/powerpoint/2010/main" val="892324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04875"/>
            <a:ext cx="5486400" cy="3086100"/>
          </a:xfrm>
        </p:spPr>
      </p:sp>
      <p:sp>
        <p:nvSpPr>
          <p:cNvPr id="3" name="Notes Placeholder 2"/>
          <p:cNvSpPr>
            <a:spLocks noGrp="1"/>
          </p:cNvSpPr>
          <p:nvPr>
            <p:ph type="body" idx="1"/>
          </p:nvPr>
        </p:nvSpPr>
        <p:spPr>
          <a:xfrm>
            <a:off x="685800" y="4334289"/>
            <a:ext cx="5486400" cy="2205995"/>
          </a:xfrm>
        </p:spPr>
        <p:txBody>
          <a:bodyPr/>
          <a:lstStyle/>
          <a:p>
            <a:r>
              <a:rPr lang="en-US" dirty="0"/>
              <a:t>Empathy is a natural process. As humans, we experience “emotional contagion.” This dates far back in our evolutionary history, probably at least as far back as the last common ancestor between mammals and birds, which is also likely when maternal care developed. Emotional contagion is the automatic transfer of emotions and behaviors from one person (or animal) to another. From an evolutionary perspective, this is highly adaptive, as it allowed one to quickly react to a threat before having to see the threat for oneself. If a companion suddenly becomes frightened and runs, then it would probably be a good thing for us to run also, even if we didn’t know what for (or from). We see this today when someone yawns and it makes others around them feel like yawning, or when someone who is very anxious walks into the room and suddenly we feel a bit anxious ourselves. Emotional contagion can be passed through facial expressions, body language, vocal cues and other ways. Emotional contagion is not yet full blown empathy, but it shows that the foundations of empathy are deeply embodied and deeply rooted in our evolutionary history.</a:t>
            </a:r>
          </a:p>
        </p:txBody>
      </p:sp>
      <p:sp>
        <p:nvSpPr>
          <p:cNvPr id="4" name="Slide Number Placeholder 3"/>
          <p:cNvSpPr>
            <a:spLocks noGrp="1"/>
          </p:cNvSpPr>
          <p:nvPr>
            <p:ph type="sldNum" sz="quarter" idx="10"/>
          </p:nvPr>
        </p:nvSpPr>
        <p:spPr/>
        <p:txBody>
          <a:bodyPr/>
          <a:lstStyle/>
          <a:p>
            <a:fld id="{0D85E61C-8327-5C42-9983-96D21AE37200}" type="slidenum">
              <a:rPr lang="en-US" smtClean="0"/>
              <a:t>5</a:t>
            </a:fld>
            <a:endParaRPr lang="en-US"/>
          </a:p>
        </p:txBody>
      </p:sp>
    </p:spTree>
    <p:extLst>
      <p:ext uri="{BB962C8B-B14F-4D97-AF65-F5344CB8AC3E}">
        <p14:creationId xmlns:p14="http://schemas.microsoft.com/office/powerpoint/2010/main" val="53599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04875"/>
            <a:ext cx="5486400" cy="3086100"/>
          </a:xfrm>
        </p:spPr>
      </p:sp>
      <p:sp>
        <p:nvSpPr>
          <p:cNvPr id="3" name="Notes Placeholder 2"/>
          <p:cNvSpPr>
            <a:spLocks noGrp="1"/>
          </p:cNvSpPr>
          <p:nvPr>
            <p:ph type="body" idx="1"/>
          </p:nvPr>
        </p:nvSpPr>
        <p:spPr>
          <a:xfrm>
            <a:off x="685800" y="4334289"/>
            <a:ext cx="5486400" cy="2221493"/>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second channel of empathy is cognitive empathy, which involves knowing the mental or emotional state of another person. Cognitive empathy can happen just by looking at someone and recognizing their emotion from their facial expression, or it can involve a process of perspective taking, where we try to understand what a person is thinking and feeling. Cognitive empathy is helpful if we want to help another person, since if we cannot understand their feelings and emotions, or if we misread them, it might prove difficult to relate to them in a helpful way. Cognitive empathy by itself is not enough, however, since we can use our understanding of another’s emotional state to harm them. Psychopaths may perform fine on cognitive empathy tasks, such as discerning another’s emotional state or intention, yet they do not resonate with the pain of others. That lack of affective resonance in fact allows them to harm others without feeling pain themselves. Normally, if we inflict pain on another person (such as unintentionally), we are disturbed to a degree by seeing their suffering because of the affective resonance we naturally share with others. </a:t>
            </a:r>
          </a:p>
        </p:txBody>
      </p:sp>
      <p:sp>
        <p:nvSpPr>
          <p:cNvPr id="4" name="Slide Number Placeholder 3"/>
          <p:cNvSpPr>
            <a:spLocks noGrp="1"/>
          </p:cNvSpPr>
          <p:nvPr>
            <p:ph type="sldNum" sz="quarter" idx="10"/>
          </p:nvPr>
        </p:nvSpPr>
        <p:spPr/>
        <p:txBody>
          <a:bodyPr/>
          <a:lstStyle/>
          <a:p>
            <a:fld id="{0D85E61C-8327-5C42-9983-96D21AE37200}" type="slidenum">
              <a:rPr lang="en-US" smtClean="0"/>
              <a:t>6</a:t>
            </a:fld>
            <a:endParaRPr lang="en-US"/>
          </a:p>
        </p:txBody>
      </p:sp>
    </p:spTree>
    <p:extLst>
      <p:ext uri="{BB962C8B-B14F-4D97-AF65-F5344CB8AC3E}">
        <p14:creationId xmlns:p14="http://schemas.microsoft.com/office/powerpoint/2010/main" val="392260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Empathy Line” Critical Insight Activity from the Facilitator Guide</a:t>
            </a:r>
          </a:p>
        </p:txBody>
      </p:sp>
      <p:sp>
        <p:nvSpPr>
          <p:cNvPr id="4" name="Slide Number Placeholder 3"/>
          <p:cNvSpPr>
            <a:spLocks noGrp="1"/>
          </p:cNvSpPr>
          <p:nvPr>
            <p:ph type="sldNum" sz="quarter" idx="10"/>
          </p:nvPr>
        </p:nvSpPr>
        <p:spPr/>
        <p:txBody>
          <a:bodyPr/>
          <a:lstStyle/>
          <a:p>
            <a:fld id="{83DB44B7-F251-394C-8B56-809135DE8255}" type="slidenum">
              <a:rPr lang="en-US" smtClean="0"/>
              <a:t>7</a:t>
            </a:fld>
            <a:endParaRPr lang="en-US"/>
          </a:p>
        </p:txBody>
      </p:sp>
    </p:spTree>
    <p:extLst>
      <p:ext uri="{BB962C8B-B14F-4D97-AF65-F5344CB8AC3E}">
        <p14:creationId xmlns:p14="http://schemas.microsoft.com/office/powerpoint/2010/main" val="1506729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04875"/>
            <a:ext cx="5486400" cy="3086100"/>
          </a:xfrm>
        </p:spPr>
      </p:sp>
      <p:sp>
        <p:nvSpPr>
          <p:cNvPr id="3" name="Notes Placeholder 2"/>
          <p:cNvSpPr>
            <a:spLocks noGrp="1"/>
          </p:cNvSpPr>
          <p:nvPr>
            <p:ph type="body" idx="1"/>
          </p:nvPr>
        </p:nvSpPr>
        <p:spPr/>
        <p:txBody>
          <a:bodyPr/>
          <a:lstStyle/>
          <a:p>
            <a:r>
              <a:rPr lang="en-US" dirty="0">
                <a:ea typeface="Times New Roman" charset="0"/>
                <a:cs typeface="Times New Roman" charset="0"/>
              </a:rPr>
              <a:t>Although empathy can be clearly very helpful to us, it has come under fire recently because of how irrational and prone to the Thinking Trap of In-group Bias it can be. For one thing, our empathy is greatest for those who are like us and who are members of our in-group. As we have seen in the section on impartiality, our empathy tapers off when it comes to strangers and those in our out-group. Studies with oxytocin, a bonding hormone, show that increased levels of oxytocin are associated with greater affection and empathy for one’s in-group and a denigration of one’s out-group. If empathy is restricted to those we like and feel close to, it would not appear to be a very sound basis for ethical development.</a:t>
            </a:r>
          </a:p>
          <a:p>
            <a:endParaRPr lang="en-US" dirty="0"/>
          </a:p>
          <a:p>
            <a:endParaRPr lang="en-US" dirty="0"/>
          </a:p>
        </p:txBody>
      </p:sp>
      <p:sp>
        <p:nvSpPr>
          <p:cNvPr id="4" name="Slide Number Placeholder 3"/>
          <p:cNvSpPr>
            <a:spLocks noGrp="1"/>
          </p:cNvSpPr>
          <p:nvPr>
            <p:ph type="sldNum" sz="quarter" idx="10"/>
          </p:nvPr>
        </p:nvSpPr>
        <p:spPr/>
        <p:txBody>
          <a:bodyPr/>
          <a:lstStyle/>
          <a:p>
            <a:fld id="{3210D10F-5913-F141-A251-54750C97C256}" type="slidenum">
              <a:rPr lang="en-US" smtClean="0"/>
              <a:t>8</a:t>
            </a:fld>
            <a:endParaRPr lang="en-US"/>
          </a:p>
        </p:txBody>
      </p:sp>
    </p:spTree>
    <p:extLst>
      <p:ext uri="{BB962C8B-B14F-4D97-AF65-F5344CB8AC3E}">
        <p14:creationId xmlns:p14="http://schemas.microsoft.com/office/powerpoint/2010/main" val="733503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04875"/>
            <a:ext cx="5486400" cy="3086100"/>
          </a:xfrm>
        </p:spPr>
      </p:sp>
      <p:sp>
        <p:nvSpPr>
          <p:cNvPr id="3" name="Notes Placeholder 2"/>
          <p:cNvSpPr>
            <a:spLocks noGrp="1"/>
          </p:cNvSpPr>
          <p:nvPr>
            <p:ph type="body" idx="1"/>
          </p:nvPr>
        </p:nvSpPr>
        <p:spPr/>
        <p:txBody>
          <a:bodyPr/>
          <a:lstStyle/>
          <a:p>
            <a:r>
              <a:rPr lang="en-US" dirty="0"/>
              <a:t>Empathy also does not scale appropriately. This is a Thinking Trap we will call Over Over Many. This is what Yale Psychologist Paul Bloom calls Innumeracy. Research has shown that we experience the greatest empathy when only a single individual is in danger, in need, or suffering. Oddly, if we increase this to two people in need, our empathic response goes down rather than up. If we increase it to hundreds, thousands, or millions, we have an even weaker empathic response. This decrease in empathy makes no sense, because if the need is greater, our empathic response should also be greater.</a:t>
            </a:r>
          </a:p>
        </p:txBody>
      </p:sp>
      <p:sp>
        <p:nvSpPr>
          <p:cNvPr id="4" name="Slide Number Placeholder 3"/>
          <p:cNvSpPr>
            <a:spLocks noGrp="1"/>
          </p:cNvSpPr>
          <p:nvPr>
            <p:ph type="sldNum" sz="quarter" idx="10"/>
          </p:nvPr>
        </p:nvSpPr>
        <p:spPr/>
        <p:txBody>
          <a:bodyPr/>
          <a:lstStyle/>
          <a:p>
            <a:fld id="{0D85E61C-8327-5C42-9983-96D21AE37200}" type="slidenum">
              <a:rPr lang="en-US" smtClean="0"/>
              <a:t>9</a:t>
            </a:fld>
            <a:endParaRPr lang="en-US"/>
          </a:p>
        </p:txBody>
      </p:sp>
    </p:spTree>
    <p:extLst>
      <p:ext uri="{BB962C8B-B14F-4D97-AF65-F5344CB8AC3E}">
        <p14:creationId xmlns:p14="http://schemas.microsoft.com/office/powerpoint/2010/main" val="1973097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6F03A9-7745-1F49-9C0C-102F8D4C5FBC}"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58CC3-E411-A040-8CDA-0BA7C4E08C99}" type="slidenum">
              <a:rPr lang="en-US" smtClean="0"/>
              <a:t>‹#›</a:t>
            </a:fld>
            <a:endParaRPr lang="en-US"/>
          </a:p>
        </p:txBody>
      </p:sp>
    </p:spTree>
    <p:extLst>
      <p:ext uri="{BB962C8B-B14F-4D97-AF65-F5344CB8AC3E}">
        <p14:creationId xmlns:p14="http://schemas.microsoft.com/office/powerpoint/2010/main" val="1242790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F03A9-7745-1F49-9C0C-102F8D4C5FBC}"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58CC3-E411-A040-8CDA-0BA7C4E08C99}" type="slidenum">
              <a:rPr lang="en-US" smtClean="0"/>
              <a:t>‹#›</a:t>
            </a:fld>
            <a:endParaRPr lang="en-US"/>
          </a:p>
        </p:txBody>
      </p:sp>
    </p:spTree>
    <p:extLst>
      <p:ext uri="{BB962C8B-B14F-4D97-AF65-F5344CB8AC3E}">
        <p14:creationId xmlns:p14="http://schemas.microsoft.com/office/powerpoint/2010/main" val="1758067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F03A9-7745-1F49-9C0C-102F8D4C5FBC}"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58CC3-E411-A040-8CDA-0BA7C4E08C99}" type="slidenum">
              <a:rPr lang="en-US" smtClean="0"/>
              <a:t>‹#›</a:t>
            </a:fld>
            <a:endParaRPr lang="en-US"/>
          </a:p>
        </p:txBody>
      </p:sp>
    </p:spTree>
    <p:extLst>
      <p:ext uri="{BB962C8B-B14F-4D97-AF65-F5344CB8AC3E}">
        <p14:creationId xmlns:p14="http://schemas.microsoft.com/office/powerpoint/2010/main" val="619192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89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F03A9-7745-1F49-9C0C-102F8D4C5FBC}"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58CC3-E411-A040-8CDA-0BA7C4E08C99}" type="slidenum">
              <a:rPr lang="en-US" smtClean="0"/>
              <a:t>‹#›</a:t>
            </a:fld>
            <a:endParaRPr lang="en-US"/>
          </a:p>
        </p:txBody>
      </p:sp>
    </p:spTree>
    <p:extLst>
      <p:ext uri="{BB962C8B-B14F-4D97-AF65-F5344CB8AC3E}">
        <p14:creationId xmlns:p14="http://schemas.microsoft.com/office/powerpoint/2010/main" val="1159697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6F03A9-7745-1F49-9C0C-102F8D4C5FBC}"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58CC3-E411-A040-8CDA-0BA7C4E08C99}" type="slidenum">
              <a:rPr lang="en-US" smtClean="0"/>
              <a:t>‹#›</a:t>
            </a:fld>
            <a:endParaRPr lang="en-US"/>
          </a:p>
        </p:txBody>
      </p:sp>
    </p:spTree>
    <p:extLst>
      <p:ext uri="{BB962C8B-B14F-4D97-AF65-F5344CB8AC3E}">
        <p14:creationId xmlns:p14="http://schemas.microsoft.com/office/powerpoint/2010/main" val="468554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6F03A9-7745-1F49-9C0C-102F8D4C5FBC}"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58CC3-E411-A040-8CDA-0BA7C4E08C99}" type="slidenum">
              <a:rPr lang="en-US" smtClean="0"/>
              <a:t>‹#›</a:t>
            </a:fld>
            <a:endParaRPr lang="en-US"/>
          </a:p>
        </p:txBody>
      </p:sp>
    </p:spTree>
    <p:extLst>
      <p:ext uri="{BB962C8B-B14F-4D97-AF65-F5344CB8AC3E}">
        <p14:creationId xmlns:p14="http://schemas.microsoft.com/office/powerpoint/2010/main" val="17015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6F03A9-7745-1F49-9C0C-102F8D4C5FBC}" type="datetimeFigureOut">
              <a:rPr lang="en-US" smtClean="0"/>
              <a:t>6/24/20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958CC3-E411-A040-8CDA-0BA7C4E08C99}" type="slidenum">
              <a:rPr lang="en-US" smtClean="0"/>
              <a:t>‹#›</a:t>
            </a:fld>
            <a:endParaRPr lang="en-US"/>
          </a:p>
        </p:txBody>
      </p:sp>
    </p:spTree>
    <p:extLst>
      <p:ext uri="{BB962C8B-B14F-4D97-AF65-F5344CB8AC3E}">
        <p14:creationId xmlns:p14="http://schemas.microsoft.com/office/powerpoint/2010/main" val="1544586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6F03A9-7745-1F49-9C0C-102F8D4C5FBC}" type="datetimeFigureOut">
              <a:rPr lang="en-US" smtClean="0"/>
              <a:t>6/24/20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958CC3-E411-A040-8CDA-0BA7C4E08C99}" type="slidenum">
              <a:rPr lang="en-US" smtClean="0"/>
              <a:t>‹#›</a:t>
            </a:fld>
            <a:endParaRPr lang="en-US"/>
          </a:p>
        </p:txBody>
      </p:sp>
    </p:spTree>
    <p:extLst>
      <p:ext uri="{BB962C8B-B14F-4D97-AF65-F5344CB8AC3E}">
        <p14:creationId xmlns:p14="http://schemas.microsoft.com/office/powerpoint/2010/main" val="1090812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F03A9-7745-1F49-9C0C-102F8D4C5FBC}" type="datetimeFigureOut">
              <a:rPr lang="en-US" smtClean="0"/>
              <a:t>6/24/20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958CC3-E411-A040-8CDA-0BA7C4E08C99}" type="slidenum">
              <a:rPr lang="en-US" smtClean="0"/>
              <a:t>‹#›</a:t>
            </a:fld>
            <a:endParaRPr lang="en-US"/>
          </a:p>
        </p:txBody>
      </p:sp>
    </p:spTree>
    <p:extLst>
      <p:ext uri="{BB962C8B-B14F-4D97-AF65-F5344CB8AC3E}">
        <p14:creationId xmlns:p14="http://schemas.microsoft.com/office/powerpoint/2010/main" val="219910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6F03A9-7745-1F49-9C0C-102F8D4C5FBC}"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58CC3-E411-A040-8CDA-0BA7C4E08C99}" type="slidenum">
              <a:rPr lang="en-US" smtClean="0"/>
              <a:t>‹#›</a:t>
            </a:fld>
            <a:endParaRPr lang="en-US"/>
          </a:p>
        </p:txBody>
      </p:sp>
    </p:spTree>
    <p:extLst>
      <p:ext uri="{BB962C8B-B14F-4D97-AF65-F5344CB8AC3E}">
        <p14:creationId xmlns:p14="http://schemas.microsoft.com/office/powerpoint/2010/main" val="22050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6F03A9-7745-1F49-9C0C-102F8D4C5FBC}"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58CC3-E411-A040-8CDA-0BA7C4E08C99}" type="slidenum">
              <a:rPr lang="en-US" smtClean="0"/>
              <a:t>‹#›</a:t>
            </a:fld>
            <a:endParaRPr lang="en-US"/>
          </a:p>
        </p:txBody>
      </p:sp>
    </p:spTree>
    <p:extLst>
      <p:ext uri="{BB962C8B-B14F-4D97-AF65-F5344CB8AC3E}">
        <p14:creationId xmlns:p14="http://schemas.microsoft.com/office/powerpoint/2010/main" val="155293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6F03A9-7745-1F49-9C0C-102F8D4C5FBC}" type="datetimeFigureOut">
              <a:rPr lang="en-US" smtClean="0"/>
              <a:t>6/24/20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58CC3-E411-A040-8CDA-0BA7C4E08C99}" type="slidenum">
              <a:rPr lang="en-US" smtClean="0"/>
              <a:t>‹#›</a:t>
            </a:fld>
            <a:endParaRPr lang="en-US"/>
          </a:p>
        </p:txBody>
      </p:sp>
    </p:spTree>
    <p:extLst>
      <p:ext uri="{BB962C8B-B14F-4D97-AF65-F5344CB8AC3E}">
        <p14:creationId xmlns:p14="http://schemas.microsoft.com/office/powerpoint/2010/main" val="2116636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eorgia" charset="0"/>
          <a:ea typeface="Georgia" charset="0"/>
          <a:cs typeface="Georgia"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eorgia" charset="0"/>
          <a:ea typeface="Georgia" charset="0"/>
          <a:cs typeface="Georgia"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journals.plos.org/plosone/article?id=10.1371/journal.pone.010011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emf"/><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544617" cy="684931"/>
          </a:xfrm>
          <a:prstGeom prst="rect">
            <a:avLst/>
          </a:prstGeom>
          <a:noFill/>
        </p:spPr>
        <p:txBody>
          <a:bodyPr wrap="square" rtlCol="0">
            <a:spAutoFit/>
          </a:bodyPr>
          <a:lstStyle/>
          <a:p>
            <a:r>
              <a:rPr lang="en-US" sz="2800">
                <a:solidFill>
                  <a:schemeClr val="bg1"/>
                </a:solidFill>
                <a:latin typeface="Georgia" panose="02040502050405020303" pitchFamily="18" charset="0"/>
                <a:ea typeface="Times New Roman" charset="0"/>
                <a:cs typeface="Times New Roman" charset="0"/>
              </a:rPr>
              <a:t>COMPASSIONATE INTEGRITY </a:t>
            </a:r>
            <a:r>
              <a:rPr lang="en-US" sz="2800" dirty="0">
                <a:solidFill>
                  <a:schemeClr val="bg1"/>
                </a:solidFill>
                <a:latin typeface="Georgia" panose="02040502050405020303" pitchFamily="18" charset="0"/>
                <a:ea typeface="Times New Roman" charset="0"/>
                <a:cs typeface="Times New Roman" charset="0"/>
              </a:rPr>
              <a:t>TRAINING</a:t>
            </a:r>
          </a:p>
          <a:p>
            <a:endParaRPr lang="en-US" sz="1051" dirty="0">
              <a:latin typeface="Georgia" panose="02040502050405020303" pitchFamily="18"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7:		</a:t>
            </a:r>
            <a:r>
              <a:rPr lang="en-US" sz="1333" spc="800" dirty="0">
                <a:solidFill>
                  <a:schemeClr val="bg1"/>
                </a:solidFill>
                <a:latin typeface="Georgia" panose="02040502050405020303" pitchFamily="18" charset="0"/>
                <a:ea typeface="Times New Roman" charset="0"/>
                <a:cs typeface="Times New Roman" charset="0"/>
              </a:rPr>
              <a:t>EMPATHIC CONCERN</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3" y="4285058"/>
            <a:ext cx="7442412" cy="369332"/>
          </a:xfrm>
          <a:prstGeom prst="rect">
            <a:avLst/>
          </a:prstGeom>
        </p:spPr>
        <p:txBody>
          <a:bodyPr wrap="square">
            <a:spAutoFit/>
          </a:bodyPr>
          <a:lstStyle/>
          <a:p>
            <a:pPr>
              <a:spcBef>
                <a:spcPct val="20000"/>
              </a:spcBef>
            </a:pPr>
            <a:r>
              <a:rPr lang="de-DE" altLang="en-US" dirty="0">
                <a:solidFill>
                  <a:schemeClr val="bg1"/>
                </a:solidFill>
                <a:latin typeface="Georgia" panose="02040502050405020303" pitchFamily="18" charset="0"/>
                <a:ea typeface="Times New Roman" charset="0"/>
                <a:cs typeface="Times New Roman" charset="0"/>
              </a:rPr>
              <a:t>© 2020 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3887075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4155" y="696686"/>
            <a:ext cx="11010753" cy="5127917"/>
          </a:xfrm>
          <a:prstGeom prst="rect">
            <a:avLst/>
          </a:prstGeom>
        </p:spPr>
      </p:pic>
      <p:pic>
        <p:nvPicPr>
          <p:cNvPr id="9" name="Picture 8">
            <a:extLst>
              <a:ext uri="{FF2B5EF4-FFF2-40B4-BE49-F238E27FC236}">
                <a16:creationId xmlns:a16="http://schemas.microsoft.com/office/drawing/2014/main" id="{DF54B08F-63C9-974E-A36A-F91815C79105}"/>
              </a:ext>
            </a:extLst>
          </p:cNvPr>
          <p:cNvPicPr>
            <a:picLocks noChangeAspect="1"/>
          </p:cNvPicPr>
          <p:nvPr/>
        </p:nvPicPr>
        <p:blipFill>
          <a:blip r:embed="rId4">
            <a:extLst>
              <a:ext uri="{BEBA8EAE-BF5A-486C-A8C5-ECC9F3942E4B}">
                <a14:imgProps xmlns:a14="http://schemas.microsoft.com/office/drawing/2010/main">
                  <a14:imgLayer>
                    <a14:imgEffect>
                      <a14:artisticBlur/>
                    </a14:imgEffect>
                  </a14:imgLayer>
                </a14:imgProps>
              </a:ext>
            </a:extLst>
          </a:blip>
          <a:stretch>
            <a:fillRect/>
          </a:stretch>
        </p:blipFill>
        <p:spPr>
          <a:xfrm>
            <a:off x="564154" y="696684"/>
            <a:ext cx="11010753" cy="5127917"/>
          </a:xfrm>
          <a:prstGeom prst="rect">
            <a:avLst/>
          </a:prstGeom>
        </p:spPr>
      </p:pic>
      <p:sp>
        <p:nvSpPr>
          <p:cNvPr id="2" name="Title 1"/>
          <p:cNvSpPr>
            <a:spLocks noGrp="1"/>
          </p:cNvSpPr>
          <p:nvPr>
            <p:ph type="title"/>
          </p:nvPr>
        </p:nvSpPr>
        <p:spPr/>
        <p:txBody>
          <a:bodyPr/>
          <a:lstStyle/>
          <a:p>
            <a:endParaRPr lang="en-US"/>
          </a:p>
        </p:txBody>
      </p:sp>
      <p:sp>
        <p:nvSpPr>
          <p:cNvPr id="8" name="TextBox 7">
            <a:extLst>
              <a:ext uri="{FF2B5EF4-FFF2-40B4-BE49-F238E27FC236}">
                <a16:creationId xmlns:a16="http://schemas.microsoft.com/office/drawing/2014/main" id="{E10AD388-92EF-8648-82BC-E5C196847F2D}"/>
              </a:ext>
            </a:extLst>
          </p:cNvPr>
          <p:cNvSpPr txBox="1"/>
          <p:nvPr/>
        </p:nvSpPr>
        <p:spPr>
          <a:xfrm>
            <a:off x="701458" y="2352701"/>
            <a:ext cx="10747331" cy="1815882"/>
          </a:xfrm>
          <a:prstGeom prst="rect">
            <a:avLst/>
          </a:prstGeom>
          <a:solidFill>
            <a:srgbClr val="D2E6F7"/>
          </a:solidFill>
          <a:ln>
            <a:noFill/>
          </a:ln>
        </p:spPr>
        <p:txBody>
          <a:bodyPr wrap="square" rtlCol="0">
            <a:spAutoFit/>
          </a:bodyPr>
          <a:lstStyle/>
          <a:p>
            <a:r>
              <a:rPr lang="en-US" sz="2800" dirty="0">
                <a:latin typeface="Calibri" panose="020F0502020204030204" pitchFamily="34" charset="0"/>
                <a:cs typeface="Calibri" panose="020F0502020204030204" pitchFamily="34" charset="0"/>
              </a:rPr>
              <a:t>“Our capacity to feel sympathy for people in need appears limited, and this form of compassion fatigue can lead to apathy and inaction, consistent with what is seen repeatedly in response to many large-scale human and environmental catastrophes.”</a:t>
            </a:r>
          </a:p>
        </p:txBody>
      </p:sp>
    </p:spTree>
    <p:extLst>
      <p:ext uri="{BB962C8B-B14F-4D97-AF65-F5344CB8AC3E}">
        <p14:creationId xmlns:p14="http://schemas.microsoft.com/office/powerpoint/2010/main" val="12164577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F5CC840-3086-4D44-ACCF-E6C5307E9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324" y="762000"/>
            <a:ext cx="6387353"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FA2BDE48-D69D-D044-9498-DA1EB4BA62D4}"/>
              </a:ext>
            </a:extLst>
          </p:cNvPr>
          <p:cNvSpPr>
            <a:spLocks noGrp="1" noChangeArrowheads="1"/>
          </p:cNvSpPr>
          <p:nvPr>
            <p:ph type="body" idx="4294967295"/>
          </p:nvPr>
        </p:nvSpPr>
        <p:spPr>
          <a:xfrm>
            <a:off x="1972235" y="246529"/>
            <a:ext cx="8258735" cy="483466"/>
          </a:xfrm>
          <a:noFill/>
          <a:ln/>
        </p:spPr>
        <p:txBody>
          <a:bodyPr>
            <a:spAutoFit/>
          </a:bodyPr>
          <a:lstStyle/>
          <a:p>
            <a:pPr marL="0" indent="0" algn="ctr">
              <a:spcBef>
                <a:spcPct val="0"/>
              </a:spcBef>
              <a:buNone/>
            </a:pPr>
            <a:r>
              <a:rPr lang="en-US" altLang="en-US" sz="1412" b="1" dirty="0"/>
              <a:t>Figure 2. Real donations, self-report, and psychophysiological measures of affect for 1, 2, and 8 children.</a:t>
            </a:r>
          </a:p>
        </p:txBody>
      </p:sp>
      <p:sp>
        <p:nvSpPr>
          <p:cNvPr id="4100" name="Text Box 4">
            <a:extLst>
              <a:ext uri="{FF2B5EF4-FFF2-40B4-BE49-F238E27FC236}">
                <a16:creationId xmlns:a16="http://schemas.microsoft.com/office/drawing/2014/main" id="{A01E2609-21C3-F24E-AF60-3272B7624EA3}"/>
              </a:ext>
            </a:extLst>
          </p:cNvPr>
          <p:cNvSpPr txBox="1">
            <a:spLocks noChangeArrowheads="1"/>
          </p:cNvSpPr>
          <p:nvPr/>
        </p:nvSpPr>
        <p:spPr bwMode="auto">
          <a:xfrm>
            <a:off x="2050676"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solidFill>
                  <a:schemeClr val="bg1"/>
                </a:solidFill>
              </a:rPr>
              <a:t>Västfjäll D, Slovic P, Mayorga M, Peters E (2014) Compassion Fade: Affect and Charity Are Greatest for a Single Child in Need. PLOS ONE 9(6): e100115. https://doi.org/10.1371/journal.pone.0100115</a:t>
            </a:r>
          </a:p>
          <a:p>
            <a:pPr eaLnBrk="1" hangingPunct="1"/>
            <a:r>
              <a:rPr lang="en-US" altLang="en-US" sz="1059">
                <a:solidFill>
                  <a:schemeClr val="bg1"/>
                </a:solidFill>
                <a:hlinkClick r:id="rId4">
                  <a:extLst>
                    <a:ext uri="{A12FA001-AC4F-418D-AE19-62706E023703}">
                      <ahyp:hlinkClr xmlns:ahyp="http://schemas.microsoft.com/office/drawing/2018/hyperlinkcolor" val="tx"/>
                    </a:ext>
                  </a:extLst>
                </a:hlinkClick>
              </a:rPr>
              <a:t>https://journals.plos.org/plosone/article?id=10.1371/journal.pone.0100115</a:t>
            </a:r>
            <a:endParaRPr lang="en-US" altLang="en-US" sz="1059">
              <a:solidFill>
                <a:schemeClr val="bg1"/>
              </a:solidFill>
            </a:endParaRPr>
          </a:p>
        </p:txBody>
      </p:sp>
      <p:pic>
        <p:nvPicPr>
          <p:cNvPr id="4101" name="Picture 5">
            <a:extLst>
              <a:ext uri="{FF2B5EF4-FFF2-40B4-BE49-F238E27FC236}">
                <a16:creationId xmlns:a16="http://schemas.microsoft.com/office/drawing/2014/main" id="{4967A2AC-6620-9541-822A-E83B8D6AAB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7176" y="6342530"/>
            <a:ext cx="2140324" cy="459441"/>
          </a:xfrm>
          <a:prstGeom prst="rect">
            <a:avLst/>
          </a:prstGeom>
          <a:solidFill>
            <a:schemeClr val="bg1"/>
          </a:solidFill>
          <a:ln>
            <a:solidFill>
              <a:schemeClr val="bg1"/>
            </a:solidFill>
          </a:ln>
        </p:spPr>
      </p:pic>
      <p:sp>
        <p:nvSpPr>
          <p:cNvPr id="2" name="Rectangle 1">
            <a:extLst>
              <a:ext uri="{FF2B5EF4-FFF2-40B4-BE49-F238E27FC236}">
                <a16:creationId xmlns:a16="http://schemas.microsoft.com/office/drawing/2014/main" id="{044FCB63-4962-CC46-B78E-792A87426D22}"/>
              </a:ext>
            </a:extLst>
          </p:cNvPr>
          <p:cNvSpPr/>
          <p:nvPr/>
        </p:nvSpPr>
        <p:spPr>
          <a:xfrm>
            <a:off x="2893857" y="729995"/>
            <a:ext cx="3022487" cy="242656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14A437-5366-4748-9887-43432625311B}"/>
              </a:ext>
            </a:extLst>
          </p:cNvPr>
          <p:cNvSpPr/>
          <p:nvPr/>
        </p:nvSpPr>
        <p:spPr>
          <a:xfrm>
            <a:off x="2890212" y="3155148"/>
            <a:ext cx="3022487" cy="242656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B24F62-866A-344F-B537-F17B20DE3275}"/>
              </a:ext>
            </a:extLst>
          </p:cNvPr>
          <p:cNvSpPr/>
          <p:nvPr/>
        </p:nvSpPr>
        <p:spPr>
          <a:xfrm>
            <a:off x="5916344" y="3160412"/>
            <a:ext cx="3373333" cy="24684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03A8F3-1BD3-7D44-8053-95CD27119AD1}"/>
              </a:ext>
            </a:extLst>
          </p:cNvPr>
          <p:cNvSpPr/>
          <p:nvPr/>
        </p:nvSpPr>
        <p:spPr>
          <a:xfrm>
            <a:off x="5900587" y="733967"/>
            <a:ext cx="3373333" cy="241990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2503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A7ACB3-03B7-844E-83B6-5842E7A79539}"/>
              </a:ext>
            </a:extLst>
          </p:cNvPr>
          <p:cNvPicPr>
            <a:picLocks noChangeAspect="1"/>
          </p:cNvPicPr>
          <p:nvPr/>
        </p:nvPicPr>
        <p:blipFill>
          <a:blip r:embed="rId3"/>
          <a:stretch>
            <a:fillRect/>
          </a:stretch>
        </p:blipFill>
        <p:spPr>
          <a:xfrm>
            <a:off x="438411" y="495733"/>
            <a:ext cx="11341182" cy="5880016"/>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2192606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85DEC938-9DA7-A64C-976D-20AE2083CB0C}"/>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2" b="1">
                <a:solidFill>
                  <a:schemeClr val="bg1"/>
                </a:solidFill>
                <a:latin typeface="Arial" panose="020B0604020202020204" pitchFamily="34" charset="0"/>
              </a:rPr>
              <a:t>Cumulative Syrian death toll (data from the Jerusalem Center for Genocide Prevention and the Syrian Observatory for Human Rights).</a:t>
            </a:r>
          </a:p>
        </p:txBody>
      </p:sp>
      <p:pic>
        <p:nvPicPr>
          <p:cNvPr id="3074" name="Picture 2">
            <a:extLst>
              <a:ext uri="{FF2B5EF4-FFF2-40B4-BE49-F238E27FC236}">
                <a16:creationId xmlns:a16="http://schemas.microsoft.com/office/drawing/2014/main" id="{68764A99-D74A-3846-843A-B35FBCA4C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826" y="6002550"/>
            <a:ext cx="1991729" cy="633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7F00E632-B55A-B24C-8EA6-CB61BC662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631" y="1114677"/>
            <a:ext cx="7805619" cy="46214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302ADFFD-24BD-A747-ACCA-8BC44D8FB49D}"/>
              </a:ext>
            </a:extLst>
          </p:cNvPr>
          <p:cNvSpPr txBox="1">
            <a:spLocks noChangeArrowheads="1"/>
          </p:cNvSpPr>
          <p:nvPr/>
        </p:nvSpPr>
        <p:spPr bwMode="auto">
          <a:xfrm>
            <a:off x="2194631" y="5972308"/>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solidFill>
                  <a:schemeClr val="bg1"/>
                </a:solidFill>
                <a:latin typeface="Arial" panose="020B0604020202020204" pitchFamily="34" charset="0"/>
              </a:rPr>
              <a:t>Paul Slovic et al. PNAS 2017;114:4:640-644</a:t>
            </a:r>
          </a:p>
        </p:txBody>
      </p:sp>
      <p:sp>
        <p:nvSpPr>
          <p:cNvPr id="3077" name="Text Box 5">
            <a:extLst>
              <a:ext uri="{FF2B5EF4-FFF2-40B4-BE49-F238E27FC236}">
                <a16:creationId xmlns:a16="http://schemas.microsoft.com/office/drawing/2014/main" id="{14C93F23-C651-F24E-BD9B-A0FFB472A54B}"/>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©2017 by National Academy of Sciences</a:t>
            </a:r>
          </a:p>
        </p:txBody>
      </p:sp>
    </p:spTree>
    <p:extLst>
      <p:ext uri="{BB962C8B-B14F-4D97-AF65-F5344CB8AC3E}">
        <p14:creationId xmlns:p14="http://schemas.microsoft.com/office/powerpoint/2010/main" val="100537600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80BC1664-5BAC-B240-916B-88E35934084C}"/>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2" b="1">
                <a:solidFill>
                  <a:schemeClr val="bg1"/>
                </a:solidFill>
                <a:latin typeface="Arial" panose="020B0604020202020204" pitchFamily="34" charset="0"/>
              </a:rPr>
              <a:t>Google Trend data on the relative popularity of search terms “Syria,” “refugees,” and “Aylan,” August–September 2015. </a:t>
            </a:r>
          </a:p>
        </p:txBody>
      </p:sp>
      <p:pic>
        <p:nvPicPr>
          <p:cNvPr id="3074" name="Picture 2">
            <a:extLst>
              <a:ext uri="{FF2B5EF4-FFF2-40B4-BE49-F238E27FC236}">
                <a16:creationId xmlns:a16="http://schemas.microsoft.com/office/drawing/2014/main" id="{507ACD95-6C17-E640-9252-415C207EE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826" y="6002550"/>
            <a:ext cx="1991729" cy="633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DC230E73-3CF2-6045-94DC-D508AE75A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631" y="1624492"/>
            <a:ext cx="7805619" cy="36032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E44CE276-77D2-FC44-9252-84086FFB40FF}"/>
              </a:ext>
            </a:extLst>
          </p:cNvPr>
          <p:cNvSpPr txBox="1">
            <a:spLocks noChangeArrowheads="1"/>
          </p:cNvSpPr>
          <p:nvPr/>
        </p:nvSpPr>
        <p:spPr bwMode="auto">
          <a:xfrm>
            <a:off x="2194631" y="5972308"/>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solidFill>
                  <a:schemeClr val="bg1"/>
                </a:solidFill>
                <a:latin typeface="Arial" panose="020B0604020202020204" pitchFamily="34" charset="0"/>
              </a:rPr>
              <a:t>Paul Slovic et al. PNAS 2017;114:4:640-644</a:t>
            </a:r>
          </a:p>
        </p:txBody>
      </p:sp>
      <p:sp>
        <p:nvSpPr>
          <p:cNvPr id="3077" name="Text Box 5">
            <a:extLst>
              <a:ext uri="{FF2B5EF4-FFF2-40B4-BE49-F238E27FC236}">
                <a16:creationId xmlns:a16="http://schemas.microsoft.com/office/drawing/2014/main" id="{F1D1F6D2-2874-0A4A-B702-36E5A6701E5B}"/>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©2017 by National Academy of Sciences</a:t>
            </a:r>
          </a:p>
        </p:txBody>
      </p:sp>
    </p:spTree>
    <p:extLst>
      <p:ext uri="{BB962C8B-B14F-4D97-AF65-F5344CB8AC3E}">
        <p14:creationId xmlns:p14="http://schemas.microsoft.com/office/powerpoint/2010/main" val="3455261815"/>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6303B91A-5708-8445-9B7E-9FF9EEE988DF}"/>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2" b="1">
                <a:solidFill>
                  <a:schemeClr val="bg1"/>
                </a:solidFill>
                <a:latin typeface="Arial" panose="020B0604020202020204" pitchFamily="34" charset="0"/>
              </a:rPr>
              <a:t>Number of daily donations to a Swedish Red Cross campaign designated specifically for aiding Syrian refugees in Sweden.</a:t>
            </a:r>
          </a:p>
        </p:txBody>
      </p:sp>
      <p:pic>
        <p:nvPicPr>
          <p:cNvPr id="3074" name="Picture 2">
            <a:extLst>
              <a:ext uri="{FF2B5EF4-FFF2-40B4-BE49-F238E27FC236}">
                <a16:creationId xmlns:a16="http://schemas.microsoft.com/office/drawing/2014/main" id="{D599060F-72E7-464B-8C95-7CAB9D9BF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826" y="6002550"/>
            <a:ext cx="1991729" cy="633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B80894D3-A0D6-F146-8CFA-653F5CDE5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631" y="1297577"/>
            <a:ext cx="7805619" cy="4257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53CB5C46-3F45-0F45-BE0B-36FF878C2D6F}"/>
              </a:ext>
            </a:extLst>
          </p:cNvPr>
          <p:cNvSpPr txBox="1">
            <a:spLocks noChangeArrowheads="1"/>
          </p:cNvSpPr>
          <p:nvPr/>
        </p:nvSpPr>
        <p:spPr bwMode="auto">
          <a:xfrm>
            <a:off x="2194631" y="5972308"/>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solidFill>
                  <a:schemeClr val="bg1"/>
                </a:solidFill>
                <a:latin typeface="Arial" panose="020B0604020202020204" pitchFamily="34" charset="0"/>
              </a:rPr>
              <a:t>Paul Slovic et al. PNAS 2017;114:4:640-644</a:t>
            </a:r>
          </a:p>
        </p:txBody>
      </p:sp>
      <p:sp>
        <p:nvSpPr>
          <p:cNvPr id="3077" name="Text Box 5">
            <a:extLst>
              <a:ext uri="{FF2B5EF4-FFF2-40B4-BE49-F238E27FC236}">
                <a16:creationId xmlns:a16="http://schemas.microsoft.com/office/drawing/2014/main" id="{33A9DD1F-52A8-4D43-8517-12BB6B28A634}"/>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©2017 by National Academy of Sciences</a:t>
            </a:r>
          </a:p>
        </p:txBody>
      </p:sp>
    </p:spTree>
    <p:extLst>
      <p:ext uri="{BB962C8B-B14F-4D97-AF65-F5344CB8AC3E}">
        <p14:creationId xmlns:p14="http://schemas.microsoft.com/office/powerpoint/2010/main" val="368360982"/>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8D2F39DB-EA09-BF40-9EE3-9B0782221AD8}"/>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2" b="1">
                <a:solidFill>
                  <a:schemeClr val="bg1"/>
                </a:solidFill>
                <a:latin typeface="Arial" panose="020B0604020202020204" pitchFamily="34" charset="0"/>
              </a:rPr>
              <a:t>Daily donation amounts to the Swedish Red Cross campaign.</a:t>
            </a:r>
          </a:p>
        </p:txBody>
      </p:sp>
      <p:pic>
        <p:nvPicPr>
          <p:cNvPr id="3074" name="Picture 2">
            <a:extLst>
              <a:ext uri="{FF2B5EF4-FFF2-40B4-BE49-F238E27FC236}">
                <a16:creationId xmlns:a16="http://schemas.microsoft.com/office/drawing/2014/main" id="{C561D526-DF4B-7B42-9DE8-74B50C019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826" y="6002550"/>
            <a:ext cx="1991729" cy="633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6EB18A13-222A-984A-AD7F-327F265A8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631" y="1286056"/>
            <a:ext cx="7805619" cy="4281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FCD6EDC6-3743-924C-A259-108B84F9D784}"/>
              </a:ext>
            </a:extLst>
          </p:cNvPr>
          <p:cNvSpPr txBox="1">
            <a:spLocks noChangeArrowheads="1"/>
          </p:cNvSpPr>
          <p:nvPr/>
        </p:nvSpPr>
        <p:spPr bwMode="auto">
          <a:xfrm>
            <a:off x="2194631" y="5972308"/>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solidFill>
                  <a:schemeClr val="bg1"/>
                </a:solidFill>
                <a:latin typeface="Arial" panose="020B0604020202020204" pitchFamily="34" charset="0"/>
              </a:rPr>
              <a:t>Paul Slovic et al. PNAS 2017;114:4:640-644</a:t>
            </a:r>
          </a:p>
        </p:txBody>
      </p:sp>
      <p:sp>
        <p:nvSpPr>
          <p:cNvPr id="3077" name="Text Box 5">
            <a:extLst>
              <a:ext uri="{FF2B5EF4-FFF2-40B4-BE49-F238E27FC236}">
                <a16:creationId xmlns:a16="http://schemas.microsoft.com/office/drawing/2014/main" id="{0446D47A-6664-C641-940B-B2F7255D0F00}"/>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©2017 by National Academy of Sciences</a:t>
            </a:r>
          </a:p>
        </p:txBody>
      </p:sp>
    </p:spTree>
    <p:extLst>
      <p:ext uri="{BB962C8B-B14F-4D97-AF65-F5344CB8AC3E}">
        <p14:creationId xmlns:p14="http://schemas.microsoft.com/office/powerpoint/2010/main" val="1450024455"/>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 y="983673"/>
            <a:ext cx="12199487" cy="4876799"/>
          </a:xfrm>
          <a:prstGeom prst="rect">
            <a:avLst/>
          </a:prstGeom>
        </p:spPr>
      </p:pic>
      <p:sp>
        <p:nvSpPr>
          <p:cNvPr id="8" name="Rectangle 7"/>
          <p:cNvSpPr/>
          <p:nvPr/>
        </p:nvSpPr>
        <p:spPr>
          <a:xfrm>
            <a:off x="5723994" y="778482"/>
            <a:ext cx="6234545" cy="6026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811912" y="118749"/>
            <a:ext cx="8568177" cy="1325563"/>
          </a:xfrm>
        </p:spPr>
        <p:txBody>
          <a:bodyPr>
            <a:normAutofit/>
          </a:bodyPr>
          <a:lstStyle/>
          <a:p>
            <a:pPr algn="ctr"/>
            <a:r>
              <a:rPr lang="en-US" sz="3600" dirty="0">
                <a:solidFill>
                  <a:schemeClr val="tx1"/>
                </a:solidFill>
              </a:rPr>
              <a:t>Thinking Trap: Empathic Distress</a:t>
            </a:r>
          </a:p>
        </p:txBody>
      </p:sp>
      <p:sp>
        <p:nvSpPr>
          <p:cNvPr id="5" name="Title 1">
            <a:extLst>
              <a:ext uri="{FF2B5EF4-FFF2-40B4-BE49-F238E27FC236}">
                <a16:creationId xmlns:a16="http://schemas.microsoft.com/office/drawing/2014/main" id="{D4DAA723-F1F1-9440-B307-6C54054D93C3}"/>
              </a:ext>
            </a:extLst>
          </p:cNvPr>
          <p:cNvSpPr txBox="1">
            <a:spLocks/>
          </p:cNvSpPr>
          <p:nvPr/>
        </p:nvSpPr>
        <p:spPr>
          <a:xfrm>
            <a:off x="1811912" y="118749"/>
            <a:ext cx="85681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3600" dirty="0">
                <a:solidFill>
                  <a:schemeClr val="tx1"/>
                </a:solidFill>
              </a:rPr>
              <a:t>Empathic Distress vs. Empathic Concern</a:t>
            </a:r>
          </a:p>
        </p:txBody>
      </p:sp>
    </p:spTree>
    <p:extLst>
      <p:ext uri="{BB962C8B-B14F-4D97-AF65-F5344CB8AC3E}">
        <p14:creationId xmlns:p14="http://schemas.microsoft.com/office/powerpoint/2010/main" val="182390935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xit" presetSubtype="0" fill="hold" grpId="1" nodeType="withEffect">
                                  <p:stCondLst>
                                    <p:cond delay="0"/>
                                  </p:stCondLst>
                                  <p:childTnLst>
                                    <p:animEffect transition="out" filter="fade">
                                      <p:cBhvr>
                                        <p:cTn id="17" dur="2000"/>
                                        <p:tgtEl>
                                          <p:spTgt spid="9"/>
                                        </p:tgtEl>
                                      </p:cBhvr>
                                    </p:animEffect>
                                    <p:set>
                                      <p:cBhvr>
                                        <p:cTn id="18"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800" y="42334"/>
            <a:ext cx="11836400" cy="6773333"/>
          </a:xfrm>
          <a:prstGeom prst="rect">
            <a:avLst/>
          </a:prstGeom>
        </p:spPr>
      </p:pic>
      <p:sp>
        <p:nvSpPr>
          <p:cNvPr id="2" name="Title 1"/>
          <p:cNvSpPr>
            <a:spLocks noGrp="1"/>
          </p:cNvSpPr>
          <p:nvPr>
            <p:ph type="title"/>
          </p:nvPr>
        </p:nvSpPr>
        <p:spPr>
          <a:xfrm>
            <a:off x="6773333" y="283106"/>
            <a:ext cx="5080000" cy="3145895"/>
          </a:xfrm>
        </p:spPr>
        <p:txBody>
          <a:bodyPr>
            <a:normAutofit/>
          </a:bodyPr>
          <a:lstStyle/>
          <a:p>
            <a:pPr algn="ctr"/>
            <a:r>
              <a:rPr lang="en-US" dirty="0"/>
              <a:t>Reflective Writing &amp; </a:t>
            </a:r>
            <a:br>
              <a:rPr lang="en-US" dirty="0"/>
            </a:br>
            <a:r>
              <a:rPr lang="en-US" dirty="0"/>
              <a:t>Mindful Dialogue</a:t>
            </a:r>
          </a:p>
        </p:txBody>
      </p:sp>
    </p:spTree>
    <p:extLst>
      <p:ext uri="{BB962C8B-B14F-4D97-AF65-F5344CB8AC3E}">
        <p14:creationId xmlns:p14="http://schemas.microsoft.com/office/powerpoint/2010/main" val="17066983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8265"/>
          <a:stretch/>
        </p:blipFill>
        <p:spPr>
          <a:xfrm>
            <a:off x="489122" y="0"/>
            <a:ext cx="11213757" cy="6858000"/>
          </a:xfrm>
          <a:prstGeom prst="rect">
            <a:avLst/>
          </a:prstGeom>
        </p:spPr>
      </p:pic>
      <p:sp>
        <p:nvSpPr>
          <p:cNvPr id="2" name="Title 1"/>
          <p:cNvSpPr>
            <a:spLocks noGrp="1"/>
          </p:cNvSpPr>
          <p:nvPr>
            <p:ph type="title"/>
          </p:nvPr>
        </p:nvSpPr>
        <p:spPr>
          <a:xfrm>
            <a:off x="6096000" y="-136185"/>
            <a:ext cx="5658153" cy="1325563"/>
          </a:xfrm>
        </p:spPr>
        <p:txBody>
          <a:bodyPr>
            <a:normAutofit/>
          </a:bodyPr>
          <a:lstStyle/>
          <a:p>
            <a:pPr algn="ctr"/>
            <a:r>
              <a:rPr lang="en-US" sz="5400" dirty="0">
                <a:solidFill>
                  <a:schemeClr val="tx1"/>
                </a:solidFill>
              </a:rPr>
              <a:t>Empathic Joy</a:t>
            </a:r>
          </a:p>
        </p:txBody>
      </p:sp>
      <p:sp>
        <p:nvSpPr>
          <p:cNvPr id="5" name="Title 1">
            <a:extLst>
              <a:ext uri="{FF2B5EF4-FFF2-40B4-BE49-F238E27FC236}">
                <a16:creationId xmlns:a16="http://schemas.microsoft.com/office/drawing/2014/main" id="{8BAE17ED-8A0C-3B47-BE5B-E93D39ECE2EF}"/>
              </a:ext>
            </a:extLst>
          </p:cNvPr>
          <p:cNvSpPr txBox="1">
            <a:spLocks/>
          </p:cNvSpPr>
          <p:nvPr/>
        </p:nvSpPr>
        <p:spPr>
          <a:xfrm>
            <a:off x="5072333" y="-121809"/>
            <a:ext cx="66789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5400" dirty="0">
                <a:solidFill>
                  <a:schemeClr val="tx1"/>
                </a:solidFill>
              </a:rPr>
              <a:t>Thinking Trap: Envy</a:t>
            </a:r>
          </a:p>
        </p:txBody>
      </p:sp>
      <p:sp>
        <p:nvSpPr>
          <p:cNvPr id="7" name="Title 1">
            <a:extLst>
              <a:ext uri="{FF2B5EF4-FFF2-40B4-BE49-F238E27FC236}">
                <a16:creationId xmlns:a16="http://schemas.microsoft.com/office/drawing/2014/main" id="{18FFB586-EE3F-C54B-A2E2-5A65F96B51C3}"/>
              </a:ext>
            </a:extLst>
          </p:cNvPr>
          <p:cNvSpPr txBox="1">
            <a:spLocks/>
          </p:cNvSpPr>
          <p:nvPr/>
        </p:nvSpPr>
        <p:spPr>
          <a:xfrm>
            <a:off x="5166528" y="-132544"/>
            <a:ext cx="66789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5400" dirty="0">
                <a:solidFill>
                  <a:schemeClr val="tx1"/>
                </a:solidFill>
              </a:rPr>
              <a:t>Sympathetic Joy</a:t>
            </a:r>
          </a:p>
        </p:txBody>
      </p:sp>
    </p:spTree>
    <p:extLst>
      <p:ext uri="{BB962C8B-B14F-4D97-AF65-F5344CB8AC3E}">
        <p14:creationId xmlns:p14="http://schemas.microsoft.com/office/powerpoint/2010/main" val="18860716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xit" presetSubtype="0" fill="hold" grpId="1" nodeType="afterEffect">
                                  <p:stCondLst>
                                    <p:cond delay="1000"/>
                                  </p:stCondLst>
                                  <p:childTnLst>
                                    <p:animEffect transition="out" filter="fade">
                                      <p:cBhvr>
                                        <p:cTn id="10" dur="2000"/>
                                        <p:tgtEl>
                                          <p:spTgt spid="7"/>
                                        </p:tgtEl>
                                      </p:cBhvr>
                                    </p:animEffect>
                                    <p:set>
                                      <p:cBhvr>
                                        <p:cTn id="11" dur="1" fill="hold">
                                          <p:stCondLst>
                                            <p:cond delay="1999"/>
                                          </p:stCondLst>
                                        </p:cTn>
                                        <p:tgtEl>
                                          <p:spTgt spid="7"/>
                                        </p:tgtEl>
                                        <p:attrNameLst>
                                          <p:attrName>style.visibility</p:attrName>
                                        </p:attrNameLst>
                                      </p:cBhvr>
                                      <p:to>
                                        <p:strVal val="hidden"/>
                                      </p:to>
                                    </p:set>
                                  </p:childTnLst>
                                </p:cTn>
                              </p:par>
                              <p:par>
                                <p:cTn id="12" presetID="10" presetClass="entr" presetSubtype="0" fill="hold" grpId="0" nodeType="withEffect">
                                  <p:stCondLst>
                                    <p:cond delay="1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par>
                                <p:cTn id="20" presetID="10" presetClass="exit" presetSubtype="0" fill="hold" grpId="1" nodeType="withEffect">
                                  <p:stCondLst>
                                    <p:cond delay="0"/>
                                  </p:stCondLst>
                                  <p:childTnLst>
                                    <p:animEffect transition="out" filter="fade">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2"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par>
                                <p:cTn id="28" presetID="10" presetClass="exit" presetSubtype="0" fill="hold" grpId="2" nodeType="withEffect">
                                  <p:stCondLst>
                                    <p:cond delay="0"/>
                                  </p:stCondLst>
                                  <p:childTnLst>
                                    <p:animEffect transition="out" filter="fade">
                                      <p:cBhvr>
                                        <p:cTn id="29" dur="2000"/>
                                        <p:tgtEl>
                                          <p:spTgt spid="5"/>
                                        </p:tgtEl>
                                      </p:cBhvr>
                                    </p:animEffect>
                                    <p:set>
                                      <p:cBhvr>
                                        <p:cTn id="3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1"/>
      <p:bldP spid="5" grpId="2"/>
      <p:bldP spid="7" grpId="0"/>
      <p:bldP spid="7" grpId="1"/>
      <p:bldP spid="7"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81200" y="1438870"/>
            <a:ext cx="7239000" cy="1315917"/>
            <a:chOff x="457200" y="1438870"/>
            <a:chExt cx="7239000" cy="1315917"/>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Calming Body and Mind</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Ethical Mindfulness</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Emotional Awareness</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Self-Compassion</a:t>
              </a: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grpSp>
        <p:nvGrpSpPr>
          <p:cNvPr id="22" name="Group 21"/>
          <p:cNvGrpSpPr/>
          <p:nvPr/>
        </p:nvGrpSpPr>
        <p:grpSpPr>
          <a:xfrm>
            <a:off x="1981200" y="2962870"/>
            <a:ext cx="8382000" cy="1272141"/>
            <a:chOff x="457200" y="2962870"/>
            <a:chExt cx="8382000" cy="1272140"/>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Impartiality and Common Humanity</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Forgiveness and Gratitude</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Empathic Concern</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bg1"/>
                  </a:solidFill>
                  <a:latin typeface="Georgia" panose="02040502050405020303" pitchFamily="18" charset="0"/>
                  <a:ea typeface="Times New Roman" charset="0"/>
                  <a:cs typeface="Times New Roman" charset="0"/>
                </a:rPr>
                <a:t>Appreciating Interdependence</a:t>
              </a:r>
            </a:p>
            <a:p>
              <a:pPr marL="342891" indent="-342891">
                <a:buAutoNum type="arabicPeriod" startAt="9"/>
              </a:pPr>
              <a:r>
                <a:rPr lang="en-US" sz="1867" dirty="0">
                  <a:solidFill>
                    <a:schemeClr val="bg1"/>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rgbClr val="FD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7:		</a:t>
            </a:r>
            <a:r>
              <a:rPr lang="en-US" sz="1333" spc="800" dirty="0">
                <a:solidFill>
                  <a:schemeClr val="bg1"/>
                </a:solidFill>
                <a:latin typeface="Georgia" panose="02040502050405020303" pitchFamily="18" charset="0"/>
                <a:ea typeface="Times New Roman" charset="0"/>
                <a:cs typeface="Times New Roman" charset="0"/>
              </a:rPr>
              <a:t> EMPATHIC CONCERN</a:t>
            </a:r>
          </a:p>
          <a:p>
            <a:endParaRPr lang="en-US" sz="1600" spc="8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11712145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5473EA-997E-2F44-9AD2-24EB9C4F0D39}"/>
              </a:ext>
            </a:extLst>
          </p:cNvPr>
          <p:cNvSpPr>
            <a:spLocks noGrp="1"/>
          </p:cNvSpPr>
          <p:nvPr>
            <p:ph idx="1"/>
          </p:nvPr>
        </p:nvSpPr>
        <p:spPr/>
        <p:txBody>
          <a:bodyPr/>
          <a:lstStyle/>
          <a:p>
            <a:endParaRPr lang="en-US"/>
          </a:p>
        </p:txBody>
      </p:sp>
      <p:pic>
        <p:nvPicPr>
          <p:cNvPr id="7" name="Picture 6" descr="A sunset over a body of water&#10;&#10;Description automatically generated">
            <a:extLst>
              <a:ext uri="{FF2B5EF4-FFF2-40B4-BE49-F238E27FC236}">
                <a16:creationId xmlns:a16="http://schemas.microsoft.com/office/drawing/2014/main" id="{D2610516-60CC-6B49-BDA4-4DE02C2C91C0}"/>
              </a:ext>
            </a:extLst>
          </p:cNvPr>
          <p:cNvPicPr>
            <a:picLocks noChangeAspect="1"/>
          </p:cNvPicPr>
          <p:nvPr/>
        </p:nvPicPr>
        <p:blipFill rotWithShape="1">
          <a:blip r:embed="rId3"/>
          <a:srcRect t="5217" b="4928"/>
          <a:stretch/>
        </p:blipFill>
        <p:spPr>
          <a:xfrm>
            <a:off x="417444" y="22792"/>
            <a:ext cx="11430000" cy="6836259"/>
          </a:xfrm>
          <a:prstGeom prst="rect">
            <a:avLst/>
          </a:prstGeom>
        </p:spPr>
      </p:pic>
      <p:sp>
        <p:nvSpPr>
          <p:cNvPr id="8" name="Content Placeholder 2">
            <a:extLst>
              <a:ext uri="{FF2B5EF4-FFF2-40B4-BE49-F238E27FC236}">
                <a16:creationId xmlns:a16="http://schemas.microsoft.com/office/drawing/2014/main" id="{580890E8-4B50-8345-8054-CD79D1178A16}"/>
              </a:ext>
            </a:extLst>
          </p:cNvPr>
          <p:cNvSpPr txBox="1">
            <a:spLocks/>
          </p:cNvSpPr>
          <p:nvPr/>
        </p:nvSpPr>
        <p:spPr>
          <a:xfrm>
            <a:off x="5099420" y="344712"/>
            <a:ext cx="6548583" cy="81280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eorgia" charset="0"/>
                <a:ea typeface="Georgia" charset="0"/>
                <a:cs typeface="Georgia"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eorgia" charset="0"/>
                <a:ea typeface="Georgia" charset="0"/>
                <a:cs typeface="Georgia"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4800"/>
              <a:t>Contemplative Practice</a:t>
            </a:r>
          </a:p>
          <a:p>
            <a:pPr marL="0" indent="0">
              <a:buFont typeface="Arial"/>
              <a:buNone/>
            </a:pPr>
            <a:endParaRPr lang="en-US" sz="4800" dirty="0"/>
          </a:p>
        </p:txBody>
      </p:sp>
    </p:spTree>
    <p:extLst>
      <p:ext uri="{BB962C8B-B14F-4D97-AF65-F5344CB8AC3E}">
        <p14:creationId xmlns:p14="http://schemas.microsoft.com/office/powerpoint/2010/main" val="82347821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11" t="3413" r="211" b="4827"/>
          <a:stretch/>
        </p:blipFill>
        <p:spPr>
          <a:xfrm>
            <a:off x="6142686" y="3492500"/>
            <a:ext cx="6016752" cy="3380196"/>
          </a:xfrm>
          <a:prstGeom prst="rect">
            <a:avLst/>
          </a:prstGeom>
        </p:spPr>
      </p:pic>
      <p:pic>
        <p:nvPicPr>
          <p:cNvPr id="4" name="Picture 3">
            <a:extLst>
              <a:ext uri="{FF2B5EF4-FFF2-40B4-BE49-F238E27FC236}">
                <a16:creationId xmlns:a16="http://schemas.microsoft.com/office/drawing/2014/main" id="{08AEDE94-6318-3442-8CE8-3544B684BA39}"/>
              </a:ext>
            </a:extLst>
          </p:cNvPr>
          <p:cNvPicPr>
            <a:picLocks noChangeAspect="1"/>
          </p:cNvPicPr>
          <p:nvPr/>
        </p:nvPicPr>
        <p:blipFill rotWithShape="1">
          <a:blip r:embed="rId4"/>
          <a:srcRect l="17312" t="6147" r="15928"/>
          <a:stretch/>
        </p:blipFill>
        <p:spPr>
          <a:xfrm>
            <a:off x="127000" y="3478117"/>
            <a:ext cx="6016752" cy="3379883"/>
          </a:xfrm>
          <a:prstGeom prst="rect">
            <a:avLst/>
          </a:prstGeom>
        </p:spPr>
      </p:pic>
      <p:pic>
        <p:nvPicPr>
          <p:cNvPr id="7" name="Picture 6">
            <a:extLst>
              <a:ext uri="{FF2B5EF4-FFF2-40B4-BE49-F238E27FC236}">
                <a16:creationId xmlns:a16="http://schemas.microsoft.com/office/drawing/2014/main" id="{7D44B4D6-E8E7-8E42-A6F0-87697E74EDE3}"/>
              </a:ext>
            </a:extLst>
          </p:cNvPr>
          <p:cNvPicPr>
            <a:picLocks noChangeAspect="1"/>
          </p:cNvPicPr>
          <p:nvPr/>
        </p:nvPicPr>
        <p:blipFill rotWithShape="1">
          <a:blip r:embed="rId5"/>
          <a:srcRect/>
          <a:stretch/>
        </p:blipFill>
        <p:spPr>
          <a:xfrm>
            <a:off x="6143702" y="63473"/>
            <a:ext cx="6014720" cy="3383280"/>
          </a:xfrm>
          <a:prstGeom prst="rect">
            <a:avLst/>
          </a:prstGeom>
          <a:solidFill>
            <a:srgbClr val="FFFFFF">
              <a:shade val="85000"/>
            </a:srgbClr>
          </a:solidFill>
          <a:ln w="88900" cap="sq">
            <a:noFill/>
            <a:miter lim="800000"/>
          </a:ln>
          <a:effectLst/>
        </p:spPr>
      </p:pic>
      <p:pic>
        <p:nvPicPr>
          <p:cNvPr id="9" name="Picture 8">
            <a:extLst>
              <a:ext uri="{FF2B5EF4-FFF2-40B4-BE49-F238E27FC236}">
                <a16:creationId xmlns:a16="http://schemas.microsoft.com/office/drawing/2014/main" id="{2C1B7D7D-5427-D641-AA60-2F67F33D5872}"/>
              </a:ext>
            </a:extLst>
          </p:cNvPr>
          <p:cNvPicPr>
            <a:picLocks noChangeAspect="1"/>
          </p:cNvPicPr>
          <p:nvPr/>
        </p:nvPicPr>
        <p:blipFill rotWithShape="1">
          <a:blip r:embed="rId6"/>
          <a:srcRect t="4991"/>
          <a:stretch/>
        </p:blipFill>
        <p:spPr>
          <a:xfrm>
            <a:off x="111578" y="62738"/>
            <a:ext cx="6016752" cy="3384751"/>
          </a:xfrm>
          <a:prstGeom prst="rect">
            <a:avLst/>
          </a:prstGeom>
        </p:spPr>
      </p:pic>
      <p:sp>
        <p:nvSpPr>
          <p:cNvPr id="2" name="Title 1"/>
          <p:cNvSpPr>
            <a:spLocks noGrp="1"/>
          </p:cNvSpPr>
          <p:nvPr>
            <p:ph type="title"/>
          </p:nvPr>
        </p:nvSpPr>
        <p:spPr>
          <a:xfrm>
            <a:off x="272306" y="77399"/>
            <a:ext cx="5621128" cy="1133320"/>
          </a:xfrm>
          <a:noFill/>
          <a:ln>
            <a:noFill/>
          </a:ln>
        </p:spPr>
        <p:txBody>
          <a:bodyPr>
            <a:normAutofit/>
          </a:bodyPr>
          <a:lstStyle/>
          <a:p>
            <a:pPr algn="ctr"/>
            <a:r>
              <a:rPr lang="en-US" sz="6000" dirty="0"/>
              <a:t>Thinking Traps</a:t>
            </a:r>
          </a:p>
        </p:txBody>
      </p:sp>
      <p:sp>
        <p:nvSpPr>
          <p:cNvPr id="10" name="Title 1">
            <a:extLst>
              <a:ext uri="{FF2B5EF4-FFF2-40B4-BE49-F238E27FC236}">
                <a16:creationId xmlns:a16="http://schemas.microsoft.com/office/drawing/2014/main" id="{4DDEA2B0-5734-CC4F-A907-BAA2405AC935}"/>
              </a:ext>
            </a:extLst>
          </p:cNvPr>
          <p:cNvSpPr txBox="1">
            <a:spLocks/>
          </p:cNvSpPr>
          <p:nvPr/>
        </p:nvSpPr>
        <p:spPr>
          <a:xfrm>
            <a:off x="1295400" y="2761488"/>
            <a:ext cx="3372457" cy="609600"/>
          </a:xfrm>
          <a:prstGeom prst="rect">
            <a:avLst/>
          </a:prstGeom>
          <a:solidFill>
            <a:schemeClr val="tx1">
              <a:alpha val="30000"/>
            </a:schemeClr>
          </a:solidFill>
          <a:ln>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In-group Bias</a:t>
            </a:r>
          </a:p>
        </p:txBody>
      </p:sp>
      <p:sp>
        <p:nvSpPr>
          <p:cNvPr id="11" name="Title 1">
            <a:extLst>
              <a:ext uri="{FF2B5EF4-FFF2-40B4-BE49-F238E27FC236}">
                <a16:creationId xmlns:a16="http://schemas.microsoft.com/office/drawing/2014/main" id="{F017D5EB-DBD6-2A44-89A8-FF1066E5D416}"/>
              </a:ext>
            </a:extLst>
          </p:cNvPr>
          <p:cNvSpPr txBox="1">
            <a:spLocks/>
          </p:cNvSpPr>
          <p:nvPr/>
        </p:nvSpPr>
        <p:spPr>
          <a:xfrm>
            <a:off x="7280922" y="2761488"/>
            <a:ext cx="3740280" cy="600075"/>
          </a:xfrm>
          <a:prstGeom prst="rect">
            <a:avLst/>
          </a:prstGeom>
          <a:solidFill>
            <a:schemeClr val="tx1">
              <a:alpha val="30000"/>
            </a:schemeClr>
          </a:solidFill>
          <a:ln>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One Over Many</a:t>
            </a:r>
          </a:p>
        </p:txBody>
      </p:sp>
      <p:sp>
        <p:nvSpPr>
          <p:cNvPr id="12" name="Title 1">
            <a:extLst>
              <a:ext uri="{FF2B5EF4-FFF2-40B4-BE49-F238E27FC236}">
                <a16:creationId xmlns:a16="http://schemas.microsoft.com/office/drawing/2014/main" id="{89EC9354-D6C8-D44E-852D-6259AE364D82}"/>
              </a:ext>
            </a:extLst>
          </p:cNvPr>
          <p:cNvSpPr txBox="1">
            <a:spLocks/>
          </p:cNvSpPr>
          <p:nvPr/>
        </p:nvSpPr>
        <p:spPr>
          <a:xfrm>
            <a:off x="7788137" y="6134100"/>
            <a:ext cx="2725851" cy="600075"/>
          </a:xfrm>
          <a:prstGeom prst="rect">
            <a:avLst/>
          </a:prstGeom>
          <a:solidFill>
            <a:schemeClr val="tx1">
              <a:alpha val="30000"/>
            </a:schemeClr>
          </a:solidFill>
          <a:ln>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Jealousy</a:t>
            </a:r>
          </a:p>
        </p:txBody>
      </p:sp>
      <p:sp>
        <p:nvSpPr>
          <p:cNvPr id="13" name="Title 1">
            <a:extLst>
              <a:ext uri="{FF2B5EF4-FFF2-40B4-BE49-F238E27FC236}">
                <a16:creationId xmlns:a16="http://schemas.microsoft.com/office/drawing/2014/main" id="{3C5CF1FE-1EA9-5D44-86C0-3FDF8962B9F4}"/>
              </a:ext>
            </a:extLst>
          </p:cNvPr>
          <p:cNvSpPr txBox="1">
            <a:spLocks/>
          </p:cNvSpPr>
          <p:nvPr/>
        </p:nvSpPr>
        <p:spPr>
          <a:xfrm>
            <a:off x="932054" y="6135624"/>
            <a:ext cx="4406645" cy="600075"/>
          </a:xfrm>
          <a:prstGeom prst="rect">
            <a:avLst/>
          </a:prstGeom>
          <a:solidFill>
            <a:schemeClr val="tx1">
              <a:alpha val="30000"/>
            </a:schemeClr>
          </a:solidFill>
          <a:ln>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Empathic Distress</a:t>
            </a:r>
          </a:p>
        </p:txBody>
      </p:sp>
    </p:spTree>
    <p:extLst>
      <p:ext uri="{BB962C8B-B14F-4D97-AF65-F5344CB8AC3E}">
        <p14:creationId xmlns:p14="http://schemas.microsoft.com/office/powerpoint/2010/main" val="16105853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764750" cy="684931"/>
          </a:xfrm>
          <a:prstGeom prst="rect">
            <a:avLst/>
          </a:prstGeom>
          <a:noFill/>
        </p:spPr>
        <p:txBody>
          <a:bodyPr wrap="square" rtlCol="0">
            <a:spAutoFit/>
          </a:bodyPr>
          <a:lstStyle/>
          <a:p>
            <a:r>
              <a:rPr lang="en-US" sz="2800" dirty="0">
                <a:solidFill>
                  <a:schemeClr val="bg1"/>
                </a:solidFill>
                <a:latin typeface="Georgia" panose="02040502050405020303" pitchFamily="18" charset="0"/>
                <a:ea typeface="Times New Roman" charset="0"/>
                <a:cs typeface="Times New Roman" charset="0"/>
              </a:rPr>
              <a:t>COMPASSIONATE INTEGRITY TRAINING</a:t>
            </a:r>
          </a:p>
          <a:p>
            <a:endParaRPr lang="en-US" sz="1051" dirty="0">
              <a:latin typeface="Georgia" panose="02040502050405020303" pitchFamily="18"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7:		</a:t>
            </a:r>
            <a:r>
              <a:rPr lang="en-US" sz="1333" spc="800" dirty="0">
                <a:solidFill>
                  <a:schemeClr val="bg1"/>
                </a:solidFill>
                <a:latin typeface="Georgia" panose="02040502050405020303" pitchFamily="18" charset="0"/>
                <a:ea typeface="Times New Roman" charset="0"/>
                <a:cs typeface="Times New Roman" charset="0"/>
              </a:rPr>
              <a:t>EMPATHIC CONCERN</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2" y="4285058"/>
            <a:ext cx="7189018" cy="369332"/>
          </a:xfrm>
          <a:prstGeom prst="rect">
            <a:avLst/>
          </a:prstGeom>
        </p:spPr>
        <p:txBody>
          <a:bodyPr wrap="square">
            <a:spAutoFit/>
          </a:bodyPr>
          <a:lstStyle/>
          <a:p>
            <a:pPr>
              <a:spcBef>
                <a:spcPct val="20000"/>
              </a:spcBef>
            </a:pPr>
            <a:r>
              <a:rPr lang="de-DE" altLang="en-US" dirty="0">
                <a:solidFill>
                  <a:schemeClr val="bg1"/>
                </a:solidFill>
                <a:latin typeface="Georgia" panose="02040502050405020303" pitchFamily="18" charset="0"/>
                <a:ea typeface="Times New Roman" charset="0"/>
                <a:cs typeface="Times New Roman" charset="0"/>
              </a:rPr>
              <a:t>© 2020 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12577062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981200" y="1438869"/>
            <a:ext cx="3352800" cy="1320399"/>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24" name="Rectangle 23"/>
          <p:cNvSpPr/>
          <p:nvPr/>
        </p:nvSpPr>
        <p:spPr>
          <a:xfrm>
            <a:off x="1981200" y="2971799"/>
            <a:ext cx="3352800" cy="1263212"/>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grpSp>
        <p:nvGrpSpPr>
          <p:cNvPr id="21" name="Group 20"/>
          <p:cNvGrpSpPr/>
          <p:nvPr/>
        </p:nvGrpSpPr>
        <p:grpSpPr>
          <a:xfrm>
            <a:off x="2438400" y="1438870"/>
            <a:ext cx="6781800" cy="1241622"/>
            <a:chOff x="914400" y="1438870"/>
            <a:chExt cx="6781800" cy="1241622"/>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tx2"/>
                  </a:solidFill>
                  <a:latin typeface="Georgia" panose="02040502050405020303" pitchFamily="18" charset="0"/>
                  <a:ea typeface="Times New Roman" charset="0"/>
                  <a:cs typeface="Times New Roman" charset="0"/>
                </a:rPr>
                <a:t>Calming Body and Mind</a:t>
              </a:r>
            </a:p>
            <a:p>
              <a:pPr marL="342891" indent="-342891">
                <a:buAutoNum type="arabicPeriod"/>
              </a:pPr>
              <a:r>
                <a:rPr lang="en-US" sz="1867" dirty="0">
                  <a:solidFill>
                    <a:schemeClr val="tx2">
                      <a:lumMod val="90000"/>
                    </a:schemeClr>
                  </a:solidFill>
                  <a:latin typeface="Georgia" panose="02040502050405020303" pitchFamily="18" charset="0"/>
                  <a:ea typeface="Times New Roman" charset="0"/>
                  <a:cs typeface="Times New Roman" charset="0"/>
                </a:rPr>
                <a:t>Ethical Mindfulness</a:t>
              </a:r>
            </a:p>
            <a:p>
              <a:pPr marL="342891" indent="-342891">
                <a:buAutoNum type="arabicPeriod"/>
              </a:pPr>
              <a:r>
                <a:rPr lang="en-US" sz="1867" dirty="0">
                  <a:solidFill>
                    <a:schemeClr val="tx2">
                      <a:lumMod val="90000"/>
                    </a:schemeClr>
                  </a:solidFill>
                  <a:latin typeface="Georgia" panose="02040502050405020303" pitchFamily="18" charset="0"/>
                  <a:ea typeface="Times New Roman" charset="0"/>
                  <a:cs typeface="Times New Roman" charset="0"/>
                </a:rPr>
                <a:t>Emotional Awareness</a:t>
              </a:r>
            </a:p>
            <a:p>
              <a:pPr marL="342891" indent="-342891">
                <a:buAutoNum type="arabicPeriod"/>
              </a:pPr>
              <a:r>
                <a:rPr lang="en-US" sz="1867" dirty="0">
                  <a:solidFill>
                    <a:schemeClr val="tx2"/>
                  </a:solidFill>
                  <a:latin typeface="Georgia" panose="02040502050405020303" pitchFamily="18" charset="0"/>
                  <a:ea typeface="Times New Roman" charset="0"/>
                  <a:cs typeface="Times New Roman" charset="0"/>
                </a:rPr>
                <a:t>Self-Compassion</a:t>
              </a: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nvGrpSpPr>
          <p:cNvPr id="22" name="Group 21"/>
          <p:cNvGrpSpPr/>
          <p:nvPr/>
        </p:nvGrpSpPr>
        <p:grpSpPr>
          <a:xfrm>
            <a:off x="2286000" y="2962870"/>
            <a:ext cx="8077200" cy="1241622"/>
            <a:chOff x="762000" y="2962870"/>
            <a:chExt cx="8077200" cy="1241621"/>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tx2"/>
                  </a:solidFill>
                  <a:latin typeface="Georgia" panose="02040502050405020303" pitchFamily="18" charset="0"/>
                  <a:ea typeface="Times New Roman" charset="0"/>
                  <a:cs typeface="Times New Roman" charset="0"/>
                </a:rPr>
                <a:t>Impartiality and Common Humanity</a:t>
              </a:r>
            </a:p>
            <a:p>
              <a:pPr marL="342891" indent="-342891">
                <a:buAutoNum type="arabicPeriod" startAt="5"/>
              </a:pPr>
              <a:r>
                <a:rPr lang="en-US" sz="1867" dirty="0">
                  <a:solidFill>
                    <a:schemeClr val="tx2"/>
                  </a:solidFill>
                  <a:latin typeface="Georgia" panose="02040502050405020303" pitchFamily="18" charset="0"/>
                  <a:ea typeface="Times New Roman" charset="0"/>
                  <a:cs typeface="Times New Roman" charset="0"/>
                </a:rPr>
                <a:t>Forgiveness and Gratitude</a:t>
              </a:r>
            </a:p>
            <a:p>
              <a:pPr marL="342891" indent="-342891">
                <a:buAutoNum type="arabicPeriod" startAt="5"/>
              </a:pPr>
              <a:r>
                <a:rPr lang="en-US" sz="1867" dirty="0">
                  <a:solidFill>
                    <a:srgbClr val="FFFF00"/>
                  </a:solidFill>
                  <a:latin typeface="Georgia" panose="02040502050405020303" pitchFamily="18" charset="0"/>
                  <a:ea typeface="Times New Roman" charset="0"/>
                  <a:cs typeface="Times New Roman" charset="0"/>
                </a:rPr>
                <a:t>Empathic Concern</a:t>
              </a: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Compassion</a:t>
              </a: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Appreciating Interdependence</a:t>
              </a:r>
            </a:p>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8650514" cy="748795"/>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7:		</a:t>
            </a:r>
            <a:r>
              <a:rPr lang="en-US" sz="1333" spc="800" dirty="0">
                <a:solidFill>
                  <a:schemeClr val="bg1"/>
                </a:solidFill>
                <a:latin typeface="Georgia" panose="02040502050405020303" pitchFamily="18" charset="0"/>
                <a:ea typeface="Times New Roman" charset="0"/>
                <a:cs typeface="Times New Roman" charset="0"/>
              </a:rPr>
              <a:t> EMPATHIC CONCERN</a:t>
            </a:r>
            <a:endParaRPr lang="en-US" sz="1600" spc="8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7684553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4" name="TextBox 3"/>
          <p:cNvSpPr txBox="1">
            <a:spLocks noChangeArrowheads="1"/>
          </p:cNvSpPr>
          <p:nvPr/>
        </p:nvSpPr>
        <p:spPr bwMode="auto">
          <a:xfrm>
            <a:off x="2239962" y="213934"/>
            <a:ext cx="7712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Font typeface="Wingdings 2" charset="2"/>
              <a:buChar char=""/>
              <a:defRPr sz="2200">
                <a:solidFill>
                  <a:schemeClr val="bg1"/>
                </a:solidFill>
                <a:latin typeface="Georgia" charset="0"/>
                <a:ea typeface="ＭＳ Ｐゴシック" charset="-128"/>
                <a:cs typeface="Georgia" charset="0"/>
              </a:defRPr>
            </a:lvl1pPr>
            <a:lvl2pPr marL="742950" indent="-285750">
              <a:spcBef>
                <a:spcPts val="600"/>
              </a:spcBef>
              <a:buFont typeface="Wingdings 2" charset="2"/>
              <a:buChar char=""/>
              <a:defRPr sz="2000">
                <a:solidFill>
                  <a:schemeClr val="bg1"/>
                </a:solidFill>
                <a:latin typeface="Georgia" charset="0"/>
                <a:ea typeface="ＭＳ Ｐゴシック" charset="-128"/>
                <a:cs typeface="Georgia" charset="0"/>
              </a:defRPr>
            </a:lvl2pPr>
            <a:lvl3pPr marL="1143000" indent="-228600">
              <a:spcBef>
                <a:spcPts val="600"/>
              </a:spcBef>
              <a:buFont typeface="Wingdings 2" charset="2"/>
              <a:buChar char=""/>
              <a:defRPr>
                <a:solidFill>
                  <a:schemeClr val="bg1"/>
                </a:solidFill>
                <a:latin typeface="Georgia" charset="0"/>
                <a:ea typeface="ＭＳ Ｐゴシック" charset="-128"/>
                <a:cs typeface="Georgia" charset="0"/>
              </a:defRPr>
            </a:lvl3pPr>
            <a:lvl4pPr marL="1600200" indent="-228600">
              <a:spcBef>
                <a:spcPts val="600"/>
              </a:spcBef>
              <a:buFont typeface="Wingdings 2" charset="2"/>
              <a:buChar char=""/>
              <a:defRPr>
                <a:solidFill>
                  <a:schemeClr val="bg1"/>
                </a:solidFill>
                <a:latin typeface="Georgia" charset="0"/>
                <a:ea typeface="ＭＳ Ｐゴシック" charset="-128"/>
                <a:cs typeface="Georgia" charset="0"/>
              </a:defRPr>
            </a:lvl4pPr>
            <a:lvl5pPr marL="2057400" indent="-228600">
              <a:spcBef>
                <a:spcPts val="600"/>
              </a:spcBef>
              <a:buFont typeface="Wingdings 2" charset="2"/>
              <a:buChar char=""/>
              <a:defRPr>
                <a:solidFill>
                  <a:schemeClr val="bg1"/>
                </a:solidFill>
                <a:latin typeface="Georgia" charset="0"/>
                <a:ea typeface="ＭＳ Ｐゴシック" charset="-128"/>
                <a:cs typeface="Georgia" charset="0"/>
              </a:defRPr>
            </a:lvl5pPr>
            <a:lvl6pPr marL="25146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6pPr>
            <a:lvl7pPr marL="29718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7pPr>
            <a:lvl8pPr marL="34290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8pPr>
            <a:lvl9pPr marL="38862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9pPr>
          </a:lstStyle>
          <a:p>
            <a:pPr algn="ctr" eaLnBrk="1" hangingPunct="1">
              <a:spcBef>
                <a:spcPct val="0"/>
              </a:spcBef>
              <a:buFontTx/>
              <a:buNone/>
            </a:pPr>
            <a:r>
              <a:rPr lang="en-US" altLang="en-US" sz="4800" dirty="0"/>
              <a:t>Empathy</a:t>
            </a:r>
          </a:p>
        </p:txBody>
      </p:sp>
      <p:sp>
        <p:nvSpPr>
          <p:cNvPr id="6" name="Rectangle 5"/>
          <p:cNvSpPr/>
          <p:nvPr/>
        </p:nvSpPr>
        <p:spPr>
          <a:xfrm>
            <a:off x="1094509" y="5432084"/>
            <a:ext cx="9989128" cy="1200329"/>
          </a:xfrm>
          <a:prstGeom prst="rect">
            <a:avLst/>
          </a:prstGeom>
          <a:solidFill>
            <a:srgbClr val="000000">
              <a:alpha val="56078"/>
            </a:srgbClr>
          </a:solidFill>
        </p:spPr>
        <p:txBody>
          <a:bodyPr wrap="square">
            <a:spAutoFit/>
          </a:bodyPr>
          <a:lstStyle/>
          <a:p>
            <a:r>
              <a:rPr lang="en-US" sz="3600" dirty="0">
                <a:solidFill>
                  <a:schemeClr val="bg1"/>
                </a:solidFill>
                <a:latin typeface="Georgia" panose="02040502050405020303" pitchFamily="18" charset="0"/>
                <a:ea typeface="Times New Roman" charset="0"/>
                <a:cs typeface="Times New Roman" charset="0"/>
              </a:rPr>
              <a:t>The ability to understand and resonate with the emotions, thoughts, and motivations of another.</a:t>
            </a:r>
          </a:p>
        </p:txBody>
      </p:sp>
    </p:spTree>
    <p:extLst>
      <p:ext uri="{BB962C8B-B14F-4D97-AF65-F5344CB8AC3E}">
        <p14:creationId xmlns:p14="http://schemas.microsoft.com/office/powerpoint/2010/main" val="9712569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171D"/>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2" name="Title 1"/>
          <p:cNvSpPr>
            <a:spLocks noGrp="1"/>
          </p:cNvSpPr>
          <p:nvPr>
            <p:ph type="title"/>
          </p:nvPr>
        </p:nvSpPr>
        <p:spPr>
          <a:xfrm>
            <a:off x="354150" y="115701"/>
            <a:ext cx="4855029" cy="1325563"/>
          </a:xfrm>
        </p:spPr>
        <p:txBody>
          <a:bodyPr/>
          <a:lstStyle/>
          <a:p>
            <a:r>
              <a:rPr lang="en-US" dirty="0"/>
              <a:t>Affective Empathy</a:t>
            </a:r>
          </a:p>
        </p:txBody>
      </p:sp>
      <p:sp>
        <p:nvSpPr>
          <p:cNvPr id="5" name="Content Placeholder 2"/>
          <p:cNvSpPr>
            <a:spLocks noGrp="1"/>
          </p:cNvSpPr>
          <p:nvPr>
            <p:ph idx="1"/>
          </p:nvPr>
        </p:nvSpPr>
        <p:spPr>
          <a:xfrm>
            <a:off x="818485" y="5943600"/>
            <a:ext cx="10555030" cy="806991"/>
          </a:xfrm>
          <a:solidFill>
            <a:schemeClr val="tx1">
              <a:alpha val="50000"/>
            </a:schemeClr>
          </a:solidFill>
        </p:spPr>
        <p:txBody>
          <a:bodyPr>
            <a:noAutofit/>
          </a:bodyPr>
          <a:lstStyle/>
          <a:p>
            <a:pPr marL="0" indent="0" algn="ctr">
              <a:buNone/>
            </a:pPr>
            <a:r>
              <a:rPr lang="en-US" sz="4000" dirty="0">
                <a:solidFill>
                  <a:schemeClr val="bg1"/>
                </a:solidFill>
                <a:latin typeface="Georgia" panose="02040502050405020303" pitchFamily="18" charset="0"/>
                <a:ea typeface="Times New Roman" charset="0"/>
                <a:cs typeface="Times New Roman" charset="0"/>
              </a:rPr>
              <a:t>Feeling an emotional resonance with another.</a:t>
            </a:r>
          </a:p>
          <a:p>
            <a:pPr algn="ctr"/>
            <a:endParaRPr lang="en-US" sz="4000" dirty="0">
              <a:solidFill>
                <a:schemeClr val="bg1"/>
              </a:solidFill>
              <a:latin typeface="Georgia" panose="02040502050405020303" pitchFamily="18" charset="0"/>
              <a:ea typeface="Times New Roman" charset="0"/>
              <a:cs typeface="Times New Roman" charset="0"/>
            </a:endParaRPr>
          </a:p>
          <a:p>
            <a:pPr algn="ctr"/>
            <a:endParaRPr lang="en-US" sz="4000" dirty="0">
              <a:solidFill>
                <a:schemeClr val="bg1"/>
              </a:solidFill>
              <a:latin typeface="Georgia" panose="02040502050405020303" pitchFamily="18" charset="0"/>
              <a:ea typeface="Times New Roman" charset="0"/>
              <a:cs typeface="Times New Roman" charset="0"/>
            </a:endParaRPr>
          </a:p>
          <a:p>
            <a:pPr algn="ctr"/>
            <a:endParaRPr lang="en-US" sz="4000" dirty="0">
              <a:solidFill>
                <a:schemeClr val="bg1"/>
              </a:solidFill>
              <a:latin typeface="Georgia" panose="02040502050405020303" pitchFamily="18" charset="0"/>
              <a:ea typeface="Times New Roman" charset="0"/>
              <a:cs typeface="Times New Roman" charset="0"/>
            </a:endParaRPr>
          </a:p>
          <a:p>
            <a:pPr algn="ctr"/>
            <a:endParaRPr lang="en-US" sz="40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317132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200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DF6E"/>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0600"/>
            <a:ext cx="12192000" cy="4876800"/>
          </a:xfrm>
          <a:prstGeom prst="rect">
            <a:avLst/>
          </a:prstGeom>
        </p:spPr>
      </p:pic>
      <p:sp>
        <p:nvSpPr>
          <p:cNvPr id="2" name="Title 1"/>
          <p:cNvSpPr>
            <a:spLocks noGrp="1"/>
          </p:cNvSpPr>
          <p:nvPr>
            <p:ph type="title"/>
          </p:nvPr>
        </p:nvSpPr>
        <p:spPr>
          <a:xfrm>
            <a:off x="446313" y="145149"/>
            <a:ext cx="5620657" cy="1082449"/>
          </a:xfrm>
          <a:solidFill>
            <a:srgbClr val="FFF7C5">
              <a:alpha val="76000"/>
            </a:srgbClr>
          </a:solidFill>
        </p:spPr>
        <p:txBody>
          <a:bodyPr>
            <a:noAutofit/>
          </a:bodyPr>
          <a:lstStyle/>
          <a:p>
            <a:r>
              <a:rPr lang="en-US" sz="4800" dirty="0">
                <a:solidFill>
                  <a:schemeClr val="tx1"/>
                </a:solidFill>
              </a:rPr>
              <a:t>Cognitive Empathy</a:t>
            </a:r>
          </a:p>
        </p:txBody>
      </p:sp>
      <p:sp>
        <p:nvSpPr>
          <p:cNvPr id="5" name="Content Placeholder 2"/>
          <p:cNvSpPr>
            <a:spLocks noGrp="1"/>
          </p:cNvSpPr>
          <p:nvPr>
            <p:ph idx="1"/>
          </p:nvPr>
        </p:nvSpPr>
        <p:spPr>
          <a:xfrm>
            <a:off x="556986" y="5597235"/>
            <a:ext cx="11078028" cy="1208313"/>
          </a:xfrm>
          <a:solidFill>
            <a:srgbClr val="FFF7C5">
              <a:alpha val="76000"/>
            </a:srgbClr>
          </a:solidFill>
        </p:spPr>
        <p:txBody>
          <a:bodyPr>
            <a:noAutofit/>
          </a:bodyPr>
          <a:lstStyle/>
          <a:p>
            <a:pPr marL="0" lvl="1" indent="0">
              <a:spcBef>
                <a:spcPts val="1000"/>
              </a:spcBef>
              <a:buNone/>
            </a:pPr>
            <a:r>
              <a:rPr lang="en-US" sz="2800" dirty="0">
                <a:solidFill>
                  <a:schemeClr val="tx1"/>
                </a:solidFill>
              </a:rPr>
              <a:t>Using the power of reason to try and place oneself in the other person’s situation to try and understand what the other person is thinking or feeling.</a:t>
            </a:r>
          </a:p>
          <a:p>
            <a:pPr marL="0" indent="0">
              <a:buNone/>
            </a:pP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8992418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2000"/>
                                        <p:tgtEl>
                                          <p:spTgt spid="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99" y="0"/>
            <a:ext cx="11189513" cy="6858000"/>
          </a:xfrm>
          <a:prstGeom prst="rect">
            <a:avLst/>
          </a:prstGeom>
        </p:spPr>
      </p:pic>
      <p:sp>
        <p:nvSpPr>
          <p:cNvPr id="2" name="Title 1"/>
          <p:cNvSpPr>
            <a:spLocks noGrp="1"/>
          </p:cNvSpPr>
          <p:nvPr>
            <p:ph type="title"/>
          </p:nvPr>
        </p:nvSpPr>
        <p:spPr>
          <a:xfrm>
            <a:off x="3531998" y="2766218"/>
            <a:ext cx="5128004" cy="1325563"/>
          </a:xfrm>
        </p:spPr>
        <p:txBody>
          <a:bodyPr>
            <a:noAutofit/>
          </a:bodyPr>
          <a:lstStyle/>
          <a:p>
            <a:pPr algn="ctr"/>
            <a:r>
              <a:rPr lang="en-US" sz="5400" dirty="0">
                <a:solidFill>
                  <a:schemeClr val="tx1"/>
                </a:solidFill>
              </a:rPr>
              <a:t>Group Activity</a:t>
            </a:r>
          </a:p>
        </p:txBody>
      </p:sp>
    </p:spTree>
    <p:extLst>
      <p:ext uri="{BB962C8B-B14F-4D97-AF65-F5344CB8AC3E}">
        <p14:creationId xmlns:p14="http://schemas.microsoft.com/office/powerpoint/2010/main" val="102086949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265" b="3649"/>
          <a:stretch/>
        </p:blipFill>
        <p:spPr>
          <a:xfrm>
            <a:off x="306994" y="0"/>
            <a:ext cx="11578012" cy="6857999"/>
          </a:xfrm>
          <a:prstGeom prst="rect">
            <a:avLst/>
          </a:prstGeom>
        </p:spPr>
      </p:pic>
      <p:sp>
        <p:nvSpPr>
          <p:cNvPr id="4" name="Title 1">
            <a:extLst>
              <a:ext uri="{FF2B5EF4-FFF2-40B4-BE49-F238E27FC236}">
                <a16:creationId xmlns:a16="http://schemas.microsoft.com/office/drawing/2014/main" id="{063F727A-0B14-EE4D-B6A1-0B9B5DD85AB5}"/>
              </a:ext>
            </a:extLst>
          </p:cNvPr>
          <p:cNvSpPr txBox="1">
            <a:spLocks/>
          </p:cNvSpPr>
          <p:nvPr/>
        </p:nvSpPr>
        <p:spPr>
          <a:xfrm>
            <a:off x="434894" y="76200"/>
            <a:ext cx="9071056" cy="132556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fontAlgn="ctr"/>
            <a:r>
              <a:rPr lang="en-US" sz="7200" dirty="0">
                <a:latin typeface="Georgia" panose="02040502050405020303" pitchFamily="18" charset="0"/>
                <a:ea typeface="Times New Roman" charset="0"/>
                <a:cs typeface="Times New Roman" charset="0"/>
              </a:rPr>
              <a:t>Thinking Trap: In-Group Bias</a:t>
            </a:r>
          </a:p>
        </p:txBody>
      </p:sp>
    </p:spTree>
    <p:extLst>
      <p:ext uri="{BB962C8B-B14F-4D97-AF65-F5344CB8AC3E}">
        <p14:creationId xmlns:p14="http://schemas.microsoft.com/office/powerpoint/2010/main" val="129962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ction seven group empathy.jpg"/>
          <p:cNvPicPr>
            <a:picLocks noChangeAspect="1"/>
          </p:cNvPicPr>
          <p:nvPr/>
        </p:nvPicPr>
        <p:blipFill>
          <a:blip r:embed="rId3" cstate="print"/>
          <a:stretch>
            <a:fillRect/>
          </a:stretch>
        </p:blipFill>
        <p:spPr>
          <a:xfrm>
            <a:off x="2086930" y="340265"/>
            <a:ext cx="2708857" cy="2375226"/>
          </a:xfrm>
          <a:prstGeom prst="rect">
            <a:avLst/>
          </a:prstGeom>
          <a:ln w="76200">
            <a:solidFill>
              <a:schemeClr val="bg1">
                <a:lumMod val="75000"/>
              </a:schemeClr>
            </a:solidFill>
          </a:ln>
        </p:spPr>
      </p:pic>
      <p:pic>
        <p:nvPicPr>
          <p:cNvPr id="6" name="Picture 5" descr="section seven group empathy.jpg"/>
          <p:cNvPicPr>
            <a:picLocks noChangeAspect="1"/>
          </p:cNvPicPr>
          <p:nvPr/>
        </p:nvPicPr>
        <p:blipFill>
          <a:blip r:embed="rId4" cstate="print"/>
          <a:stretch>
            <a:fillRect/>
          </a:stretch>
        </p:blipFill>
        <p:spPr>
          <a:xfrm>
            <a:off x="7147198" y="4275442"/>
            <a:ext cx="2696590" cy="2364471"/>
          </a:xfrm>
          <a:prstGeom prst="rect">
            <a:avLst/>
          </a:prstGeom>
          <a:ln w="76200">
            <a:solidFill>
              <a:schemeClr val="bg1">
                <a:lumMod val="75000"/>
              </a:schemeClr>
            </a:solidFill>
          </a:ln>
        </p:spPr>
      </p:pic>
      <p:pic>
        <p:nvPicPr>
          <p:cNvPr id="8" name="Picture 7" descr="resilient zone BUILD1.png"/>
          <p:cNvPicPr>
            <a:picLocks noChangeAspect="1"/>
          </p:cNvPicPr>
          <p:nvPr/>
        </p:nvPicPr>
        <p:blipFill>
          <a:blip r:embed="rId5" cstate="print"/>
          <a:srcRect b="20685"/>
          <a:stretch>
            <a:fillRect/>
          </a:stretch>
        </p:blipFill>
        <p:spPr>
          <a:xfrm>
            <a:off x="1407699" y="575800"/>
            <a:ext cx="7087794" cy="6248022"/>
          </a:xfrm>
          <a:prstGeom prst="rtTriangle">
            <a:avLst/>
          </a:prstGeom>
          <a:ln w="76200">
            <a:noFill/>
          </a:ln>
        </p:spPr>
      </p:pic>
      <p:grpSp>
        <p:nvGrpSpPr>
          <p:cNvPr id="14" name="Group 13"/>
          <p:cNvGrpSpPr/>
          <p:nvPr/>
        </p:nvGrpSpPr>
        <p:grpSpPr>
          <a:xfrm>
            <a:off x="5858362" y="88019"/>
            <a:ext cx="4689909" cy="4373130"/>
            <a:chOff x="5858362" y="88019"/>
            <a:chExt cx="4689909" cy="4373130"/>
          </a:xfrm>
        </p:grpSpPr>
        <p:grpSp>
          <p:nvGrpSpPr>
            <p:cNvPr id="12" name="Group 11"/>
            <p:cNvGrpSpPr/>
            <p:nvPr/>
          </p:nvGrpSpPr>
          <p:grpSpPr>
            <a:xfrm>
              <a:off x="5858362" y="88019"/>
              <a:ext cx="4689909" cy="4373130"/>
              <a:chOff x="5858362" y="545234"/>
              <a:chExt cx="4689909" cy="4373130"/>
            </a:xfrm>
          </p:grpSpPr>
          <p:pic>
            <p:nvPicPr>
              <p:cNvPr id="7" name="Picture 6" descr="resilient zone BUILD1.png"/>
              <p:cNvPicPr>
                <a:picLocks noChangeAspect="1"/>
              </p:cNvPicPr>
              <p:nvPr/>
            </p:nvPicPr>
            <p:blipFill rotWithShape="1">
              <a:blip r:embed="rId5" cstate="print"/>
              <a:srcRect l="44291" b="44486"/>
              <a:stretch/>
            </p:blipFill>
            <p:spPr>
              <a:xfrm>
                <a:off x="6599725" y="545234"/>
                <a:ext cx="3948546" cy="4373130"/>
              </a:xfrm>
              <a:prstGeom prst="rect">
                <a:avLst/>
              </a:prstGeom>
              <a:ln w="76200">
                <a:noFill/>
              </a:ln>
            </p:spPr>
          </p:pic>
          <p:sp>
            <p:nvSpPr>
              <p:cNvPr id="11" name="Right Triangle 10"/>
              <p:cNvSpPr/>
              <p:nvPr/>
            </p:nvSpPr>
            <p:spPr>
              <a:xfrm rot="13263577">
                <a:off x="5858362" y="3497813"/>
                <a:ext cx="1392135" cy="1405199"/>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a:off x="10030691" y="3422073"/>
              <a:ext cx="166254"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a:extLst>
              <a:ext uri="{FF2B5EF4-FFF2-40B4-BE49-F238E27FC236}">
                <a16:creationId xmlns:a16="http://schemas.microsoft.com/office/drawing/2014/main" id="{A009EAB4-7961-BF47-92A4-1C019C5DF7F5}"/>
              </a:ext>
            </a:extLst>
          </p:cNvPr>
          <p:cNvSpPr txBox="1">
            <a:spLocks/>
          </p:cNvSpPr>
          <p:nvPr/>
        </p:nvSpPr>
        <p:spPr>
          <a:xfrm>
            <a:off x="1829181" y="2666493"/>
            <a:ext cx="8533638" cy="844804"/>
          </a:xfrm>
          <a:prstGeom prst="rect">
            <a:avLst/>
          </a:prstGeom>
          <a:solidFill>
            <a:schemeClr val="tx1">
              <a:alpha val="48000"/>
            </a:schemeClr>
          </a:solidFill>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fontAlgn="ctr"/>
            <a:r>
              <a:rPr lang="en-US" sz="7200" dirty="0">
                <a:latin typeface="Georgia" panose="02040502050405020303" pitchFamily="18" charset="0"/>
                <a:ea typeface="Times New Roman" charset="0"/>
                <a:cs typeface="Times New Roman" charset="0"/>
              </a:rPr>
              <a:t>Thinking Trap: One Over Many</a:t>
            </a:r>
          </a:p>
        </p:txBody>
      </p:sp>
    </p:spTree>
    <p:extLst>
      <p:ext uri="{BB962C8B-B14F-4D97-AF65-F5344CB8AC3E}">
        <p14:creationId xmlns:p14="http://schemas.microsoft.com/office/powerpoint/2010/main" val="611929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25120</TotalTime>
  <Words>2505</Words>
  <Application>Microsoft Macintosh PowerPoint</Application>
  <PresentationFormat>Widescreen</PresentationFormat>
  <Paragraphs>132</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Georgia</vt:lpstr>
      <vt:lpstr>Schneidler BT Roman</vt:lpstr>
      <vt:lpstr>Office Theme</vt:lpstr>
      <vt:lpstr>PowerPoint Presentation</vt:lpstr>
      <vt:lpstr>PowerPoint Presentation</vt:lpstr>
      <vt:lpstr>PowerPoint Presentation</vt:lpstr>
      <vt:lpstr>PowerPoint Presentation</vt:lpstr>
      <vt:lpstr>Affective Empathy</vt:lpstr>
      <vt:lpstr>Cognitive Empathy</vt:lpstr>
      <vt:lpstr>Group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Thinking Trap: Empathic Distress</vt:lpstr>
      <vt:lpstr>Reflective Writing &amp;  Mindful Dialogue</vt:lpstr>
      <vt:lpstr>Empathic Joy</vt:lpstr>
      <vt:lpstr>PowerPoint Presentation</vt:lpstr>
      <vt:lpstr>Thinking Traps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Avital Abraham</dc:creator>
  <cp:lastModifiedBy>Michael Karlin</cp:lastModifiedBy>
  <cp:revision>123</cp:revision>
  <cp:lastPrinted>2020-06-24T14:18:26Z</cp:lastPrinted>
  <dcterms:created xsi:type="dcterms:W3CDTF">2017-05-31T14:22:46Z</dcterms:created>
  <dcterms:modified xsi:type="dcterms:W3CDTF">2020-06-24T14:18:40Z</dcterms:modified>
</cp:coreProperties>
</file>