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97" r:id="rId2"/>
    <p:sldId id="298" r:id="rId3"/>
    <p:sldId id="299" r:id="rId4"/>
    <p:sldId id="300" r:id="rId5"/>
    <p:sldId id="279" r:id="rId6"/>
    <p:sldId id="305" r:id="rId7"/>
    <p:sldId id="296" r:id="rId8"/>
    <p:sldId id="301" r:id="rId9"/>
    <p:sldId id="270" r:id="rId10"/>
    <p:sldId id="269" r:id="rId11"/>
    <p:sldId id="302" r:id="rId12"/>
    <p:sldId id="282" r:id="rId13"/>
    <p:sldId id="283" r:id="rId14"/>
    <p:sldId id="284" r:id="rId15"/>
    <p:sldId id="306" r:id="rId16"/>
    <p:sldId id="295" r:id="rId17"/>
    <p:sldId id="289" r:id="rId18"/>
    <p:sldId id="30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1CF"/>
    <a:srgbClr val="00B0F0"/>
    <a:srgbClr val="000000"/>
    <a:srgbClr val="B13E3D"/>
    <a:srgbClr val="C55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95"/>
    <p:restoredTop sz="81812"/>
  </p:normalViewPr>
  <p:slideViewPr>
    <p:cSldViewPr snapToObjects="1">
      <p:cViewPr>
        <p:scale>
          <a:sx n="90" d="100"/>
          <a:sy n="90" d="100"/>
        </p:scale>
        <p:origin x="-296" y="312"/>
      </p:cViewPr>
      <p:guideLst>
        <p:guide orient="horz" pos="1296"/>
        <p:guide pos="3840"/>
      </p:guideLst>
    </p:cSldViewPr>
  </p:slideViewPr>
  <p:notesTextViewPr>
    <p:cViewPr>
      <p:scale>
        <a:sx n="1" d="1"/>
        <a:sy n="1" d="1"/>
      </p:scale>
      <p:origin x="0" y="0"/>
    </p:cViewPr>
  </p:notesTextViewPr>
  <p:notesViewPr>
    <p:cSldViewPr snapToObjects="1">
      <p:cViewPr varScale="1">
        <p:scale>
          <a:sx n="94" d="100"/>
          <a:sy n="94" d="100"/>
        </p:scale>
        <p:origin x="254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8382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281282"/>
            <a:ext cx="5486400" cy="1559709"/>
          </a:xfrm>
          <a:prstGeom prst="rect">
            <a:avLst/>
          </a:prstGeom>
          <a:solidFill>
            <a:schemeClr val="bg1"/>
          </a:solidFill>
          <a:ln>
            <a:solidFill>
              <a:schemeClr val="tx1"/>
            </a:solidFill>
          </a:ln>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354526" y="8552693"/>
            <a:ext cx="2971800" cy="458787"/>
          </a:xfrm>
          <a:prstGeom prst="rect">
            <a:avLst/>
          </a:prstGeom>
        </p:spPr>
        <p:txBody>
          <a:bodyPr vert="horz" lIns="91440" tIns="45720" rIns="91440" bIns="45720" rtlCol="0" anchor="b"/>
          <a:lstStyle>
            <a:lvl1pPr algn="r">
              <a:defRPr sz="1200">
                <a:latin typeface="Schneidler BT Roman" panose="02090502020206020303" pitchFamily="18" charset="0"/>
              </a:defRPr>
            </a:lvl1pPr>
          </a:lstStyle>
          <a:p>
            <a:fld id="{ADE7F95D-7C32-F14A-91A6-9E113B7FAE52}" type="slidenum">
              <a:rPr lang="en-US" smtClean="0"/>
              <a:pPr/>
              <a:t>‹#›</a:t>
            </a:fld>
            <a:endParaRPr lang="en-US" dirty="0"/>
          </a:p>
        </p:txBody>
      </p:sp>
      <p:sp>
        <p:nvSpPr>
          <p:cNvPr id="8" name="TextBox 7">
            <a:extLst>
              <a:ext uri="{FF2B5EF4-FFF2-40B4-BE49-F238E27FC236}">
                <a16:creationId xmlns:a16="http://schemas.microsoft.com/office/drawing/2014/main" id="{F18CAE71-518A-1A46-8FFE-C733D5F17B6B}"/>
              </a:ext>
            </a:extLst>
          </p:cNvPr>
          <p:cNvSpPr txBox="1"/>
          <p:nvPr/>
        </p:nvSpPr>
        <p:spPr>
          <a:xfrm>
            <a:off x="619540" y="3975657"/>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9" name="TextBox 19">
            <a:extLst>
              <a:ext uri="{FF2B5EF4-FFF2-40B4-BE49-F238E27FC236}">
                <a16:creationId xmlns:a16="http://schemas.microsoft.com/office/drawing/2014/main" id="{6999CE55-DB8E-9D47-BAFB-3D356F362C03}"/>
              </a:ext>
            </a:extLst>
          </p:cNvPr>
          <p:cNvSpPr txBox="1"/>
          <p:nvPr/>
        </p:nvSpPr>
        <p:spPr>
          <a:xfrm>
            <a:off x="672548" y="5840991"/>
            <a:ext cx="5486400"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Header Placeholder 7">
            <a:extLst>
              <a:ext uri="{FF2B5EF4-FFF2-40B4-BE49-F238E27FC236}">
                <a16:creationId xmlns:a16="http://schemas.microsoft.com/office/drawing/2014/main" id="{373B5FFC-21EA-844F-A4BC-2CB00019EECC}"/>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1" name="Straight Connector 10">
            <a:extLst>
              <a:ext uri="{FF2B5EF4-FFF2-40B4-BE49-F238E27FC236}">
                <a16:creationId xmlns:a16="http://schemas.microsoft.com/office/drawing/2014/main" id="{D2869A0D-F0DA-014D-9D44-F84C7D6CD84C}"/>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6">
            <a:extLst>
              <a:ext uri="{FF2B5EF4-FFF2-40B4-BE49-F238E27FC236}">
                <a16:creationId xmlns:a16="http://schemas.microsoft.com/office/drawing/2014/main" id="{4303925C-71CF-644B-8843-B94B38CA17BA}"/>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2019 Brendan Ozawa-de Silva, Michael Karlin and Life University</a:t>
            </a:r>
          </a:p>
        </p:txBody>
      </p:sp>
      <p:cxnSp>
        <p:nvCxnSpPr>
          <p:cNvPr id="13" name="Straight Connector 12">
            <a:extLst>
              <a:ext uri="{FF2B5EF4-FFF2-40B4-BE49-F238E27FC236}">
                <a16:creationId xmlns:a16="http://schemas.microsoft.com/office/drawing/2014/main" id="{165DA9EA-C260-054E-A834-FAE590B7D0A2}"/>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367520"/>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1282"/>
            <a:ext cx="5486400" cy="1576179"/>
          </a:xfrm>
          <a:solidFill>
            <a:schemeClr val="bg1"/>
          </a:solidFill>
          <a:ln>
            <a:solidFill>
              <a:schemeClr val="tx1"/>
            </a:solidFill>
          </a:ln>
        </p:spPr>
        <p:txBody>
          <a:bodyPr/>
          <a:lstStyle/>
          <a:p>
            <a:endParaRPr lang="en-US" sz="1000" dirty="0"/>
          </a:p>
        </p:txBody>
      </p:sp>
      <p:sp>
        <p:nvSpPr>
          <p:cNvPr id="4" name="Slide Number Placeholder 3"/>
          <p:cNvSpPr>
            <a:spLocks noGrp="1"/>
          </p:cNvSpPr>
          <p:nvPr>
            <p:ph type="sldNum" sz="quarter" idx="10"/>
          </p:nvPr>
        </p:nvSpPr>
        <p:spPr/>
        <p:txBody>
          <a:bodyPr/>
          <a:lstStyle/>
          <a:p>
            <a:fld id="{ADE7F95D-7C32-F14A-91A6-9E113B7FAE52}" type="slidenum">
              <a:rPr lang="en-US" smtClean="0"/>
              <a:t>1</a:t>
            </a:fld>
            <a:endParaRPr lang="en-US"/>
          </a:p>
        </p:txBody>
      </p:sp>
    </p:spTree>
    <p:extLst>
      <p:ext uri="{BB962C8B-B14F-4D97-AF65-F5344CB8AC3E}">
        <p14:creationId xmlns:p14="http://schemas.microsoft.com/office/powerpoint/2010/main" val="38063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ea typeface="Georgia" charset="0"/>
                <a:cs typeface="Georgia" charset="0"/>
              </a:rPr>
              <a:t>Everything happens within a set of interrelated and mutually constituted systems, such as economic, political, social and criminal justice</a:t>
            </a:r>
          </a:p>
          <a:p>
            <a:endParaRPr lang="en-US" dirty="0"/>
          </a:p>
        </p:txBody>
      </p:sp>
      <p:sp>
        <p:nvSpPr>
          <p:cNvPr id="4" name="Slide Number Placeholder 3"/>
          <p:cNvSpPr>
            <a:spLocks noGrp="1"/>
          </p:cNvSpPr>
          <p:nvPr>
            <p:ph type="sldNum" sz="quarter" idx="10"/>
          </p:nvPr>
        </p:nvSpPr>
        <p:spPr/>
        <p:txBody>
          <a:bodyPr/>
          <a:lstStyle/>
          <a:p>
            <a:fld id="{ADE7F95D-7C32-F14A-91A6-9E113B7FAE52}" type="slidenum">
              <a:rPr lang="en-US" smtClean="0"/>
              <a:t>10</a:t>
            </a:fld>
            <a:endParaRPr lang="en-US"/>
          </a:p>
        </p:txBody>
      </p:sp>
    </p:spTree>
    <p:extLst>
      <p:ext uri="{BB962C8B-B14F-4D97-AF65-F5344CB8AC3E}">
        <p14:creationId xmlns:p14="http://schemas.microsoft.com/office/powerpoint/2010/main" val="2116995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dirty="0">
                <a:effectLst/>
              </a:rPr>
              <a:t>“</a:t>
            </a:r>
            <a:r>
              <a:rPr lang="en-US" b="0" i="0" u="none" strike="noStrike" kern="1200" dirty="0">
                <a:solidFill>
                  <a:schemeClr val="tx1"/>
                </a:solidFill>
                <a:effectLst/>
              </a:rPr>
              <a:t>Exploring the Nature of Systems Part II: Multiple Levels of Harm and Benefit” Critical Insight Activity from Facilitator</a:t>
            </a:r>
            <a:r>
              <a:rPr lang="en-US" b="0" i="0" u="none" strike="noStrike" kern="1200" baseline="0" dirty="0">
                <a:solidFill>
                  <a:schemeClr val="tx1"/>
                </a:solidFill>
                <a:effectLst/>
              </a:rPr>
              <a:t> Guide. </a:t>
            </a:r>
            <a:endParaRPr lang="en-US" b="0" i="0" dirty="0"/>
          </a:p>
        </p:txBody>
      </p:sp>
      <p:sp>
        <p:nvSpPr>
          <p:cNvPr id="4" name="Slide Number Placeholder 3"/>
          <p:cNvSpPr>
            <a:spLocks noGrp="1"/>
          </p:cNvSpPr>
          <p:nvPr>
            <p:ph type="sldNum" sz="quarter" idx="10"/>
          </p:nvPr>
        </p:nvSpPr>
        <p:spPr/>
        <p:txBody>
          <a:bodyPr/>
          <a:lstStyle/>
          <a:p>
            <a:fld id="{C5F150D0-F96E-D447-8A43-0A68669ECBDF}" type="slidenum">
              <a:rPr lang="en-US" smtClean="0"/>
              <a:t>11</a:t>
            </a:fld>
            <a:endParaRPr lang="en-US"/>
          </a:p>
        </p:txBody>
      </p:sp>
    </p:spTree>
    <p:extLst>
      <p:ext uri="{BB962C8B-B14F-4D97-AF65-F5344CB8AC3E}">
        <p14:creationId xmlns:p14="http://schemas.microsoft.com/office/powerpoint/2010/main" val="121516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Looking at the concept of violence or harm from a peace studies and conflict transformation perspective, direct violence is only the tip of the iceberg. Ask, “How would you define direct violence?”</a:t>
            </a:r>
            <a:endParaRPr lang="en-US" i="1" dirty="0"/>
          </a:p>
        </p:txBody>
      </p:sp>
      <p:sp>
        <p:nvSpPr>
          <p:cNvPr id="4" name="Slide Number Placeholder 3"/>
          <p:cNvSpPr>
            <a:spLocks noGrp="1"/>
          </p:cNvSpPr>
          <p:nvPr>
            <p:ph type="sldNum" sz="quarter" idx="10"/>
          </p:nvPr>
        </p:nvSpPr>
        <p:spPr/>
        <p:txBody>
          <a:bodyPr/>
          <a:lstStyle/>
          <a:p>
            <a:fld id="{ADE7F95D-7C32-F14A-91A6-9E113B7FAE52}" type="slidenum">
              <a:rPr lang="en-US" smtClean="0"/>
              <a:t>12</a:t>
            </a:fld>
            <a:endParaRPr lang="en-US"/>
          </a:p>
        </p:txBody>
      </p:sp>
    </p:spTree>
    <p:extLst>
      <p:ext uri="{BB962C8B-B14F-4D97-AF65-F5344CB8AC3E}">
        <p14:creationId xmlns:p14="http://schemas.microsoft.com/office/powerpoint/2010/main" val="2358065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Beneath direct violence, in this metaphor, structural violence is the next level down, beneath the surface. </a:t>
            </a:r>
            <a:r>
              <a:rPr lang="en-US" dirty="0"/>
              <a:t>Structural violence is a form of harm wherein some social structure, such as laws, policies and institutions, prevents one from meeting their basic needs. as proposed by peace studies scholar Johan Galtung. Ask for examples of structural violence.</a:t>
            </a:r>
          </a:p>
          <a:p>
            <a:endParaRPr lang="en-US" dirty="0"/>
          </a:p>
          <a:p>
            <a:endParaRPr lang="en-US" dirty="0"/>
          </a:p>
        </p:txBody>
      </p:sp>
      <p:sp>
        <p:nvSpPr>
          <p:cNvPr id="4" name="Slide Number Placeholder 3"/>
          <p:cNvSpPr>
            <a:spLocks noGrp="1"/>
          </p:cNvSpPr>
          <p:nvPr>
            <p:ph type="sldNum" sz="quarter" idx="10"/>
          </p:nvPr>
        </p:nvSpPr>
        <p:spPr/>
        <p:txBody>
          <a:bodyPr/>
          <a:lstStyle/>
          <a:p>
            <a:fld id="{ADE7F95D-7C32-F14A-91A6-9E113B7FAE52}" type="slidenum">
              <a:rPr lang="en-US" smtClean="0"/>
              <a:t>13</a:t>
            </a:fld>
            <a:endParaRPr lang="en-US"/>
          </a:p>
        </p:txBody>
      </p:sp>
    </p:spTree>
    <p:extLst>
      <p:ext uri="{BB962C8B-B14F-4D97-AF65-F5344CB8AC3E}">
        <p14:creationId xmlns:p14="http://schemas.microsoft.com/office/powerpoint/2010/main" val="65631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"Cultural violence”, also proposed by Galtung, refers to aspects of a culture that can be used to justify or legitimize direct or structural violence. Examples include religion, ideology, art, music, film, language, and science. Ask for</a:t>
            </a:r>
            <a:r>
              <a:rPr lang="en-US" baseline="0" dirty="0"/>
              <a:t> examples of cultural violence.</a:t>
            </a:r>
            <a:endParaRPr lang="en-US" dirty="0"/>
          </a:p>
        </p:txBody>
      </p:sp>
      <p:sp>
        <p:nvSpPr>
          <p:cNvPr id="4" name="Slide Number Placeholder 3"/>
          <p:cNvSpPr>
            <a:spLocks noGrp="1"/>
          </p:cNvSpPr>
          <p:nvPr>
            <p:ph type="sldNum" sz="quarter" idx="10"/>
          </p:nvPr>
        </p:nvSpPr>
        <p:spPr/>
        <p:txBody>
          <a:bodyPr/>
          <a:lstStyle/>
          <a:p>
            <a:fld id="{ADE7F95D-7C32-F14A-91A6-9E113B7FAE52}" type="slidenum">
              <a:rPr lang="en-US" smtClean="0"/>
              <a:t>14</a:t>
            </a:fld>
            <a:endParaRPr lang="en-US"/>
          </a:p>
        </p:txBody>
      </p:sp>
    </p:spTree>
    <p:extLst>
      <p:ext uri="{BB962C8B-B14F-4D97-AF65-F5344CB8AC3E}">
        <p14:creationId xmlns:p14="http://schemas.microsoft.com/office/powerpoint/2010/main" val="979782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often look at systems we want to change and focus on negative or harmful aspects, it is </a:t>
            </a:r>
            <a:r>
              <a:rPr lang="en-US" baseline="0" dirty="0"/>
              <a:t>wise to look at how these systems benefit us and others in order to decide on the best way to improve them.</a:t>
            </a:r>
            <a:endParaRPr lang="en-US" dirty="0"/>
          </a:p>
        </p:txBody>
      </p:sp>
      <p:sp>
        <p:nvSpPr>
          <p:cNvPr id="4" name="Slide Number Placeholder 3"/>
          <p:cNvSpPr>
            <a:spLocks noGrp="1"/>
          </p:cNvSpPr>
          <p:nvPr>
            <p:ph type="sldNum" sz="quarter" idx="10"/>
          </p:nvPr>
        </p:nvSpPr>
        <p:spPr/>
        <p:txBody>
          <a:bodyPr/>
          <a:lstStyle/>
          <a:p>
            <a:fld id="{ADE7F95D-7C32-F14A-91A6-9E113B7FAE52}" type="slidenum">
              <a:rPr lang="en-US" smtClean="0"/>
              <a:t>15</a:t>
            </a:fld>
            <a:endParaRPr lang="en-US"/>
          </a:p>
        </p:txBody>
      </p:sp>
    </p:spTree>
    <p:extLst>
      <p:ext uri="{BB962C8B-B14F-4D97-AF65-F5344CB8AC3E}">
        <p14:creationId xmlns:p14="http://schemas.microsoft.com/office/powerpoint/2010/main" val="2775747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1282"/>
            <a:ext cx="5486400" cy="1824878"/>
          </a:xfrm>
        </p:spPr>
        <p:txBody>
          <a:bodyPr/>
          <a:lstStyle/>
          <a:p>
            <a:r>
              <a:rPr lang="en-US" dirty="0"/>
              <a:t>This diagram, depicting the Eight Pillars of Positive Peace. and quote in this slide are from the “Positive Peace Report” (Institute for Economics and Peace, 2015 p. 9). “The Positive Peace Index (PPI) measures the level of Positive Peace in 163 countries. The PPI is composed of 24 indicators to capture the eight Pillars of Positive Peace. Each of the indicators was selected based on the strength of its statistically significant relationship with the GPI.”</a:t>
            </a:r>
          </a:p>
          <a:p>
            <a:r>
              <a:rPr lang="en-US" dirty="0"/>
              <a:t>“The Global Peace Index (GPI), produced annually by IEP, ranks 163 independent states and territories according to their level of peacefulness and stands as the world’s leading measure of global peacefulness. The GPI is composed of 23 qualitative and quantitative indicators from highly respected sources, covering 99.7 per cent of the world’s population. The index gauges global peace using three broad themes: the level of safety and security in society; the extent of domestic or international conflict; and the degree of </a:t>
            </a:r>
            <a:r>
              <a:rPr lang="en-US" dirty="0" err="1"/>
              <a:t>militarisation</a:t>
            </a:r>
            <a:r>
              <a:rPr lang="en-US" dirty="0"/>
              <a:t>” (pg. 8).</a:t>
            </a:r>
          </a:p>
        </p:txBody>
      </p:sp>
      <p:sp>
        <p:nvSpPr>
          <p:cNvPr id="4" name="Slide Number Placeholder 3"/>
          <p:cNvSpPr>
            <a:spLocks noGrp="1"/>
          </p:cNvSpPr>
          <p:nvPr>
            <p:ph type="sldNum" sz="quarter" idx="10"/>
          </p:nvPr>
        </p:nvSpPr>
        <p:spPr/>
        <p:txBody>
          <a:bodyPr/>
          <a:lstStyle/>
          <a:p>
            <a:fld id="{ADE7F95D-7C32-F14A-91A6-9E113B7FAE52}" type="slidenum">
              <a:rPr lang="en-US" smtClean="0"/>
              <a:t>16</a:t>
            </a:fld>
            <a:endParaRPr lang="en-US"/>
          </a:p>
        </p:txBody>
      </p:sp>
    </p:spTree>
    <p:extLst>
      <p:ext uri="{BB962C8B-B14F-4D97-AF65-F5344CB8AC3E}">
        <p14:creationId xmlns:p14="http://schemas.microsoft.com/office/powerpoint/2010/main" val="16959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1282"/>
            <a:ext cx="5486400" cy="2662857"/>
          </a:xfrm>
        </p:spPr>
        <p:txBody>
          <a:bodyPr/>
          <a:lstStyle/>
          <a:p>
            <a:pPr marL="228600" indent="-228600">
              <a:buFont typeface="+mj-lt"/>
              <a:buAutoNum type="arabicPeriod"/>
            </a:pPr>
            <a:r>
              <a:rPr lang="en-US" dirty="0"/>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dirty="0"/>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dirty="0"/>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dirty="0"/>
              <a:t>Keep everything your partner says in total confidence. Nothing creates safe space more effectively than trust. Knowing that each of you will keep everything you hear confidential will build that trust.</a:t>
            </a:r>
          </a:p>
          <a:p>
            <a:endParaRPr lang="en-US" dirty="0"/>
          </a:p>
        </p:txBody>
      </p:sp>
      <p:sp>
        <p:nvSpPr>
          <p:cNvPr id="4" name="Slide Number Placeholder 3"/>
          <p:cNvSpPr>
            <a:spLocks noGrp="1"/>
          </p:cNvSpPr>
          <p:nvPr>
            <p:ph type="sldNum" sz="quarter" idx="10"/>
          </p:nvPr>
        </p:nvSpPr>
        <p:spPr/>
        <p:txBody>
          <a:bodyPr/>
          <a:lstStyle/>
          <a:p>
            <a:fld id="{93D5A033-F234-1F4E-A50C-D51193B8BDA5}" type="slidenum">
              <a:rPr lang="en-US" smtClean="0"/>
              <a:t>17</a:t>
            </a:fld>
            <a:endParaRPr lang="en-US"/>
          </a:p>
        </p:txBody>
      </p:sp>
    </p:spTree>
    <p:extLst>
      <p:ext uri="{BB962C8B-B14F-4D97-AF65-F5344CB8AC3E}">
        <p14:creationId xmlns:p14="http://schemas.microsoft.com/office/powerpoint/2010/main" val="478532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7F95D-7C32-F14A-91A6-9E113B7FAE52}" type="slidenum">
              <a:rPr lang="en-US" smtClean="0"/>
              <a:t>18</a:t>
            </a:fld>
            <a:endParaRPr lang="en-US"/>
          </a:p>
        </p:txBody>
      </p:sp>
    </p:spTree>
    <p:extLst>
      <p:ext uri="{BB962C8B-B14F-4D97-AF65-F5344CB8AC3E}">
        <p14:creationId xmlns:p14="http://schemas.microsoft.com/office/powerpoint/2010/main" val="100190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1282"/>
            <a:ext cx="5486400" cy="2662857"/>
          </a:xfrm>
        </p:spPr>
        <p:txBody>
          <a:bodyPr/>
          <a:lstStyle/>
          <a:p>
            <a:r>
              <a:rPr lang="en-US" u="sng" dirty="0"/>
              <a:t>Content:</a:t>
            </a:r>
          </a:p>
          <a:p>
            <a:pPr marL="171450" lvl="0" indent="-171450">
              <a:buFont typeface="Arial" panose="020B0604020202020204" pitchFamily="34" charset="0"/>
              <a:buChar char="•"/>
            </a:pPr>
            <a:r>
              <a:rPr lang="en-US" dirty="0"/>
              <a:t>Participants will learn about the radical interdependence of the world, which includes ourselves.</a:t>
            </a:r>
          </a:p>
          <a:p>
            <a:pPr marL="171450" lvl="0" indent="-171450">
              <a:buFont typeface="Arial" panose="020B0604020202020204" pitchFamily="34" charset="0"/>
              <a:buChar char="•"/>
            </a:pPr>
            <a:r>
              <a:rPr lang="en-US" dirty="0"/>
              <a:t>Participants will learn about the importance of context in systems thinking.</a:t>
            </a:r>
          </a:p>
          <a:p>
            <a:pPr marL="171450" lvl="0" indent="-171450">
              <a:buFont typeface="Arial" panose="020B0604020202020204" pitchFamily="34" charset="0"/>
              <a:buChar char="•"/>
            </a:pPr>
            <a:r>
              <a:rPr lang="en-US" dirty="0"/>
              <a:t>Participants will learn about the way identity is constructed in a contingent and fluid way.</a:t>
            </a:r>
          </a:p>
          <a:p>
            <a:pPr marL="171450" lvl="0" indent="-171450">
              <a:buFont typeface="Arial" panose="020B0604020202020204" pitchFamily="34" charset="0"/>
              <a:buChar char="•"/>
            </a:pPr>
            <a:r>
              <a:rPr lang="en-US" dirty="0"/>
              <a:t>Participants will learn about “structural inequality,” “structural violence” and “cultural violence.”</a:t>
            </a:r>
          </a:p>
          <a:p>
            <a:pPr marL="171450" lvl="0" indent="-171450">
              <a:buFont typeface="Arial" panose="020B0604020202020204" pitchFamily="34" charset="0"/>
              <a:buChar char="•"/>
            </a:pPr>
            <a:r>
              <a:rPr lang="en-US" dirty="0"/>
              <a:t>Participants will learn that, due to interdependence, any truly compassionate solution must be sustainable and account for collective flourishing.</a:t>
            </a:r>
          </a:p>
          <a:p>
            <a:pPr marL="171450" lvl="0" indent="-171450">
              <a:buFont typeface="Arial" panose="020B0604020202020204" pitchFamily="34" charset="0"/>
              <a:buChar char="•"/>
            </a:pPr>
            <a:r>
              <a:rPr lang="en-US" dirty="0"/>
              <a:t>Participants will learn to approach dilemmas through the lens of critical inquiry.</a:t>
            </a:r>
          </a:p>
          <a:p>
            <a:r>
              <a:rPr lang="en-US" dirty="0"/>
              <a:t> </a:t>
            </a:r>
          </a:p>
          <a:p>
            <a:r>
              <a:rPr lang="en-US" u="sng" dirty="0"/>
              <a:t>Practice:</a:t>
            </a:r>
          </a:p>
          <a:p>
            <a:pPr marL="171450" lvl="0" indent="-171450">
              <a:buFont typeface="Arial" panose="020B0604020202020204" pitchFamily="34" charset="0"/>
              <a:buChar char="•"/>
            </a:pPr>
            <a:r>
              <a:rPr lang="en-US" dirty="0"/>
              <a:t>Participants will practice evaluating ethical dilemmas through the larger context of interdependence.</a:t>
            </a:r>
          </a:p>
          <a:p>
            <a:pPr marL="171450" lvl="0" indent="-171450">
              <a:buFont typeface="Arial" panose="020B0604020202020204" pitchFamily="34" charset="0"/>
              <a:buChar char="•"/>
            </a:pPr>
            <a:r>
              <a:rPr lang="en-US" dirty="0"/>
              <a:t>Participants will familiarize themselves increasingly with interdependence by analyzing how objects, situations and actions come to be.</a:t>
            </a:r>
          </a:p>
          <a:p>
            <a:endParaRPr lang="en-US" dirty="0"/>
          </a:p>
        </p:txBody>
      </p:sp>
      <p:sp>
        <p:nvSpPr>
          <p:cNvPr id="4" name="Slide Number Placeholder 3"/>
          <p:cNvSpPr>
            <a:spLocks noGrp="1"/>
          </p:cNvSpPr>
          <p:nvPr>
            <p:ph type="sldNum" sz="quarter" idx="5"/>
          </p:nvPr>
        </p:nvSpPr>
        <p:spPr/>
        <p:txBody>
          <a:bodyPr/>
          <a:lstStyle/>
          <a:p>
            <a:fld id="{ADE7F95D-7C32-F14A-91A6-9E113B7FAE52}" type="slidenum">
              <a:rPr lang="en-US" smtClean="0"/>
              <a:pPr/>
              <a:t>2</a:t>
            </a:fld>
            <a:endParaRPr lang="en-US" dirty="0"/>
          </a:p>
        </p:txBody>
      </p:sp>
    </p:spTree>
    <p:extLst>
      <p:ext uri="{BB962C8B-B14F-4D97-AF65-F5344CB8AC3E}">
        <p14:creationId xmlns:p14="http://schemas.microsoft.com/office/powerpoint/2010/main" val="92599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E7F95D-7C32-F14A-91A6-9E113B7FAE52}" type="slidenum">
              <a:rPr lang="en-US" smtClean="0"/>
              <a:pPr/>
              <a:t>3</a:t>
            </a:fld>
            <a:endParaRPr lang="en-US" dirty="0"/>
          </a:p>
        </p:txBody>
      </p:sp>
    </p:spTree>
    <p:extLst>
      <p:ext uri="{BB962C8B-B14F-4D97-AF65-F5344CB8AC3E}">
        <p14:creationId xmlns:p14="http://schemas.microsoft.com/office/powerpoint/2010/main" val="933044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xfrm>
            <a:off x="685800" y="81915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2" charset="2"/>
              <a:buNone/>
            </a:pPr>
            <a:r>
              <a:rPr lang="en-US" altLang="en-US" dirty="0">
                <a:ea typeface="ＭＳ Ｐゴシック" charset="-128"/>
              </a:rPr>
              <a:t>Just as a bird cannot fly with one wing, compassion is not effective without the “wing” of wisdom or discernment to enable us to determine the best course of action to alleviate the suffering of others.</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3FF65AE-36AF-FF43-A2C6-6BDC76EEFEDF}" type="slidenum">
              <a:rPr lang="en-US" altLang="en-US"/>
              <a:pPr>
                <a:spcBef>
                  <a:spcPct val="0"/>
                </a:spcBef>
              </a:pPr>
              <a:t>4</a:t>
            </a:fld>
            <a:endParaRPr lang="en-US" altLang="en-US"/>
          </a:p>
        </p:txBody>
      </p:sp>
    </p:spTree>
    <p:extLst>
      <p:ext uri="{BB962C8B-B14F-4D97-AF65-F5344CB8AC3E}">
        <p14:creationId xmlns:p14="http://schemas.microsoft.com/office/powerpoint/2010/main" val="292643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57250"/>
            <a:ext cx="5486400" cy="3086100"/>
          </a:xfrm>
        </p:spPr>
      </p:sp>
      <p:sp>
        <p:nvSpPr>
          <p:cNvPr id="3" name="Notes Placeholder 2"/>
          <p:cNvSpPr>
            <a:spLocks noGrp="1"/>
          </p:cNvSpPr>
          <p:nvPr>
            <p:ph type="body" idx="1"/>
          </p:nvPr>
        </p:nvSpPr>
        <p:spPr/>
        <p:txBody>
          <a:bodyPr/>
          <a:lstStyle/>
          <a:p>
            <a:r>
              <a:rPr lang="en-US" dirty="0"/>
              <a:t>The first step in discernment is appreciating interdependence and understanding systems.</a:t>
            </a:r>
          </a:p>
        </p:txBody>
      </p:sp>
      <p:sp>
        <p:nvSpPr>
          <p:cNvPr id="4" name="Slide Number Placeholder 3"/>
          <p:cNvSpPr>
            <a:spLocks noGrp="1"/>
          </p:cNvSpPr>
          <p:nvPr>
            <p:ph type="sldNum" sz="quarter" idx="10"/>
          </p:nvPr>
        </p:nvSpPr>
        <p:spPr/>
        <p:txBody>
          <a:bodyPr/>
          <a:lstStyle/>
          <a:p>
            <a:fld id="{C5F150D0-F96E-D447-8A43-0A68669ECBDF}" type="slidenum">
              <a:rPr lang="en-US" smtClean="0"/>
              <a:t>5</a:t>
            </a:fld>
            <a:endParaRPr lang="en-US"/>
          </a:p>
        </p:txBody>
      </p:sp>
    </p:spTree>
    <p:extLst>
      <p:ext uri="{BB962C8B-B14F-4D97-AF65-F5344CB8AC3E}">
        <p14:creationId xmlns:p14="http://schemas.microsoft.com/office/powerpoint/2010/main" val="111468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57250"/>
            <a:ext cx="5486400" cy="3086100"/>
          </a:xfrm>
        </p:spPr>
      </p:sp>
      <p:sp>
        <p:nvSpPr>
          <p:cNvPr id="3" name="Notes Placeholder 2"/>
          <p:cNvSpPr>
            <a:spLocks noGrp="1"/>
          </p:cNvSpPr>
          <p:nvPr>
            <p:ph type="body" idx="1"/>
          </p:nvPr>
        </p:nvSpPr>
        <p:spPr/>
        <p:txBody>
          <a:bodyPr/>
          <a:lstStyle/>
          <a:p>
            <a:r>
              <a:rPr lang="en-US" dirty="0"/>
              <a:t>The first step in discernment is appreciating interdependence and understanding systems.</a:t>
            </a:r>
          </a:p>
        </p:txBody>
      </p:sp>
      <p:sp>
        <p:nvSpPr>
          <p:cNvPr id="4" name="Slide Number Placeholder 3"/>
          <p:cNvSpPr>
            <a:spLocks noGrp="1"/>
          </p:cNvSpPr>
          <p:nvPr>
            <p:ph type="sldNum" sz="quarter" idx="10"/>
          </p:nvPr>
        </p:nvSpPr>
        <p:spPr/>
        <p:txBody>
          <a:bodyPr/>
          <a:lstStyle/>
          <a:p>
            <a:fld id="{C5F150D0-F96E-D447-8A43-0A68669ECBDF}" type="slidenum">
              <a:rPr lang="en-US" smtClean="0"/>
              <a:t>6</a:t>
            </a:fld>
            <a:endParaRPr lang="en-US"/>
          </a:p>
        </p:txBody>
      </p:sp>
    </p:spTree>
    <p:extLst>
      <p:ext uri="{BB962C8B-B14F-4D97-AF65-F5344CB8AC3E}">
        <p14:creationId xmlns:p14="http://schemas.microsoft.com/office/powerpoint/2010/main" val="248701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dirty="0"/>
              <a:t>This audio is from Dr. Martin Luther King, Jr.’s Christmas Sermon delivered at Ebenezer Baptist Church in Atlanta on December 24, 1967. It would be his final Christmas Sermon before he was assassinated.</a:t>
            </a:r>
          </a:p>
        </p:txBody>
      </p:sp>
      <p:sp>
        <p:nvSpPr>
          <p:cNvPr id="4" name="Slide Number Placeholder 3"/>
          <p:cNvSpPr>
            <a:spLocks noGrp="1"/>
          </p:cNvSpPr>
          <p:nvPr>
            <p:ph type="sldNum" sz="quarter" idx="10"/>
          </p:nvPr>
        </p:nvSpPr>
        <p:spPr/>
        <p:txBody>
          <a:bodyPr/>
          <a:lstStyle/>
          <a:p>
            <a:fld id="{C5F150D0-F96E-D447-8A43-0A68669ECBDF}" type="slidenum">
              <a:rPr lang="en-US" smtClean="0"/>
              <a:t>7</a:t>
            </a:fld>
            <a:endParaRPr lang="en-US"/>
          </a:p>
        </p:txBody>
      </p:sp>
    </p:spTree>
    <p:extLst>
      <p:ext uri="{BB962C8B-B14F-4D97-AF65-F5344CB8AC3E}">
        <p14:creationId xmlns:p14="http://schemas.microsoft.com/office/powerpoint/2010/main" val="1660677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dirty="0">
                <a:solidFill>
                  <a:schemeClr val="tx1"/>
                </a:solidFill>
                <a:effectLst/>
              </a:rPr>
              <a:t>“Exploring the Nature of Systems Part I: What is a System?” Critical Insight Activity from Facilitator</a:t>
            </a:r>
            <a:r>
              <a:rPr lang="en-US" b="0" i="0" u="none" strike="noStrike" kern="1200" baseline="0" dirty="0">
                <a:solidFill>
                  <a:schemeClr val="tx1"/>
                </a:solidFill>
                <a:effectLst/>
              </a:rPr>
              <a:t> Guide.</a:t>
            </a:r>
            <a:endParaRPr lang="en-US" b="0" i="0" dirty="0"/>
          </a:p>
        </p:txBody>
      </p:sp>
      <p:sp>
        <p:nvSpPr>
          <p:cNvPr id="4" name="Slide Number Placeholder 3"/>
          <p:cNvSpPr>
            <a:spLocks noGrp="1"/>
          </p:cNvSpPr>
          <p:nvPr>
            <p:ph type="sldNum" sz="quarter" idx="10"/>
          </p:nvPr>
        </p:nvSpPr>
        <p:spPr/>
        <p:txBody>
          <a:bodyPr/>
          <a:lstStyle/>
          <a:p>
            <a:fld id="{C5F150D0-F96E-D447-8A43-0A68669ECBDF}" type="slidenum">
              <a:rPr lang="en-US" smtClean="0"/>
              <a:t>8</a:t>
            </a:fld>
            <a:endParaRPr lang="en-US"/>
          </a:p>
        </p:txBody>
      </p:sp>
    </p:spTree>
    <p:extLst>
      <p:ext uri="{BB962C8B-B14F-4D97-AF65-F5344CB8AC3E}">
        <p14:creationId xmlns:p14="http://schemas.microsoft.com/office/powerpoint/2010/main" val="1252136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E7F95D-7C32-F14A-91A6-9E113B7FAE52}" type="slidenum">
              <a:rPr lang="en-US" smtClean="0"/>
              <a:pPr/>
              <a:t>9</a:t>
            </a:fld>
            <a:endParaRPr lang="en-US" dirty="0"/>
          </a:p>
        </p:txBody>
      </p:sp>
    </p:spTree>
    <p:extLst>
      <p:ext uri="{BB962C8B-B14F-4D97-AF65-F5344CB8AC3E}">
        <p14:creationId xmlns:p14="http://schemas.microsoft.com/office/powerpoint/2010/main" val="703439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8D6F58-7AED-4D44-B3A6-AC95899D9849}"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1879590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D6F58-7AED-4D44-B3A6-AC95899D9849}"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158065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D6F58-7AED-4D44-B3A6-AC95899D9849}"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1628828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92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D6F58-7AED-4D44-B3A6-AC95899D9849}"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79305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8D6F58-7AED-4D44-B3A6-AC95899D9849}" type="datetimeFigureOut">
              <a:rPr lang="en-US" smtClean="0"/>
              <a:t>6/22/19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1550123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8D6F58-7AED-4D44-B3A6-AC95899D9849}" type="datetimeFigureOut">
              <a:rPr lang="en-US" smtClean="0"/>
              <a:t>6/22/19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179532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8D6F58-7AED-4D44-B3A6-AC95899D9849}" type="datetimeFigureOut">
              <a:rPr lang="en-US" smtClean="0"/>
              <a:t>6/22/19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1867799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8D6F58-7AED-4D44-B3A6-AC95899D9849}" type="datetimeFigureOut">
              <a:rPr lang="en-US" smtClean="0"/>
              <a:t>6/22/19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183874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D6F58-7AED-4D44-B3A6-AC95899D9849}" type="datetimeFigureOut">
              <a:rPr lang="en-US" smtClean="0"/>
              <a:t>6/22/19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154812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8D6F58-7AED-4D44-B3A6-AC95899D9849}" type="datetimeFigureOut">
              <a:rPr lang="en-US" smtClean="0"/>
              <a:t>6/22/19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1328873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8D6F58-7AED-4D44-B3A6-AC95899D9849}" type="datetimeFigureOut">
              <a:rPr lang="en-US" smtClean="0"/>
              <a:t>6/22/19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6C31C-BD8E-E643-BC7C-5F71C0207C3A}" type="slidenum">
              <a:rPr lang="en-US" smtClean="0"/>
              <a:t>‹#›</a:t>
            </a:fld>
            <a:endParaRPr lang="en-US"/>
          </a:p>
        </p:txBody>
      </p:sp>
    </p:spTree>
    <p:extLst>
      <p:ext uri="{BB962C8B-B14F-4D97-AF65-F5344CB8AC3E}">
        <p14:creationId xmlns:p14="http://schemas.microsoft.com/office/powerpoint/2010/main" val="543641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D6F58-7AED-4D44-B3A6-AC95899D9849}" type="datetimeFigureOut">
              <a:rPr lang="en-US" smtClean="0"/>
              <a:t>6/22/19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6C31C-BD8E-E643-BC7C-5F71C0207C3A}" type="slidenum">
              <a:rPr lang="en-US" smtClean="0"/>
              <a:t>‹#›</a:t>
            </a:fld>
            <a:endParaRPr lang="en-US"/>
          </a:p>
        </p:txBody>
      </p:sp>
    </p:spTree>
    <p:extLst>
      <p:ext uri="{BB962C8B-B14F-4D97-AF65-F5344CB8AC3E}">
        <p14:creationId xmlns:p14="http://schemas.microsoft.com/office/powerpoint/2010/main" val="1133076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18" Type="http://schemas.openxmlformats.org/officeDocument/2006/relationships/image" Target="../media/image26.jpg"/><Relationship Id="rId26" Type="http://schemas.openxmlformats.org/officeDocument/2006/relationships/image" Target="../media/image34.jpg"/><Relationship Id="rId3" Type="http://schemas.openxmlformats.org/officeDocument/2006/relationships/image" Target="../media/image11.jpg"/><Relationship Id="rId21" Type="http://schemas.openxmlformats.org/officeDocument/2006/relationships/image" Target="../media/image29.jpg"/><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jpg"/><Relationship Id="rId25" Type="http://schemas.openxmlformats.org/officeDocument/2006/relationships/image" Target="../media/image33.jpg"/><Relationship Id="rId2" Type="http://schemas.openxmlformats.org/officeDocument/2006/relationships/notesSlide" Target="../notesSlides/notesSlide15.xml"/><Relationship Id="rId16" Type="http://schemas.openxmlformats.org/officeDocument/2006/relationships/image" Target="../media/image24.jpg"/><Relationship Id="rId20"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jpg"/><Relationship Id="rId24" Type="http://schemas.openxmlformats.org/officeDocument/2006/relationships/image" Target="../media/image32.jpg"/><Relationship Id="rId5" Type="http://schemas.openxmlformats.org/officeDocument/2006/relationships/image" Target="../media/image13.jpg"/><Relationship Id="rId15" Type="http://schemas.openxmlformats.org/officeDocument/2006/relationships/image" Target="../media/image23.jpg"/><Relationship Id="rId23" Type="http://schemas.openxmlformats.org/officeDocument/2006/relationships/image" Target="../media/image31.jpg"/><Relationship Id="rId10" Type="http://schemas.openxmlformats.org/officeDocument/2006/relationships/image" Target="../media/image18.jpg"/><Relationship Id="rId19" Type="http://schemas.openxmlformats.org/officeDocument/2006/relationships/image" Target="../media/image27.jp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2.jpg"/><Relationship Id="rId22" Type="http://schemas.openxmlformats.org/officeDocument/2006/relationships/image" Target="../media/image30.jpg"/><Relationship Id="rId27"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1015663"/>
          </a:xfrm>
          <a:prstGeom prst="rect">
            <a:avLst/>
          </a:prstGeom>
          <a:noFill/>
        </p:spPr>
        <p:txBody>
          <a:bodyPr wrap="square" rtlCol="0">
            <a:spAutoFit/>
          </a:bodyPr>
          <a:lstStyle/>
          <a:p>
            <a:r>
              <a:rPr lang="en-US" sz="2400" dirty="0">
                <a:solidFill>
                  <a:schemeClr val="bg1">
                    <a:lumMod val="85000"/>
                  </a:schemeClr>
                </a:solidFill>
                <a:latin typeface="Times New Roman"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Times New Roman" charset="0"/>
                <a:ea typeface="Times New Roman" charset="0"/>
                <a:cs typeface="Times New Roman" charset="0"/>
              </a:rPr>
              <a:t>Life University</a:t>
            </a:r>
          </a:p>
        </p:txBody>
      </p:sp>
      <p:sp>
        <p:nvSpPr>
          <p:cNvPr id="9" name="TextBox 8"/>
          <p:cNvSpPr txBox="1"/>
          <p:nvPr/>
        </p:nvSpPr>
        <p:spPr>
          <a:xfrm>
            <a:off x="4240983" y="1524002"/>
            <a:ext cx="7019415" cy="684931"/>
          </a:xfrm>
          <a:prstGeom prst="rect">
            <a:avLst/>
          </a:prstGeom>
          <a:noFill/>
        </p:spPr>
        <p:txBody>
          <a:bodyPr wrap="square" rtlCol="0">
            <a:spAutoFit/>
          </a:bodyPr>
          <a:lstStyle/>
          <a:p>
            <a:r>
              <a:rPr lang="en-US" sz="2800">
                <a:solidFill>
                  <a:schemeClr val="bg1"/>
                </a:solidFill>
                <a:latin typeface="Times New Roman" charset="0"/>
                <a:ea typeface="Times New Roman" charset="0"/>
                <a:cs typeface="Times New Roman" charset="0"/>
              </a:rPr>
              <a:t>COMPASSIONATE INTEGRITY </a:t>
            </a:r>
            <a:r>
              <a:rPr lang="en-US" sz="2800" dirty="0">
                <a:solidFill>
                  <a:schemeClr val="bg1"/>
                </a:solidFill>
                <a:latin typeface="Times New Roman" charset="0"/>
                <a:ea typeface="Times New Roman" charset="0"/>
                <a:cs typeface="Times New Roman" charset="0"/>
              </a:rPr>
              <a:t>TRAINING</a:t>
            </a:r>
          </a:p>
          <a:p>
            <a:endParaRPr lang="en-US" sz="1051" dirty="0">
              <a:latin typeface="Times New Roman"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Times New Roman" charset="0"/>
                <a:ea typeface="Times New Roman" charset="0"/>
                <a:cs typeface="Times New Roman" charset="0"/>
              </a:rPr>
              <a:t>COMPASSIONATE INTEGRITY TRAINING</a:t>
            </a:r>
            <a:br>
              <a:rPr lang="en-US" sz="1600"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SERIES III:	</a:t>
            </a:r>
            <a:r>
              <a:rPr lang="en-US" sz="1333" spc="800" dirty="0">
                <a:solidFill>
                  <a:schemeClr val="bg1"/>
                </a:solidFill>
                <a:latin typeface="Times New Roman" charset="0"/>
                <a:ea typeface="Times New Roman" charset="0"/>
                <a:cs typeface="Times New Roman" charset="0"/>
              </a:rPr>
              <a:t>ENGAGING IN SYSTEMS</a:t>
            </a:r>
            <a:br>
              <a:rPr lang="en-US" sz="1333"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SKILL 9:		</a:t>
            </a:r>
            <a:r>
              <a:rPr lang="en-US" sz="1333" spc="800" dirty="0">
                <a:solidFill>
                  <a:schemeClr val="bg1"/>
                </a:solidFill>
                <a:latin typeface="Times New Roman" charset="0"/>
                <a:ea typeface="Times New Roman" charset="0"/>
                <a:cs typeface="Times New Roman" charset="0"/>
              </a:rPr>
              <a:t>APPRECIATING INTERDEPENDENCE</a:t>
            </a:r>
          </a:p>
          <a:p>
            <a:endParaRPr lang="en-US" sz="1600" spc="800" dirty="0">
              <a:solidFill>
                <a:schemeClr val="bg1"/>
              </a:solidFill>
              <a:latin typeface="Times New Roman" charset="0"/>
              <a:ea typeface="Times New Roman" charset="0"/>
              <a:cs typeface="Times New Roman" charset="0"/>
            </a:endParaRPr>
          </a:p>
        </p:txBody>
      </p:sp>
      <p:sp>
        <p:nvSpPr>
          <p:cNvPr id="2" name="Rectangle 1"/>
          <p:cNvSpPr/>
          <p:nvPr/>
        </p:nvSpPr>
        <p:spPr>
          <a:xfrm>
            <a:off x="4240982" y="4285058"/>
            <a:ext cx="7019415" cy="369332"/>
          </a:xfrm>
          <a:prstGeom prst="rect">
            <a:avLst/>
          </a:prstGeom>
        </p:spPr>
        <p:txBody>
          <a:bodyPr wrap="square">
            <a:spAutoFit/>
          </a:bodyPr>
          <a:lstStyle/>
          <a:p>
            <a:pPr>
              <a:spcBef>
                <a:spcPct val="20000"/>
              </a:spcBef>
            </a:pPr>
            <a:r>
              <a:rPr lang="de-DE" altLang="en-US">
                <a:solidFill>
                  <a:schemeClr val="bg1"/>
                </a:solidFill>
                <a:latin typeface="Times New Roman" charset="0"/>
                <a:ea typeface="Times New Roman" charset="0"/>
                <a:cs typeface="Times New Roman" charset="0"/>
              </a:rPr>
              <a:t>© 2018 </a:t>
            </a:r>
            <a:r>
              <a:rPr lang="de-DE" altLang="en-US" dirty="0">
                <a:solidFill>
                  <a:schemeClr val="bg1"/>
                </a:solidFill>
                <a:latin typeface="Times New Roman" charset="0"/>
                <a:ea typeface="Times New Roman" charset="0"/>
                <a:cs typeface="Times New Roman" charset="0"/>
              </a:rPr>
              <a:t>Brendan Ozawa-de Silva, Michael Karlin </a:t>
            </a:r>
            <a:r>
              <a:rPr lang="de-DE" altLang="en-US" dirty="0" err="1">
                <a:solidFill>
                  <a:schemeClr val="bg1"/>
                </a:solidFill>
                <a:latin typeface="Times New Roman" charset="0"/>
                <a:ea typeface="Times New Roman" charset="0"/>
                <a:cs typeface="Times New Roman" charset="0"/>
              </a:rPr>
              <a:t>and</a:t>
            </a:r>
            <a:r>
              <a:rPr lang="de-DE" altLang="en-US" dirty="0">
                <a:solidFill>
                  <a:schemeClr val="bg1"/>
                </a:solidFill>
                <a:latin typeface="Times New Roman" charset="0"/>
                <a:ea typeface="Times New Roman" charset="0"/>
                <a:cs typeface="Times New Roman" charset="0"/>
              </a:rPr>
              <a:t> Life University</a:t>
            </a:r>
            <a:endParaRPr lang="en-US" altLang="en-US"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190825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ilient zone BUILD1.png"/>
          <p:cNvPicPr>
            <a:picLocks noChangeAspect="1"/>
          </p:cNvPicPr>
          <p:nvPr/>
        </p:nvPicPr>
        <p:blipFill>
          <a:blip r:embed="rId3" cstate="print"/>
          <a:stretch>
            <a:fillRect/>
          </a:stretch>
        </p:blipFill>
        <p:spPr>
          <a:xfrm>
            <a:off x="441433" y="1179934"/>
            <a:ext cx="5072675" cy="5144627"/>
          </a:xfrm>
          <a:prstGeom prst="rect">
            <a:avLst/>
          </a:prstGeom>
          <a:ln w="76200">
            <a:noFill/>
          </a:ln>
        </p:spPr>
      </p:pic>
      <p:sp>
        <p:nvSpPr>
          <p:cNvPr id="6" name="TextBox 5"/>
          <p:cNvSpPr txBox="1"/>
          <p:nvPr/>
        </p:nvSpPr>
        <p:spPr>
          <a:xfrm>
            <a:off x="5514108" y="1513264"/>
            <a:ext cx="6525492" cy="5093702"/>
          </a:xfrm>
          <a:prstGeom prst="rect">
            <a:avLst/>
          </a:prstGeom>
          <a:noFill/>
        </p:spPr>
        <p:txBody>
          <a:bodyPr wrap="square" rtlCol="0">
            <a:spAutoFit/>
          </a:bodyPr>
          <a:lstStyle/>
          <a:p>
            <a:pPr marL="342900" indent="-342900">
              <a:spcBef>
                <a:spcPts val="1800"/>
              </a:spcBef>
              <a:buClr>
                <a:srgbClr val="FFFF00"/>
              </a:buClr>
              <a:buFont typeface="Arial" charset="0"/>
              <a:buChar char="•"/>
            </a:pPr>
            <a:r>
              <a:rPr lang="en-US" sz="2800" dirty="0">
                <a:solidFill>
                  <a:schemeClr val="bg1"/>
                </a:solidFill>
                <a:latin typeface="Georgia" charset="0"/>
                <a:ea typeface="Georgia" charset="0"/>
                <a:cs typeface="Georgia" charset="0"/>
              </a:rPr>
              <a:t>To focus on causes not symptoms</a:t>
            </a:r>
          </a:p>
          <a:p>
            <a:pPr marL="342900" indent="-342900">
              <a:spcBef>
                <a:spcPts val="1800"/>
              </a:spcBef>
              <a:buClr>
                <a:srgbClr val="FFFF00"/>
              </a:buClr>
              <a:buFont typeface="Arial" charset="0"/>
              <a:buChar char="•"/>
            </a:pPr>
            <a:r>
              <a:rPr lang="en-US" sz="2800" dirty="0">
                <a:solidFill>
                  <a:schemeClr val="bg1"/>
                </a:solidFill>
                <a:latin typeface="Georgia" charset="0"/>
                <a:ea typeface="Georgia" charset="0"/>
                <a:cs typeface="Georgia" charset="0"/>
              </a:rPr>
              <a:t>To recognize everything arises from multiple causes and conditions</a:t>
            </a:r>
          </a:p>
          <a:p>
            <a:pPr marL="342900" indent="-342900">
              <a:spcBef>
                <a:spcPts val="1800"/>
              </a:spcBef>
              <a:buClr>
                <a:srgbClr val="FFFF00"/>
              </a:buClr>
              <a:buFont typeface="Arial" charset="0"/>
              <a:buChar char="•"/>
            </a:pPr>
            <a:r>
              <a:rPr lang="en-US" sz="2800" dirty="0">
                <a:solidFill>
                  <a:schemeClr val="bg1"/>
                </a:solidFill>
                <a:latin typeface="Georgia" charset="0"/>
                <a:ea typeface="Georgia" charset="0"/>
                <a:cs typeface="Georgia" charset="0"/>
              </a:rPr>
              <a:t>To see where there might be unintended consequences to our intervention</a:t>
            </a:r>
          </a:p>
          <a:p>
            <a:pPr marL="342900" indent="-342900">
              <a:spcBef>
                <a:spcPts val="1800"/>
              </a:spcBef>
              <a:buClr>
                <a:srgbClr val="FFFF00"/>
              </a:buClr>
              <a:buFont typeface="Arial" charset="0"/>
              <a:buChar char="•"/>
            </a:pPr>
            <a:r>
              <a:rPr lang="en-US" sz="2800" dirty="0">
                <a:solidFill>
                  <a:schemeClr val="bg1"/>
                </a:solidFill>
                <a:latin typeface="Georgia" charset="0"/>
                <a:ea typeface="Georgia" charset="0"/>
                <a:cs typeface="Georgia" charset="0"/>
              </a:rPr>
              <a:t>To help us see the humanity of the system. Systems are a reflection of the values of a society. It can help support the cultivation of inner values</a:t>
            </a:r>
          </a:p>
        </p:txBody>
      </p:sp>
      <p:sp>
        <p:nvSpPr>
          <p:cNvPr id="5" name="Title 1"/>
          <p:cNvSpPr>
            <a:spLocks noGrp="1"/>
          </p:cNvSpPr>
          <p:nvPr>
            <p:ph type="title"/>
          </p:nvPr>
        </p:nvSpPr>
        <p:spPr>
          <a:xfrm>
            <a:off x="838200" y="187701"/>
            <a:ext cx="10515600" cy="1325563"/>
          </a:xfrm>
        </p:spPr>
        <p:txBody>
          <a:bodyPr/>
          <a:lstStyle/>
          <a:p>
            <a:r>
              <a:rPr lang="en-US" dirty="0"/>
              <a:t>Why is a systems perspective important?</a:t>
            </a:r>
          </a:p>
        </p:txBody>
      </p:sp>
      <p:sp>
        <p:nvSpPr>
          <p:cNvPr id="7" name="TextBox 6"/>
          <p:cNvSpPr txBox="1"/>
          <p:nvPr/>
        </p:nvSpPr>
        <p:spPr>
          <a:xfrm rot="21359777">
            <a:off x="2540741" y="3450034"/>
            <a:ext cx="786384" cy="276999"/>
          </a:xfrm>
          <a:prstGeom prst="rect">
            <a:avLst/>
          </a:prstGeom>
          <a:noFill/>
        </p:spPr>
        <p:txBody>
          <a:bodyPr wrap="square" rtlCol="0">
            <a:spAutoFit/>
          </a:bodyPr>
          <a:lstStyle/>
          <a:p>
            <a:r>
              <a:rPr lang="en-US" sz="1200">
                <a:solidFill>
                  <a:schemeClr val="bg2">
                    <a:lumMod val="50000"/>
                  </a:schemeClr>
                </a:solidFill>
                <a:latin typeface="Chalkduster" charset="0"/>
                <a:ea typeface="Chalkduster" charset="0"/>
                <a:cs typeface="Chalkduster" charset="0"/>
              </a:rPr>
              <a:t>Hungry</a:t>
            </a:r>
          </a:p>
        </p:txBody>
      </p:sp>
    </p:spTree>
    <p:extLst>
      <p:ext uri="{BB962C8B-B14F-4D97-AF65-F5344CB8AC3E}">
        <p14:creationId xmlns:p14="http://schemas.microsoft.com/office/powerpoint/2010/main" val="3792613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pPr algn="ctr"/>
            <a:r>
              <a:rPr lang="en-US" sz="5333" dirty="0">
                <a:solidFill>
                  <a:schemeClr val="tx1"/>
                </a:solidFill>
              </a:rPr>
              <a:t>Break Out Groups</a:t>
            </a:r>
          </a:p>
        </p:txBody>
      </p:sp>
    </p:spTree>
    <p:extLst>
      <p:ext uri="{BB962C8B-B14F-4D97-AF65-F5344CB8AC3E}">
        <p14:creationId xmlns:p14="http://schemas.microsoft.com/office/powerpoint/2010/main" val="5291809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680134" y="5039059"/>
            <a:ext cx="10831731" cy="1569660"/>
          </a:xfrm>
          <a:prstGeom prst="rect">
            <a:avLst/>
          </a:prstGeom>
          <a:solidFill>
            <a:schemeClr val="tx1">
              <a:alpha val="45000"/>
            </a:schemeClr>
          </a:solidFill>
        </p:spPr>
        <p:txBody>
          <a:bodyPr wrap="square">
            <a:spAutoFit/>
          </a:bodyPr>
          <a:lstStyle/>
          <a:p>
            <a:r>
              <a:rPr lang="en-US" sz="3200" dirty="0">
                <a:solidFill>
                  <a:schemeClr val="bg1"/>
                </a:solidFill>
                <a:latin typeface="Georgia" charset="0"/>
                <a:ea typeface="Georgia" charset="0"/>
                <a:cs typeface="Georgia" charset="0"/>
              </a:rPr>
              <a:t>The intentional use of force (physical or psychological) that results in injury, death, psychological harm or deprivation</a:t>
            </a:r>
            <a:r>
              <a:rPr lang="en-US" sz="3200">
                <a:solidFill>
                  <a:schemeClr val="bg1"/>
                </a:solidFill>
                <a:latin typeface="Georgia" charset="0"/>
                <a:ea typeface="Georgia" charset="0"/>
                <a:cs typeface="Georgia" charset="0"/>
              </a:rPr>
              <a:t>. 							</a:t>
            </a:r>
            <a:r>
              <a:rPr lang="en-US" sz="1400" dirty="0">
                <a:solidFill>
                  <a:schemeClr val="bg1"/>
                </a:solidFill>
                <a:latin typeface="Georgia" charset="0"/>
                <a:ea typeface="Georgia" charset="0"/>
                <a:cs typeface="Georgia" charset="0"/>
              </a:rPr>
              <a:t>(Institute for Economics and Peace, 2015 pg. 9)</a:t>
            </a:r>
            <a:endParaRPr lang="en-US" sz="3200" dirty="0">
              <a:solidFill>
                <a:schemeClr val="bg1"/>
              </a:solidFill>
              <a:latin typeface="Georgia" charset="0"/>
              <a:ea typeface="Georgia" charset="0"/>
              <a:cs typeface="Georgia" charset="0"/>
            </a:endParaRPr>
          </a:p>
        </p:txBody>
      </p:sp>
      <p:sp>
        <p:nvSpPr>
          <p:cNvPr id="6" name="TextBox 5"/>
          <p:cNvSpPr txBox="1"/>
          <p:nvPr/>
        </p:nvSpPr>
        <p:spPr>
          <a:xfrm>
            <a:off x="166255" y="365125"/>
            <a:ext cx="4364181" cy="769441"/>
          </a:xfrm>
          <a:prstGeom prst="rect">
            <a:avLst/>
          </a:prstGeom>
          <a:noFill/>
        </p:spPr>
        <p:txBody>
          <a:bodyPr wrap="square" rtlCol="0">
            <a:spAutoFit/>
          </a:bodyPr>
          <a:lstStyle/>
          <a:p>
            <a:pPr algn="ctr"/>
            <a:r>
              <a:rPr lang="en-US" sz="4400">
                <a:solidFill>
                  <a:schemeClr val="bg1"/>
                </a:solidFill>
                <a:latin typeface="Georgia" charset="0"/>
                <a:ea typeface="Georgia" charset="0"/>
                <a:cs typeface="Georgia" charset="0"/>
              </a:rPr>
              <a:t>Direct Violence</a:t>
            </a:r>
            <a:endParaRPr lang="en-US" sz="4400" dirty="0">
              <a:solidFill>
                <a:schemeClr val="bg1"/>
              </a:solidFill>
              <a:latin typeface="Georgia" charset="0"/>
              <a:ea typeface="Georgia" charset="0"/>
              <a:cs typeface="Georgia" charset="0"/>
            </a:endParaRPr>
          </a:p>
        </p:txBody>
      </p:sp>
      <p:sp>
        <p:nvSpPr>
          <p:cNvPr id="8" name="Rectangle 7"/>
          <p:cNvSpPr/>
          <p:nvPr/>
        </p:nvSpPr>
        <p:spPr>
          <a:xfrm>
            <a:off x="9200680" y="861352"/>
            <a:ext cx="1938375" cy="400110"/>
          </a:xfrm>
          <a:prstGeom prst="rect">
            <a:avLst/>
          </a:prstGeom>
          <a:solidFill>
            <a:schemeClr val="tx1">
              <a:alpha val="45000"/>
            </a:schemeClr>
          </a:solidFill>
        </p:spPr>
        <p:txBody>
          <a:bodyPr wrap="square">
            <a:spAutoFit/>
          </a:bodyPr>
          <a:lstStyle/>
          <a:p>
            <a:r>
              <a:rPr lang="en-US" sz="2000">
                <a:solidFill>
                  <a:schemeClr val="bg1"/>
                </a:solidFill>
                <a:latin typeface="Georgia" charset="0"/>
                <a:ea typeface="Georgia" charset="0"/>
                <a:cs typeface="Georgia" charset="0"/>
              </a:rPr>
              <a:t>Direct Violence</a:t>
            </a:r>
            <a:endParaRPr lang="en-US" sz="2000" dirty="0">
              <a:solidFill>
                <a:schemeClr val="bg1"/>
              </a:solidFill>
              <a:latin typeface="Georgia" charset="0"/>
              <a:ea typeface="Georgia" charset="0"/>
              <a:cs typeface="Georgia" charset="0"/>
            </a:endParaRPr>
          </a:p>
        </p:txBody>
      </p:sp>
      <p:cxnSp>
        <p:nvCxnSpPr>
          <p:cNvPr id="9" name="Straight Arrow Connector 8"/>
          <p:cNvCxnSpPr/>
          <p:nvPr/>
        </p:nvCxnSpPr>
        <p:spPr>
          <a:xfrm flipH="1">
            <a:off x="7398327" y="1061407"/>
            <a:ext cx="1802353" cy="5393"/>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8802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par>
                                <p:cTn id="21" presetID="10" presetClass="exit" presetSubtype="0" fill="hold" grpId="1" nodeType="withEffect">
                                  <p:stCondLst>
                                    <p:cond delay="0"/>
                                  </p:stCondLst>
                                  <p:childTnLst>
                                    <p:animEffect transition="out" filter="fade">
                                      <p:cBhvr>
                                        <p:cTn id="22" dur="2000"/>
                                        <p:tgtEl>
                                          <p:spTgt spid="5"/>
                                        </p:tgtEl>
                                      </p:cBhvr>
                                    </p:animEffect>
                                    <p:set>
                                      <p:cBhvr>
                                        <p:cTn id="23"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680134" y="5558043"/>
            <a:ext cx="10831731" cy="1077218"/>
          </a:xfrm>
          <a:prstGeom prst="rect">
            <a:avLst/>
          </a:prstGeom>
          <a:solidFill>
            <a:schemeClr val="tx1">
              <a:alpha val="45000"/>
            </a:schemeClr>
          </a:solidFill>
        </p:spPr>
        <p:txBody>
          <a:bodyPr wrap="square">
            <a:spAutoFit/>
          </a:bodyPr>
          <a:lstStyle/>
          <a:p>
            <a:r>
              <a:rPr lang="en-US" sz="3200" dirty="0">
                <a:solidFill>
                  <a:schemeClr val="bg1"/>
                </a:solidFill>
                <a:latin typeface="Georgia" charset="0"/>
                <a:ea typeface="Georgia" charset="0"/>
                <a:cs typeface="Georgia" charset="0"/>
              </a:rPr>
              <a:t>Social structures that promote or perpetuate harm and inequity, such as laws, policies and institutions.</a:t>
            </a:r>
          </a:p>
        </p:txBody>
      </p:sp>
      <p:sp>
        <p:nvSpPr>
          <p:cNvPr id="5" name="TextBox 4"/>
          <p:cNvSpPr txBox="1"/>
          <p:nvPr/>
        </p:nvSpPr>
        <p:spPr>
          <a:xfrm>
            <a:off x="0" y="212725"/>
            <a:ext cx="5361709" cy="769441"/>
          </a:xfrm>
          <a:prstGeom prst="rect">
            <a:avLst/>
          </a:prstGeom>
          <a:noFill/>
        </p:spPr>
        <p:txBody>
          <a:bodyPr wrap="square" rtlCol="0">
            <a:spAutoFit/>
          </a:bodyPr>
          <a:lstStyle/>
          <a:p>
            <a:pPr algn="ctr"/>
            <a:r>
              <a:rPr lang="en-US" sz="4400">
                <a:solidFill>
                  <a:schemeClr val="bg1"/>
                </a:solidFill>
                <a:latin typeface="Georgia" charset="0"/>
                <a:ea typeface="Georgia" charset="0"/>
                <a:cs typeface="Georgia" charset="0"/>
              </a:rPr>
              <a:t>Structural Violence</a:t>
            </a:r>
            <a:endParaRPr lang="en-US" sz="4400" dirty="0">
              <a:solidFill>
                <a:schemeClr val="bg1"/>
              </a:solidFill>
              <a:latin typeface="Georgia" charset="0"/>
              <a:ea typeface="Georgia" charset="0"/>
              <a:cs typeface="Georgia" charset="0"/>
            </a:endParaRPr>
          </a:p>
        </p:txBody>
      </p:sp>
      <p:sp>
        <p:nvSpPr>
          <p:cNvPr id="7" name="Rectangle 6"/>
          <p:cNvSpPr/>
          <p:nvPr/>
        </p:nvSpPr>
        <p:spPr>
          <a:xfrm>
            <a:off x="9200680" y="861352"/>
            <a:ext cx="1938375" cy="400110"/>
          </a:xfrm>
          <a:prstGeom prst="rect">
            <a:avLst/>
          </a:prstGeom>
          <a:solidFill>
            <a:schemeClr val="tx1">
              <a:alpha val="45000"/>
            </a:schemeClr>
          </a:solidFill>
        </p:spPr>
        <p:txBody>
          <a:bodyPr wrap="square">
            <a:spAutoFit/>
          </a:bodyPr>
          <a:lstStyle/>
          <a:p>
            <a:r>
              <a:rPr lang="en-US" sz="2000">
                <a:solidFill>
                  <a:schemeClr val="bg1"/>
                </a:solidFill>
                <a:latin typeface="Georgia" charset="0"/>
                <a:ea typeface="Georgia" charset="0"/>
                <a:cs typeface="Georgia" charset="0"/>
              </a:rPr>
              <a:t>Direct Violence</a:t>
            </a:r>
            <a:endParaRPr lang="en-US" sz="2000" dirty="0">
              <a:solidFill>
                <a:schemeClr val="bg1"/>
              </a:solidFill>
              <a:latin typeface="Georgia" charset="0"/>
              <a:ea typeface="Georgia" charset="0"/>
              <a:cs typeface="Georgia" charset="0"/>
            </a:endParaRPr>
          </a:p>
        </p:txBody>
      </p:sp>
      <p:cxnSp>
        <p:nvCxnSpPr>
          <p:cNvPr id="8" name="Straight Arrow Connector 7"/>
          <p:cNvCxnSpPr>
            <a:stCxn id="9" idx="1"/>
          </p:cNvCxnSpPr>
          <p:nvPr/>
        </p:nvCxnSpPr>
        <p:spPr>
          <a:xfrm flipH="1">
            <a:off x="7398327" y="1061407"/>
            <a:ext cx="1802353" cy="5393"/>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56940" y="3028890"/>
            <a:ext cx="2367865" cy="400110"/>
          </a:xfrm>
          <a:prstGeom prst="rect">
            <a:avLst/>
          </a:prstGeom>
          <a:solidFill>
            <a:schemeClr val="tx1">
              <a:alpha val="45000"/>
            </a:schemeClr>
          </a:solidFill>
        </p:spPr>
        <p:txBody>
          <a:bodyPr wrap="square">
            <a:spAutoFit/>
          </a:bodyPr>
          <a:lstStyle/>
          <a:p>
            <a:r>
              <a:rPr lang="en-US" sz="2000">
                <a:solidFill>
                  <a:schemeClr val="bg1"/>
                </a:solidFill>
                <a:latin typeface="Georgia" charset="0"/>
                <a:ea typeface="Georgia" charset="0"/>
                <a:cs typeface="Georgia" charset="0"/>
              </a:rPr>
              <a:t>Structural Violence</a:t>
            </a:r>
            <a:endParaRPr lang="en-US" sz="2000" dirty="0">
              <a:solidFill>
                <a:schemeClr val="bg1"/>
              </a:solidFill>
              <a:latin typeface="Georgia" charset="0"/>
              <a:ea typeface="Georgia" charset="0"/>
              <a:cs typeface="Georgia" charset="0"/>
            </a:endParaRPr>
          </a:p>
        </p:txBody>
      </p:sp>
      <p:cxnSp>
        <p:nvCxnSpPr>
          <p:cNvPr id="10" name="Straight Arrow Connector 9"/>
          <p:cNvCxnSpPr/>
          <p:nvPr/>
        </p:nvCxnSpPr>
        <p:spPr>
          <a:xfrm>
            <a:off x="2624805" y="3228945"/>
            <a:ext cx="1337595"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840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10" presetClass="exit" presetSubtype="0" fill="hold" grpId="1" nodeType="with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680134" y="5156993"/>
            <a:ext cx="10831731" cy="1569660"/>
          </a:xfrm>
          <a:prstGeom prst="rect">
            <a:avLst/>
          </a:prstGeom>
          <a:solidFill>
            <a:schemeClr val="tx1">
              <a:alpha val="45000"/>
            </a:schemeClr>
          </a:solidFill>
        </p:spPr>
        <p:txBody>
          <a:bodyPr wrap="square">
            <a:spAutoFit/>
          </a:bodyPr>
          <a:lstStyle/>
          <a:p>
            <a:r>
              <a:rPr lang="en-US" sz="3200">
                <a:solidFill>
                  <a:schemeClr val="bg1"/>
                </a:solidFill>
                <a:latin typeface="Georgia" charset="0"/>
                <a:ea typeface="Georgia" charset="0"/>
                <a:cs typeface="Georgia" charset="0"/>
              </a:rPr>
              <a:t>Beliefs, practices, values and other aspects of culture that justify or legitimize direct or structural violence, such as devaluation, stigmatization, prejudice, or ideology.</a:t>
            </a:r>
            <a:endParaRPr lang="en-US" sz="3200" dirty="0">
              <a:solidFill>
                <a:schemeClr val="bg1"/>
              </a:solidFill>
              <a:latin typeface="Georgia" charset="0"/>
              <a:ea typeface="Georgia" charset="0"/>
              <a:cs typeface="Georgia" charset="0"/>
            </a:endParaRPr>
          </a:p>
        </p:txBody>
      </p:sp>
      <p:sp>
        <p:nvSpPr>
          <p:cNvPr id="5" name="TextBox 4"/>
          <p:cNvSpPr txBox="1"/>
          <p:nvPr/>
        </p:nvSpPr>
        <p:spPr>
          <a:xfrm>
            <a:off x="110834" y="240434"/>
            <a:ext cx="4682836" cy="769441"/>
          </a:xfrm>
          <a:prstGeom prst="rect">
            <a:avLst/>
          </a:prstGeom>
          <a:noFill/>
        </p:spPr>
        <p:txBody>
          <a:bodyPr wrap="square" rtlCol="0">
            <a:spAutoFit/>
          </a:bodyPr>
          <a:lstStyle/>
          <a:p>
            <a:pPr algn="ctr"/>
            <a:r>
              <a:rPr lang="en-US" sz="4400">
                <a:solidFill>
                  <a:schemeClr val="bg1"/>
                </a:solidFill>
                <a:latin typeface="Georgia" charset="0"/>
                <a:ea typeface="Georgia" charset="0"/>
                <a:cs typeface="Georgia" charset="0"/>
              </a:rPr>
              <a:t>Cultural Violence</a:t>
            </a:r>
            <a:endParaRPr lang="en-US" sz="4400" dirty="0">
              <a:solidFill>
                <a:schemeClr val="bg1"/>
              </a:solidFill>
              <a:latin typeface="Georgia" charset="0"/>
              <a:ea typeface="Georgia" charset="0"/>
              <a:cs typeface="Georgia" charset="0"/>
            </a:endParaRPr>
          </a:p>
        </p:txBody>
      </p:sp>
      <p:sp>
        <p:nvSpPr>
          <p:cNvPr id="9" name="Rectangle 8"/>
          <p:cNvSpPr/>
          <p:nvPr/>
        </p:nvSpPr>
        <p:spPr>
          <a:xfrm>
            <a:off x="9200680" y="861352"/>
            <a:ext cx="1938375" cy="400110"/>
          </a:xfrm>
          <a:prstGeom prst="rect">
            <a:avLst/>
          </a:prstGeom>
          <a:solidFill>
            <a:schemeClr val="tx1">
              <a:alpha val="45000"/>
            </a:schemeClr>
          </a:solidFill>
        </p:spPr>
        <p:txBody>
          <a:bodyPr wrap="square">
            <a:spAutoFit/>
          </a:bodyPr>
          <a:lstStyle/>
          <a:p>
            <a:r>
              <a:rPr lang="en-US" sz="2000">
                <a:solidFill>
                  <a:schemeClr val="bg1"/>
                </a:solidFill>
                <a:latin typeface="Georgia" charset="0"/>
                <a:ea typeface="Georgia" charset="0"/>
                <a:cs typeface="Georgia" charset="0"/>
              </a:rPr>
              <a:t>Direct Violence</a:t>
            </a:r>
            <a:endParaRPr lang="en-US" sz="2000" dirty="0">
              <a:solidFill>
                <a:schemeClr val="bg1"/>
              </a:solidFill>
              <a:latin typeface="Georgia" charset="0"/>
              <a:ea typeface="Georgia" charset="0"/>
              <a:cs typeface="Georgia" charset="0"/>
            </a:endParaRPr>
          </a:p>
        </p:txBody>
      </p:sp>
      <p:cxnSp>
        <p:nvCxnSpPr>
          <p:cNvPr id="10" name="Straight Arrow Connector 9"/>
          <p:cNvCxnSpPr>
            <a:stCxn id="11" idx="1"/>
          </p:cNvCxnSpPr>
          <p:nvPr/>
        </p:nvCxnSpPr>
        <p:spPr>
          <a:xfrm flipH="1">
            <a:off x="7398327" y="1061407"/>
            <a:ext cx="1802353" cy="5393"/>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6940" y="3028890"/>
            <a:ext cx="2367865" cy="400110"/>
          </a:xfrm>
          <a:prstGeom prst="rect">
            <a:avLst/>
          </a:prstGeom>
          <a:solidFill>
            <a:schemeClr val="tx1">
              <a:alpha val="45000"/>
            </a:schemeClr>
          </a:solidFill>
        </p:spPr>
        <p:txBody>
          <a:bodyPr wrap="square">
            <a:spAutoFit/>
          </a:bodyPr>
          <a:lstStyle/>
          <a:p>
            <a:r>
              <a:rPr lang="en-US" sz="2000">
                <a:solidFill>
                  <a:schemeClr val="bg1"/>
                </a:solidFill>
                <a:latin typeface="Georgia" charset="0"/>
                <a:ea typeface="Georgia" charset="0"/>
                <a:cs typeface="Georgia" charset="0"/>
              </a:rPr>
              <a:t>Structural Violence</a:t>
            </a:r>
            <a:endParaRPr lang="en-US" sz="2000" dirty="0">
              <a:solidFill>
                <a:schemeClr val="bg1"/>
              </a:solidFill>
              <a:latin typeface="Georgia" charset="0"/>
              <a:ea typeface="Georgia" charset="0"/>
              <a:cs typeface="Georgia" charset="0"/>
            </a:endParaRPr>
          </a:p>
        </p:txBody>
      </p:sp>
      <p:cxnSp>
        <p:nvCxnSpPr>
          <p:cNvPr id="12" name="Straight Arrow Connector 11"/>
          <p:cNvCxnSpPr/>
          <p:nvPr/>
        </p:nvCxnSpPr>
        <p:spPr>
          <a:xfrm>
            <a:off x="2624805" y="3228945"/>
            <a:ext cx="1337595"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782573" y="4712911"/>
            <a:ext cx="2146193" cy="400110"/>
          </a:xfrm>
          <a:prstGeom prst="rect">
            <a:avLst/>
          </a:prstGeom>
          <a:solidFill>
            <a:schemeClr val="tx1">
              <a:alpha val="45000"/>
            </a:schemeClr>
          </a:solidFill>
        </p:spPr>
        <p:txBody>
          <a:bodyPr wrap="square">
            <a:spAutoFit/>
          </a:bodyPr>
          <a:lstStyle/>
          <a:p>
            <a:r>
              <a:rPr lang="en-US" sz="2000">
                <a:solidFill>
                  <a:schemeClr val="bg1"/>
                </a:solidFill>
                <a:latin typeface="Georgia" charset="0"/>
                <a:ea typeface="Georgia" charset="0"/>
                <a:cs typeface="Georgia" charset="0"/>
              </a:rPr>
              <a:t>Cultural Violence</a:t>
            </a:r>
            <a:endParaRPr lang="en-US" sz="2000" dirty="0">
              <a:solidFill>
                <a:schemeClr val="bg1"/>
              </a:solidFill>
              <a:latin typeface="Georgia" charset="0"/>
              <a:ea typeface="Georgia" charset="0"/>
              <a:cs typeface="Georgia" charset="0"/>
            </a:endParaRPr>
          </a:p>
        </p:txBody>
      </p:sp>
      <p:cxnSp>
        <p:nvCxnSpPr>
          <p:cNvPr id="14" name="Straight Arrow Connector 13"/>
          <p:cNvCxnSpPr/>
          <p:nvPr/>
        </p:nvCxnSpPr>
        <p:spPr>
          <a:xfrm flipH="1">
            <a:off x="7980220" y="4912966"/>
            <a:ext cx="1802353" cy="5393"/>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185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par>
                                <p:cTn id="21" presetID="10" presetClass="exit" presetSubtype="0" fill="hold" grpId="1" nodeType="with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erson looking at the camera&#10;&#10;Description automatically generated">
            <a:extLst>
              <a:ext uri="{FF2B5EF4-FFF2-40B4-BE49-F238E27FC236}">
                <a16:creationId xmlns:a16="http://schemas.microsoft.com/office/drawing/2014/main" id="{291B819F-51E1-644D-8349-281745F6403E}"/>
              </a:ext>
            </a:extLst>
          </p:cNvPr>
          <p:cNvPicPr>
            <a:picLocks noChangeAspect="1"/>
          </p:cNvPicPr>
          <p:nvPr/>
        </p:nvPicPr>
        <p:blipFill rotWithShape="1">
          <a:blip r:embed="rId3"/>
          <a:srcRect t="6995" b="8631"/>
          <a:stretch/>
        </p:blipFill>
        <p:spPr>
          <a:xfrm>
            <a:off x="-3656554" y="-685801"/>
            <a:ext cx="9752553" cy="5486400"/>
          </a:xfrm>
          <a:prstGeom prst="rect">
            <a:avLst/>
          </a:prstGeom>
        </p:spPr>
      </p:pic>
      <p:pic>
        <p:nvPicPr>
          <p:cNvPr id="59" name="Picture 58" descr="A person sitting on a sidewalk&#10;&#10;Description automatically generated">
            <a:extLst>
              <a:ext uri="{FF2B5EF4-FFF2-40B4-BE49-F238E27FC236}">
                <a16:creationId xmlns:a16="http://schemas.microsoft.com/office/drawing/2014/main" id="{D02C8411-68EC-4946-B534-6DC2253F1273}"/>
              </a:ext>
            </a:extLst>
          </p:cNvPr>
          <p:cNvPicPr>
            <a:picLocks noChangeAspect="1"/>
          </p:cNvPicPr>
          <p:nvPr/>
        </p:nvPicPr>
        <p:blipFill rotWithShape="1">
          <a:blip r:embed="rId4"/>
          <a:srcRect l="11398" t="18746" r="14621" b="36608"/>
          <a:stretch/>
        </p:blipFill>
        <p:spPr>
          <a:xfrm>
            <a:off x="-1215369" y="-2057400"/>
            <a:ext cx="9752549" cy="5486400"/>
          </a:xfrm>
          <a:prstGeom prst="rect">
            <a:avLst/>
          </a:prstGeom>
        </p:spPr>
      </p:pic>
      <p:pic>
        <p:nvPicPr>
          <p:cNvPr id="63" name="Picture 62" descr="A person wearing a blue hat&#10;&#10;Description automatically generated">
            <a:extLst>
              <a:ext uri="{FF2B5EF4-FFF2-40B4-BE49-F238E27FC236}">
                <a16:creationId xmlns:a16="http://schemas.microsoft.com/office/drawing/2014/main" id="{8D371CEF-AD2D-8B4F-B372-AA6F531868D2}"/>
              </a:ext>
            </a:extLst>
          </p:cNvPr>
          <p:cNvPicPr>
            <a:picLocks noChangeAspect="1"/>
          </p:cNvPicPr>
          <p:nvPr/>
        </p:nvPicPr>
        <p:blipFill rotWithShape="1">
          <a:blip r:embed="rId5"/>
          <a:srcRect l="5179" t="2649" r="6445" b="22784"/>
          <a:stretch/>
        </p:blipFill>
        <p:spPr>
          <a:xfrm>
            <a:off x="3667005" y="-2057400"/>
            <a:ext cx="9752553" cy="5486400"/>
          </a:xfrm>
          <a:prstGeom prst="rect">
            <a:avLst/>
          </a:prstGeom>
        </p:spPr>
      </p:pic>
      <p:pic>
        <p:nvPicPr>
          <p:cNvPr id="65" name="Picture 64" descr="A person smiling for the camera&#10;&#10;Description automatically generated">
            <a:extLst>
              <a:ext uri="{FF2B5EF4-FFF2-40B4-BE49-F238E27FC236}">
                <a16:creationId xmlns:a16="http://schemas.microsoft.com/office/drawing/2014/main" id="{3D775D30-A391-2343-B212-A905DAE73B16}"/>
              </a:ext>
            </a:extLst>
          </p:cNvPr>
          <p:cNvPicPr>
            <a:picLocks noChangeAspect="1"/>
          </p:cNvPicPr>
          <p:nvPr/>
        </p:nvPicPr>
        <p:blipFill rotWithShape="1">
          <a:blip r:embed="rId6"/>
          <a:srcRect l="9000" t="11085" r="2309" b="14083"/>
          <a:stretch/>
        </p:blipFill>
        <p:spPr>
          <a:xfrm>
            <a:off x="1225819" y="3428999"/>
            <a:ext cx="9752549" cy="5486400"/>
          </a:xfrm>
          <a:prstGeom prst="rect">
            <a:avLst/>
          </a:prstGeom>
        </p:spPr>
      </p:pic>
      <p:pic>
        <p:nvPicPr>
          <p:cNvPr id="67" name="Picture 66" descr="A girl in a pink dress&#10;&#10;Description automatically generated">
            <a:extLst>
              <a:ext uri="{FF2B5EF4-FFF2-40B4-BE49-F238E27FC236}">
                <a16:creationId xmlns:a16="http://schemas.microsoft.com/office/drawing/2014/main" id="{892C6DF9-300D-374B-9652-0F67F130814F}"/>
              </a:ext>
            </a:extLst>
          </p:cNvPr>
          <p:cNvPicPr>
            <a:picLocks noChangeAspect="1"/>
          </p:cNvPicPr>
          <p:nvPr/>
        </p:nvPicPr>
        <p:blipFill rotWithShape="1">
          <a:blip r:embed="rId7"/>
          <a:srcRect l="68" t="20833" r="-68" b="41667"/>
          <a:stretch/>
        </p:blipFill>
        <p:spPr>
          <a:xfrm>
            <a:off x="1225819" y="-685801"/>
            <a:ext cx="9752549" cy="5486400"/>
          </a:xfrm>
          <a:prstGeom prst="rect">
            <a:avLst/>
          </a:prstGeom>
        </p:spPr>
      </p:pic>
      <p:pic>
        <p:nvPicPr>
          <p:cNvPr id="69" name="Picture 68">
            <a:extLst>
              <a:ext uri="{FF2B5EF4-FFF2-40B4-BE49-F238E27FC236}">
                <a16:creationId xmlns:a16="http://schemas.microsoft.com/office/drawing/2014/main" id="{01922123-8535-D246-8DA8-1C36807CE422}"/>
              </a:ext>
            </a:extLst>
          </p:cNvPr>
          <p:cNvPicPr>
            <a:picLocks noChangeAspect="1"/>
          </p:cNvPicPr>
          <p:nvPr/>
        </p:nvPicPr>
        <p:blipFill rotWithShape="1">
          <a:blip r:embed="rId8"/>
          <a:srcRect l="-94" t="22872" r="94" b="36950"/>
          <a:stretch/>
        </p:blipFill>
        <p:spPr>
          <a:xfrm>
            <a:off x="6086856" y="-2057400"/>
            <a:ext cx="9756648" cy="5488115"/>
          </a:xfrm>
          <a:prstGeom prst="rect">
            <a:avLst/>
          </a:prstGeom>
        </p:spPr>
      </p:pic>
      <p:pic>
        <p:nvPicPr>
          <p:cNvPr id="73" name="Picture 72" descr="A person wearing a dress&#10;&#10;Description automatically generated">
            <a:extLst>
              <a:ext uri="{FF2B5EF4-FFF2-40B4-BE49-F238E27FC236}">
                <a16:creationId xmlns:a16="http://schemas.microsoft.com/office/drawing/2014/main" id="{E9324ED1-367D-5049-B8E9-8B441A5F967E}"/>
              </a:ext>
            </a:extLst>
          </p:cNvPr>
          <p:cNvPicPr>
            <a:picLocks noChangeAspect="1"/>
          </p:cNvPicPr>
          <p:nvPr/>
        </p:nvPicPr>
        <p:blipFill rotWithShape="1">
          <a:blip r:embed="rId9"/>
          <a:srcRect l="15033" t="20174" r="16384" b="21965"/>
          <a:stretch/>
        </p:blipFill>
        <p:spPr>
          <a:xfrm>
            <a:off x="6108191" y="685800"/>
            <a:ext cx="9752553" cy="5486400"/>
          </a:xfrm>
          <a:prstGeom prst="rect">
            <a:avLst/>
          </a:prstGeom>
        </p:spPr>
      </p:pic>
      <p:pic>
        <p:nvPicPr>
          <p:cNvPr id="75" name="Picture 74" descr="A person smiling at the camera&#10;&#10;Description automatically generated">
            <a:extLst>
              <a:ext uri="{FF2B5EF4-FFF2-40B4-BE49-F238E27FC236}">
                <a16:creationId xmlns:a16="http://schemas.microsoft.com/office/drawing/2014/main" id="{8893A6A4-D847-8946-BEE0-4C4F6B216530}"/>
              </a:ext>
            </a:extLst>
          </p:cNvPr>
          <p:cNvPicPr>
            <a:picLocks noChangeAspect="1"/>
          </p:cNvPicPr>
          <p:nvPr/>
        </p:nvPicPr>
        <p:blipFill rotWithShape="1">
          <a:blip r:embed="rId10"/>
          <a:srcRect t="2456" b="12618"/>
          <a:stretch/>
        </p:blipFill>
        <p:spPr>
          <a:xfrm>
            <a:off x="3667005" y="3429000"/>
            <a:ext cx="9752553" cy="5486400"/>
          </a:xfrm>
          <a:prstGeom prst="rect">
            <a:avLst/>
          </a:prstGeom>
        </p:spPr>
      </p:pic>
      <p:pic>
        <p:nvPicPr>
          <p:cNvPr id="77" name="Picture 76" descr="A person in a striped shirt&#10;&#10;Description automatically generated">
            <a:extLst>
              <a:ext uri="{FF2B5EF4-FFF2-40B4-BE49-F238E27FC236}">
                <a16:creationId xmlns:a16="http://schemas.microsoft.com/office/drawing/2014/main" id="{F77E4BC8-5913-DD4C-B772-C7869533B811}"/>
              </a:ext>
            </a:extLst>
          </p:cNvPr>
          <p:cNvPicPr>
            <a:picLocks noChangeAspect="1"/>
          </p:cNvPicPr>
          <p:nvPr/>
        </p:nvPicPr>
        <p:blipFill rotWithShape="1">
          <a:blip r:embed="rId11"/>
          <a:srcRect t="20900" b="41600"/>
          <a:stretch/>
        </p:blipFill>
        <p:spPr>
          <a:xfrm>
            <a:off x="1225819" y="2057400"/>
            <a:ext cx="9752553" cy="5486400"/>
          </a:xfrm>
          <a:prstGeom prst="rect">
            <a:avLst/>
          </a:prstGeom>
        </p:spPr>
      </p:pic>
      <p:pic>
        <p:nvPicPr>
          <p:cNvPr id="79" name="Picture 78" descr="A person wearing a white turban&#10;&#10;Description automatically generated">
            <a:extLst>
              <a:ext uri="{FF2B5EF4-FFF2-40B4-BE49-F238E27FC236}">
                <a16:creationId xmlns:a16="http://schemas.microsoft.com/office/drawing/2014/main" id="{E0C2777F-8720-5B45-A625-BFBE7A6E6A88}"/>
              </a:ext>
            </a:extLst>
          </p:cNvPr>
          <p:cNvPicPr>
            <a:picLocks noChangeAspect="1"/>
          </p:cNvPicPr>
          <p:nvPr/>
        </p:nvPicPr>
        <p:blipFill rotWithShape="1">
          <a:blip r:embed="rId12"/>
          <a:srcRect t="25417" b="37084"/>
          <a:stretch/>
        </p:blipFill>
        <p:spPr>
          <a:xfrm>
            <a:off x="1225819" y="-2057400"/>
            <a:ext cx="9752553" cy="5486400"/>
          </a:xfrm>
          <a:prstGeom prst="rect">
            <a:avLst/>
          </a:prstGeom>
        </p:spPr>
      </p:pic>
      <p:pic>
        <p:nvPicPr>
          <p:cNvPr id="81" name="Picture 80" descr="A person wearing a hat&#10;&#10;Description automatically generated">
            <a:extLst>
              <a:ext uri="{FF2B5EF4-FFF2-40B4-BE49-F238E27FC236}">
                <a16:creationId xmlns:a16="http://schemas.microsoft.com/office/drawing/2014/main" id="{F2EAD63E-AF36-914F-8469-3BFD1C716579}"/>
              </a:ext>
            </a:extLst>
          </p:cNvPr>
          <p:cNvPicPr>
            <a:picLocks noChangeAspect="1"/>
          </p:cNvPicPr>
          <p:nvPr/>
        </p:nvPicPr>
        <p:blipFill rotWithShape="1">
          <a:blip r:embed="rId13"/>
          <a:srcRect l="11354" t="6975" b="18329"/>
          <a:stretch/>
        </p:blipFill>
        <p:spPr>
          <a:xfrm>
            <a:off x="6108191" y="-685800"/>
            <a:ext cx="9752553" cy="5486400"/>
          </a:xfrm>
          <a:prstGeom prst="rect">
            <a:avLst/>
          </a:prstGeom>
        </p:spPr>
      </p:pic>
      <p:pic>
        <p:nvPicPr>
          <p:cNvPr id="83" name="Picture 82" descr="A person wearing a hat&#10;&#10;Description automatically generated">
            <a:extLst>
              <a:ext uri="{FF2B5EF4-FFF2-40B4-BE49-F238E27FC236}">
                <a16:creationId xmlns:a16="http://schemas.microsoft.com/office/drawing/2014/main" id="{82E09BF4-C007-B648-A929-5BAB2D88C08F}"/>
              </a:ext>
            </a:extLst>
          </p:cNvPr>
          <p:cNvPicPr>
            <a:picLocks noChangeAspect="1"/>
          </p:cNvPicPr>
          <p:nvPr/>
        </p:nvPicPr>
        <p:blipFill rotWithShape="1">
          <a:blip r:embed="rId14"/>
          <a:srcRect t="7733" b="7733"/>
          <a:stretch/>
        </p:blipFill>
        <p:spPr>
          <a:xfrm>
            <a:off x="-3656554" y="3428999"/>
            <a:ext cx="9752549" cy="5486400"/>
          </a:xfrm>
          <a:prstGeom prst="rect">
            <a:avLst/>
          </a:prstGeom>
        </p:spPr>
      </p:pic>
      <p:pic>
        <p:nvPicPr>
          <p:cNvPr id="85" name="Picture 84" descr="A person smiling for the camera&#10;&#10;Description automatically generated">
            <a:extLst>
              <a:ext uri="{FF2B5EF4-FFF2-40B4-BE49-F238E27FC236}">
                <a16:creationId xmlns:a16="http://schemas.microsoft.com/office/drawing/2014/main" id="{BFEB8B2C-5E26-E44A-AD58-E18E9E670C95}"/>
              </a:ext>
            </a:extLst>
          </p:cNvPr>
          <p:cNvPicPr>
            <a:picLocks noChangeAspect="1"/>
          </p:cNvPicPr>
          <p:nvPr/>
        </p:nvPicPr>
        <p:blipFill rotWithShape="1">
          <a:blip r:embed="rId15"/>
          <a:srcRect l="9482" t="3117" r="-151" b="20382"/>
          <a:stretch/>
        </p:blipFill>
        <p:spPr>
          <a:xfrm>
            <a:off x="-1215368" y="3428999"/>
            <a:ext cx="9752549" cy="5486400"/>
          </a:xfrm>
          <a:prstGeom prst="rect">
            <a:avLst/>
          </a:prstGeom>
        </p:spPr>
      </p:pic>
      <p:pic>
        <p:nvPicPr>
          <p:cNvPr id="87" name="Picture 86" descr="A close up of a girl&#10;&#10;Description automatically generated">
            <a:extLst>
              <a:ext uri="{FF2B5EF4-FFF2-40B4-BE49-F238E27FC236}">
                <a16:creationId xmlns:a16="http://schemas.microsoft.com/office/drawing/2014/main" id="{CAF85C20-F19E-4846-B7AD-F7A169154831}"/>
              </a:ext>
            </a:extLst>
          </p:cNvPr>
          <p:cNvPicPr>
            <a:picLocks noChangeAspect="1"/>
          </p:cNvPicPr>
          <p:nvPr/>
        </p:nvPicPr>
        <p:blipFill rotWithShape="1">
          <a:blip r:embed="rId16"/>
          <a:srcRect t="11567" b="50933"/>
          <a:stretch/>
        </p:blipFill>
        <p:spPr>
          <a:xfrm>
            <a:off x="-1215368" y="2057399"/>
            <a:ext cx="9752549" cy="5486400"/>
          </a:xfrm>
          <a:prstGeom prst="rect">
            <a:avLst/>
          </a:prstGeom>
        </p:spPr>
      </p:pic>
      <p:pic>
        <p:nvPicPr>
          <p:cNvPr id="92" name="Picture 91" descr="A person standing in front of a store&#10;&#10;Description automatically generated">
            <a:extLst>
              <a:ext uri="{FF2B5EF4-FFF2-40B4-BE49-F238E27FC236}">
                <a16:creationId xmlns:a16="http://schemas.microsoft.com/office/drawing/2014/main" id="{F84388BD-65EE-644E-B546-2EE3FB20C930}"/>
              </a:ext>
            </a:extLst>
          </p:cNvPr>
          <p:cNvPicPr>
            <a:picLocks noChangeAspect="1"/>
          </p:cNvPicPr>
          <p:nvPr/>
        </p:nvPicPr>
        <p:blipFill rotWithShape="1">
          <a:blip r:embed="rId17"/>
          <a:srcRect l="867" t="17921" r="-867" b="37091"/>
          <a:stretch/>
        </p:blipFill>
        <p:spPr>
          <a:xfrm>
            <a:off x="3667005" y="-685800"/>
            <a:ext cx="9752553" cy="5486400"/>
          </a:xfrm>
          <a:prstGeom prst="rect">
            <a:avLst/>
          </a:prstGeom>
        </p:spPr>
      </p:pic>
      <p:pic>
        <p:nvPicPr>
          <p:cNvPr id="94" name="Picture 93" descr="A person smiling at the camera&#10;&#10;Description automatically generated">
            <a:extLst>
              <a:ext uri="{FF2B5EF4-FFF2-40B4-BE49-F238E27FC236}">
                <a16:creationId xmlns:a16="http://schemas.microsoft.com/office/drawing/2014/main" id="{903E4E75-AC50-6D41-BEF6-EF493E4296C8}"/>
              </a:ext>
            </a:extLst>
          </p:cNvPr>
          <p:cNvPicPr>
            <a:picLocks noChangeAspect="1"/>
          </p:cNvPicPr>
          <p:nvPr/>
        </p:nvPicPr>
        <p:blipFill rotWithShape="1">
          <a:blip r:embed="rId18"/>
          <a:srcRect l="7434" t="12001" r="-241" b="9778"/>
          <a:stretch/>
        </p:blipFill>
        <p:spPr>
          <a:xfrm>
            <a:off x="3667005" y="685800"/>
            <a:ext cx="9752553" cy="5486400"/>
          </a:xfrm>
          <a:prstGeom prst="rect">
            <a:avLst/>
          </a:prstGeom>
        </p:spPr>
      </p:pic>
      <p:pic>
        <p:nvPicPr>
          <p:cNvPr id="96" name="Picture 95" descr="A person wearing a suit and tie&#10;&#10;Description automatically generated">
            <a:extLst>
              <a:ext uri="{FF2B5EF4-FFF2-40B4-BE49-F238E27FC236}">
                <a16:creationId xmlns:a16="http://schemas.microsoft.com/office/drawing/2014/main" id="{0875CB2F-D8CD-D54F-97A2-464A1934E9E3}"/>
              </a:ext>
            </a:extLst>
          </p:cNvPr>
          <p:cNvPicPr>
            <a:picLocks noChangeAspect="1"/>
          </p:cNvPicPr>
          <p:nvPr/>
        </p:nvPicPr>
        <p:blipFill rotWithShape="1">
          <a:blip r:embed="rId19"/>
          <a:srcRect l="21868" t="7813" b="26264"/>
          <a:stretch/>
        </p:blipFill>
        <p:spPr>
          <a:xfrm>
            <a:off x="-1215368" y="-685800"/>
            <a:ext cx="9752553" cy="5486400"/>
          </a:xfrm>
          <a:prstGeom prst="rect">
            <a:avLst/>
          </a:prstGeom>
        </p:spPr>
      </p:pic>
      <p:pic>
        <p:nvPicPr>
          <p:cNvPr id="98" name="Picture 97" descr="A person standing in front of a tree&#10;&#10;Description automatically generated">
            <a:extLst>
              <a:ext uri="{FF2B5EF4-FFF2-40B4-BE49-F238E27FC236}">
                <a16:creationId xmlns:a16="http://schemas.microsoft.com/office/drawing/2014/main" id="{4102D6C4-2CF8-2B43-8322-2EAD780FEBEB}"/>
              </a:ext>
            </a:extLst>
          </p:cNvPr>
          <p:cNvPicPr>
            <a:picLocks noChangeAspect="1"/>
          </p:cNvPicPr>
          <p:nvPr/>
        </p:nvPicPr>
        <p:blipFill rotWithShape="1">
          <a:blip r:embed="rId20"/>
          <a:srcRect l="8071" t="11111" r="30715" b="37241"/>
          <a:stretch/>
        </p:blipFill>
        <p:spPr>
          <a:xfrm>
            <a:off x="-3656554" y="685800"/>
            <a:ext cx="9752553" cy="5486400"/>
          </a:xfrm>
          <a:prstGeom prst="rect">
            <a:avLst/>
          </a:prstGeom>
        </p:spPr>
      </p:pic>
      <p:pic>
        <p:nvPicPr>
          <p:cNvPr id="100" name="Picture 99" descr="A close up of a person wearing a hat and smiling at the camera&#10;&#10;Description automatically generated">
            <a:extLst>
              <a:ext uri="{FF2B5EF4-FFF2-40B4-BE49-F238E27FC236}">
                <a16:creationId xmlns:a16="http://schemas.microsoft.com/office/drawing/2014/main" id="{AC2CA2E2-4E17-904C-9E7A-418E4212D859}"/>
              </a:ext>
            </a:extLst>
          </p:cNvPr>
          <p:cNvPicPr>
            <a:picLocks noChangeAspect="1"/>
          </p:cNvPicPr>
          <p:nvPr/>
        </p:nvPicPr>
        <p:blipFill rotWithShape="1">
          <a:blip r:embed="rId21"/>
          <a:srcRect l="988" t="23352" r="180" b="20917"/>
          <a:stretch/>
        </p:blipFill>
        <p:spPr>
          <a:xfrm>
            <a:off x="3667005" y="2057400"/>
            <a:ext cx="9752553" cy="5486400"/>
          </a:xfrm>
          <a:prstGeom prst="rect">
            <a:avLst/>
          </a:prstGeom>
        </p:spPr>
      </p:pic>
      <p:pic>
        <p:nvPicPr>
          <p:cNvPr id="102" name="Picture 101" descr="A person looking at the camera&#10;&#10;Description automatically generated">
            <a:extLst>
              <a:ext uri="{FF2B5EF4-FFF2-40B4-BE49-F238E27FC236}">
                <a16:creationId xmlns:a16="http://schemas.microsoft.com/office/drawing/2014/main" id="{30EE2222-D70E-6F43-A294-1E101C4ED3EC}"/>
              </a:ext>
            </a:extLst>
          </p:cNvPr>
          <p:cNvPicPr>
            <a:picLocks noChangeAspect="1"/>
          </p:cNvPicPr>
          <p:nvPr/>
        </p:nvPicPr>
        <p:blipFill rotWithShape="1">
          <a:blip r:embed="rId22"/>
          <a:srcRect l="-10" t="25208" r="10" b="18542"/>
          <a:stretch/>
        </p:blipFill>
        <p:spPr>
          <a:xfrm>
            <a:off x="-1215368" y="685800"/>
            <a:ext cx="9752553" cy="5486400"/>
          </a:xfrm>
          <a:prstGeom prst="rect">
            <a:avLst/>
          </a:prstGeom>
        </p:spPr>
      </p:pic>
      <p:pic>
        <p:nvPicPr>
          <p:cNvPr id="108" name="Picture 107" descr="A child looking at the camera&#10;&#10;Description automatically generated">
            <a:extLst>
              <a:ext uri="{FF2B5EF4-FFF2-40B4-BE49-F238E27FC236}">
                <a16:creationId xmlns:a16="http://schemas.microsoft.com/office/drawing/2014/main" id="{813D2BFA-C0F5-6F4D-A9D1-6953065AE155}"/>
              </a:ext>
            </a:extLst>
          </p:cNvPr>
          <p:cNvPicPr>
            <a:picLocks noChangeAspect="1"/>
          </p:cNvPicPr>
          <p:nvPr/>
        </p:nvPicPr>
        <p:blipFill rotWithShape="1">
          <a:blip r:embed="rId23"/>
          <a:srcRect l="11213" t="20917" r="-13" b="45845"/>
          <a:stretch/>
        </p:blipFill>
        <p:spPr>
          <a:xfrm>
            <a:off x="6108191" y="2057400"/>
            <a:ext cx="9752553" cy="5486400"/>
          </a:xfrm>
          <a:prstGeom prst="rect">
            <a:avLst/>
          </a:prstGeom>
        </p:spPr>
      </p:pic>
      <p:pic>
        <p:nvPicPr>
          <p:cNvPr id="71" name="Picture 70" descr="A picture containing person, man, wall, indoor&#10;&#10;Description automatically generated">
            <a:extLst>
              <a:ext uri="{FF2B5EF4-FFF2-40B4-BE49-F238E27FC236}">
                <a16:creationId xmlns:a16="http://schemas.microsoft.com/office/drawing/2014/main" id="{91482ABF-D8BB-F743-96AE-10F0829763B7}"/>
              </a:ext>
            </a:extLst>
          </p:cNvPr>
          <p:cNvPicPr>
            <a:picLocks noChangeAspect="1"/>
          </p:cNvPicPr>
          <p:nvPr/>
        </p:nvPicPr>
        <p:blipFill rotWithShape="1">
          <a:blip r:embed="rId24"/>
          <a:srcRect l="9160" t="7192" r="18405" b="31690"/>
          <a:stretch/>
        </p:blipFill>
        <p:spPr>
          <a:xfrm>
            <a:off x="6108191" y="3429000"/>
            <a:ext cx="9752553" cy="5486400"/>
          </a:xfrm>
          <a:prstGeom prst="rect">
            <a:avLst/>
          </a:prstGeom>
        </p:spPr>
      </p:pic>
      <p:pic>
        <p:nvPicPr>
          <p:cNvPr id="109" name="Picture 108" descr="A person wearing a costume&#10;&#10;Description automatically generated">
            <a:extLst>
              <a:ext uri="{FF2B5EF4-FFF2-40B4-BE49-F238E27FC236}">
                <a16:creationId xmlns:a16="http://schemas.microsoft.com/office/drawing/2014/main" id="{28D1809D-600D-8B49-A9F9-9B276F5B4519}"/>
              </a:ext>
            </a:extLst>
          </p:cNvPr>
          <p:cNvPicPr>
            <a:picLocks noChangeAspect="1"/>
          </p:cNvPicPr>
          <p:nvPr/>
        </p:nvPicPr>
        <p:blipFill rotWithShape="1">
          <a:blip r:embed="rId25"/>
          <a:srcRect t="12500" b="12500"/>
          <a:stretch/>
        </p:blipFill>
        <p:spPr>
          <a:xfrm>
            <a:off x="-3656554" y="-2057400"/>
            <a:ext cx="9752553" cy="5486400"/>
          </a:xfrm>
          <a:prstGeom prst="rect">
            <a:avLst/>
          </a:prstGeom>
        </p:spPr>
      </p:pic>
      <p:pic>
        <p:nvPicPr>
          <p:cNvPr id="110" name="Picture 109" descr="A picture containing person, sky, outdoor, green&#10;&#10;Description automatically generated">
            <a:extLst>
              <a:ext uri="{FF2B5EF4-FFF2-40B4-BE49-F238E27FC236}">
                <a16:creationId xmlns:a16="http://schemas.microsoft.com/office/drawing/2014/main" id="{F4886B65-0178-3241-BC4A-ED905FCD90B5}"/>
              </a:ext>
            </a:extLst>
          </p:cNvPr>
          <p:cNvPicPr>
            <a:picLocks noChangeAspect="1"/>
          </p:cNvPicPr>
          <p:nvPr/>
        </p:nvPicPr>
        <p:blipFill rotWithShape="1">
          <a:blip r:embed="rId26"/>
          <a:srcRect t="21875" b="21875"/>
          <a:stretch/>
        </p:blipFill>
        <p:spPr>
          <a:xfrm>
            <a:off x="-3657600" y="2057400"/>
            <a:ext cx="9752553" cy="5486400"/>
          </a:xfrm>
          <a:prstGeom prst="rect">
            <a:avLst/>
          </a:prstGeom>
        </p:spPr>
      </p:pic>
      <p:pic>
        <p:nvPicPr>
          <p:cNvPr id="106" name="Picture 105" descr="A colorful face&#10;&#10;Description automatically generated">
            <a:extLst>
              <a:ext uri="{FF2B5EF4-FFF2-40B4-BE49-F238E27FC236}">
                <a16:creationId xmlns:a16="http://schemas.microsoft.com/office/drawing/2014/main" id="{7C121951-D371-754A-879F-66C78E01D18F}"/>
              </a:ext>
            </a:extLst>
          </p:cNvPr>
          <p:cNvPicPr>
            <a:picLocks noChangeAspect="1"/>
          </p:cNvPicPr>
          <p:nvPr/>
        </p:nvPicPr>
        <p:blipFill rotWithShape="1">
          <a:blip r:embed="rId27"/>
          <a:srcRect l="21" t="16223" r="-21" b="27527"/>
          <a:stretch/>
        </p:blipFill>
        <p:spPr>
          <a:xfrm>
            <a:off x="1225819" y="685800"/>
            <a:ext cx="9752553" cy="5486400"/>
          </a:xfrm>
          <a:prstGeom prst="rect">
            <a:avLst/>
          </a:prstGeom>
        </p:spPr>
      </p:pic>
      <p:sp>
        <p:nvSpPr>
          <p:cNvPr id="113" name="Title 1">
            <a:extLst>
              <a:ext uri="{FF2B5EF4-FFF2-40B4-BE49-F238E27FC236}">
                <a16:creationId xmlns:a16="http://schemas.microsoft.com/office/drawing/2014/main" id="{336E45C9-1282-9843-A69C-E234E264F2DF}"/>
              </a:ext>
            </a:extLst>
          </p:cNvPr>
          <p:cNvSpPr>
            <a:spLocks noGrp="1"/>
          </p:cNvSpPr>
          <p:nvPr>
            <p:ph type="title"/>
          </p:nvPr>
        </p:nvSpPr>
        <p:spPr>
          <a:xfrm>
            <a:off x="323850" y="2120900"/>
            <a:ext cx="11544300" cy="2616200"/>
          </a:xfrm>
        </p:spPr>
        <p:txBody>
          <a:bodyPr>
            <a:noAutofit/>
          </a:bodyPr>
          <a:lstStyle/>
          <a:p>
            <a:pPr algn="ctr"/>
            <a:r>
              <a:rPr lang="en-US" sz="6000" dirty="0"/>
              <a:t>What might Direct, Structural and Cultural Peace Look Like?</a:t>
            </a:r>
          </a:p>
        </p:txBody>
      </p:sp>
      <p:sp>
        <p:nvSpPr>
          <p:cNvPr id="117" name="Title 1">
            <a:extLst>
              <a:ext uri="{FF2B5EF4-FFF2-40B4-BE49-F238E27FC236}">
                <a16:creationId xmlns:a16="http://schemas.microsoft.com/office/drawing/2014/main" id="{C8A50BA6-2342-2B4D-BED2-EF43EEB7B4C2}"/>
              </a:ext>
            </a:extLst>
          </p:cNvPr>
          <p:cNvSpPr txBox="1">
            <a:spLocks/>
          </p:cNvSpPr>
          <p:nvPr/>
        </p:nvSpPr>
        <p:spPr>
          <a:xfrm>
            <a:off x="3414713" y="3003550"/>
            <a:ext cx="5362575" cy="850900"/>
          </a:xfrm>
          <a:prstGeom prst="rect">
            <a:avLst/>
          </a:prstGeom>
          <a:solidFill>
            <a:schemeClr val="tx1">
              <a:alpha val="36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6000" dirty="0"/>
              <a:t>Positive Peace?</a:t>
            </a:r>
          </a:p>
        </p:txBody>
      </p:sp>
    </p:spTree>
    <p:extLst>
      <p:ext uri="{BB962C8B-B14F-4D97-AF65-F5344CB8AC3E}">
        <p14:creationId xmlns:p14="http://schemas.microsoft.com/office/powerpoint/2010/main" val="3948040770"/>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0"/>
                                        <p:tgtEl>
                                          <p:spTgt spid="113"/>
                                        </p:tgtEl>
                                      </p:cBhvr>
                                    </p:animEffect>
                                    <p:set>
                                      <p:cBhvr>
                                        <p:cTn id="7" dur="1" fill="hold">
                                          <p:stCondLst>
                                            <p:cond delay="4999"/>
                                          </p:stCondLst>
                                        </p:cTn>
                                        <p:tgtEl>
                                          <p:spTgt spid="113"/>
                                        </p:tgtEl>
                                        <p:attrNameLst>
                                          <p:attrName>style.visibility</p:attrName>
                                        </p:attrNameLst>
                                      </p:cBhvr>
                                      <p:to>
                                        <p:strVal val="hidden"/>
                                      </p:to>
                                    </p:set>
                                  </p:childTnLst>
                                </p:cTn>
                              </p:par>
                              <p:par>
                                <p:cTn id="8" presetID="2" presetClass="entr" presetSubtype="3"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 calcmode="lin" valueType="num">
                                      <p:cBhvr additive="base">
                                        <p:cTn id="10" dur="5000" fill="hold"/>
                                        <p:tgtEl>
                                          <p:spTgt spid="47"/>
                                        </p:tgtEl>
                                        <p:attrNameLst>
                                          <p:attrName>ppt_x</p:attrName>
                                        </p:attrNameLst>
                                      </p:cBhvr>
                                      <p:tavLst>
                                        <p:tav tm="0">
                                          <p:val>
                                            <p:strVal val="1+#ppt_w/2"/>
                                          </p:val>
                                        </p:tav>
                                        <p:tav tm="100000">
                                          <p:val>
                                            <p:strVal val="#ppt_x"/>
                                          </p:val>
                                        </p:tav>
                                      </p:tavLst>
                                    </p:anim>
                                    <p:anim calcmode="lin" valueType="num">
                                      <p:cBhvr additive="base">
                                        <p:cTn id="11" dur="5000" fill="hold"/>
                                        <p:tgtEl>
                                          <p:spTgt spid="47"/>
                                        </p:tgtEl>
                                        <p:attrNameLst>
                                          <p:attrName>ppt_y</p:attrName>
                                        </p:attrNameLst>
                                      </p:cBhvr>
                                      <p:tavLst>
                                        <p:tav tm="0">
                                          <p:val>
                                            <p:strVal val="0-#ppt_h/2"/>
                                          </p:val>
                                        </p:tav>
                                        <p:tav tm="100000">
                                          <p:val>
                                            <p:strVal val="#ppt_y"/>
                                          </p:val>
                                        </p:tav>
                                      </p:tavLst>
                                    </p:anim>
                                  </p:childTnLst>
                                </p:cTn>
                              </p:par>
                              <p:par>
                                <p:cTn id="12" presetID="6" presetClass="emph" presetSubtype="0" fill="hold" nodeType="withEffect">
                                  <p:stCondLst>
                                    <p:cond delay="0"/>
                                  </p:stCondLst>
                                  <p:childTnLst>
                                    <p:animScale>
                                      <p:cBhvr>
                                        <p:cTn id="13" dur="5000" fill="hold"/>
                                        <p:tgtEl>
                                          <p:spTgt spid="47"/>
                                        </p:tgtEl>
                                      </p:cBhvr>
                                      <p:by x="25000" y="25000"/>
                                    </p:animScale>
                                  </p:childTnLst>
                                </p:cTn>
                              </p:par>
                              <p:par>
                                <p:cTn id="14" presetID="2" presetClass="entr" presetSubtype="6" fill="hold" nodeType="withEffect">
                                  <p:stCondLst>
                                    <p:cond delay="500"/>
                                  </p:stCondLst>
                                  <p:childTnLst>
                                    <p:set>
                                      <p:cBhvr>
                                        <p:cTn id="15" dur="1" fill="hold">
                                          <p:stCondLst>
                                            <p:cond delay="0"/>
                                          </p:stCondLst>
                                        </p:cTn>
                                        <p:tgtEl>
                                          <p:spTgt spid="59"/>
                                        </p:tgtEl>
                                        <p:attrNameLst>
                                          <p:attrName>style.visibility</p:attrName>
                                        </p:attrNameLst>
                                      </p:cBhvr>
                                      <p:to>
                                        <p:strVal val="visible"/>
                                      </p:to>
                                    </p:set>
                                    <p:anim calcmode="lin" valueType="num">
                                      <p:cBhvr additive="base">
                                        <p:cTn id="16" dur="5000" fill="hold"/>
                                        <p:tgtEl>
                                          <p:spTgt spid="59"/>
                                        </p:tgtEl>
                                        <p:attrNameLst>
                                          <p:attrName>ppt_x</p:attrName>
                                        </p:attrNameLst>
                                      </p:cBhvr>
                                      <p:tavLst>
                                        <p:tav tm="0">
                                          <p:val>
                                            <p:strVal val="1+#ppt_w/2"/>
                                          </p:val>
                                        </p:tav>
                                        <p:tav tm="100000">
                                          <p:val>
                                            <p:strVal val="#ppt_x"/>
                                          </p:val>
                                        </p:tav>
                                      </p:tavLst>
                                    </p:anim>
                                    <p:anim calcmode="lin" valueType="num">
                                      <p:cBhvr additive="base">
                                        <p:cTn id="17" dur="5000" fill="hold"/>
                                        <p:tgtEl>
                                          <p:spTgt spid="59"/>
                                        </p:tgtEl>
                                        <p:attrNameLst>
                                          <p:attrName>ppt_y</p:attrName>
                                        </p:attrNameLst>
                                      </p:cBhvr>
                                      <p:tavLst>
                                        <p:tav tm="0">
                                          <p:val>
                                            <p:strVal val="1+#ppt_h/2"/>
                                          </p:val>
                                        </p:tav>
                                        <p:tav tm="100000">
                                          <p:val>
                                            <p:strVal val="#ppt_y"/>
                                          </p:val>
                                        </p:tav>
                                      </p:tavLst>
                                    </p:anim>
                                  </p:childTnLst>
                                </p:cTn>
                              </p:par>
                              <p:par>
                                <p:cTn id="18" presetID="6" presetClass="emph" presetSubtype="0" fill="hold" nodeType="withEffect">
                                  <p:stCondLst>
                                    <p:cond delay="500"/>
                                  </p:stCondLst>
                                  <p:childTnLst>
                                    <p:animScale>
                                      <p:cBhvr>
                                        <p:cTn id="19" dur="5000" fill="hold"/>
                                        <p:tgtEl>
                                          <p:spTgt spid="59"/>
                                        </p:tgtEl>
                                      </p:cBhvr>
                                      <p:by x="25000" y="25000"/>
                                    </p:animScale>
                                  </p:childTnLst>
                                </p:cTn>
                              </p:par>
                              <p:par>
                                <p:cTn id="20" presetID="2" presetClass="entr" presetSubtype="12" fill="hold" nodeType="withEffect">
                                  <p:stCondLst>
                                    <p:cond delay="100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5000" fill="hold"/>
                                        <p:tgtEl>
                                          <p:spTgt spid="63"/>
                                        </p:tgtEl>
                                        <p:attrNameLst>
                                          <p:attrName>ppt_x</p:attrName>
                                        </p:attrNameLst>
                                      </p:cBhvr>
                                      <p:tavLst>
                                        <p:tav tm="0">
                                          <p:val>
                                            <p:strVal val="0-#ppt_w/2"/>
                                          </p:val>
                                        </p:tav>
                                        <p:tav tm="100000">
                                          <p:val>
                                            <p:strVal val="#ppt_x"/>
                                          </p:val>
                                        </p:tav>
                                      </p:tavLst>
                                    </p:anim>
                                    <p:anim calcmode="lin" valueType="num">
                                      <p:cBhvr additive="base">
                                        <p:cTn id="23" dur="5000" fill="hold"/>
                                        <p:tgtEl>
                                          <p:spTgt spid="63"/>
                                        </p:tgtEl>
                                        <p:attrNameLst>
                                          <p:attrName>ppt_y</p:attrName>
                                        </p:attrNameLst>
                                      </p:cBhvr>
                                      <p:tavLst>
                                        <p:tav tm="0">
                                          <p:val>
                                            <p:strVal val="1+#ppt_h/2"/>
                                          </p:val>
                                        </p:tav>
                                        <p:tav tm="100000">
                                          <p:val>
                                            <p:strVal val="#ppt_y"/>
                                          </p:val>
                                        </p:tav>
                                      </p:tavLst>
                                    </p:anim>
                                  </p:childTnLst>
                                </p:cTn>
                              </p:par>
                              <p:par>
                                <p:cTn id="24" presetID="6" presetClass="emph" presetSubtype="0" fill="hold" nodeType="withEffect">
                                  <p:stCondLst>
                                    <p:cond delay="1000"/>
                                  </p:stCondLst>
                                  <p:childTnLst>
                                    <p:animScale>
                                      <p:cBhvr>
                                        <p:cTn id="25" dur="5000" fill="hold"/>
                                        <p:tgtEl>
                                          <p:spTgt spid="63"/>
                                        </p:tgtEl>
                                      </p:cBhvr>
                                      <p:by x="25000" y="25000"/>
                                    </p:animScale>
                                  </p:childTnLst>
                                </p:cTn>
                              </p:par>
                              <p:par>
                                <p:cTn id="26" presetID="2" presetClass="entr" presetSubtype="9" fill="hold" nodeType="withEffect">
                                  <p:stCondLst>
                                    <p:cond delay="150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0" fill="hold"/>
                                        <p:tgtEl>
                                          <p:spTgt spid="65"/>
                                        </p:tgtEl>
                                        <p:attrNameLst>
                                          <p:attrName>ppt_x</p:attrName>
                                        </p:attrNameLst>
                                      </p:cBhvr>
                                      <p:tavLst>
                                        <p:tav tm="0">
                                          <p:val>
                                            <p:strVal val="0-#ppt_w/2"/>
                                          </p:val>
                                        </p:tav>
                                        <p:tav tm="100000">
                                          <p:val>
                                            <p:strVal val="#ppt_x"/>
                                          </p:val>
                                        </p:tav>
                                      </p:tavLst>
                                    </p:anim>
                                    <p:anim calcmode="lin" valueType="num">
                                      <p:cBhvr additive="base">
                                        <p:cTn id="29" dur="5000" fill="hold"/>
                                        <p:tgtEl>
                                          <p:spTgt spid="65"/>
                                        </p:tgtEl>
                                        <p:attrNameLst>
                                          <p:attrName>ppt_y</p:attrName>
                                        </p:attrNameLst>
                                      </p:cBhvr>
                                      <p:tavLst>
                                        <p:tav tm="0">
                                          <p:val>
                                            <p:strVal val="0-#ppt_h/2"/>
                                          </p:val>
                                        </p:tav>
                                        <p:tav tm="100000">
                                          <p:val>
                                            <p:strVal val="#ppt_y"/>
                                          </p:val>
                                        </p:tav>
                                      </p:tavLst>
                                    </p:anim>
                                  </p:childTnLst>
                                </p:cTn>
                              </p:par>
                              <p:par>
                                <p:cTn id="30" presetID="6" presetClass="emph" presetSubtype="0" fill="hold" nodeType="withEffect">
                                  <p:stCondLst>
                                    <p:cond delay="1500"/>
                                  </p:stCondLst>
                                  <p:childTnLst>
                                    <p:animScale>
                                      <p:cBhvr>
                                        <p:cTn id="31" dur="5000" fill="hold"/>
                                        <p:tgtEl>
                                          <p:spTgt spid="65"/>
                                        </p:tgtEl>
                                      </p:cBhvr>
                                      <p:by x="25000" y="25000"/>
                                    </p:animScale>
                                  </p:childTnLst>
                                </p:cTn>
                              </p:par>
                              <p:par>
                                <p:cTn id="32" presetID="2" presetClass="entr" presetSubtype="3" fill="hold" nodeType="withEffect">
                                  <p:stCondLst>
                                    <p:cond delay="200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0" fill="hold"/>
                                        <p:tgtEl>
                                          <p:spTgt spid="67"/>
                                        </p:tgtEl>
                                        <p:attrNameLst>
                                          <p:attrName>ppt_x</p:attrName>
                                        </p:attrNameLst>
                                      </p:cBhvr>
                                      <p:tavLst>
                                        <p:tav tm="0">
                                          <p:val>
                                            <p:strVal val="1+#ppt_w/2"/>
                                          </p:val>
                                        </p:tav>
                                        <p:tav tm="100000">
                                          <p:val>
                                            <p:strVal val="#ppt_x"/>
                                          </p:val>
                                        </p:tav>
                                      </p:tavLst>
                                    </p:anim>
                                    <p:anim calcmode="lin" valueType="num">
                                      <p:cBhvr additive="base">
                                        <p:cTn id="35" dur="5000" fill="hold"/>
                                        <p:tgtEl>
                                          <p:spTgt spid="67"/>
                                        </p:tgtEl>
                                        <p:attrNameLst>
                                          <p:attrName>ppt_y</p:attrName>
                                        </p:attrNameLst>
                                      </p:cBhvr>
                                      <p:tavLst>
                                        <p:tav tm="0">
                                          <p:val>
                                            <p:strVal val="0-#ppt_h/2"/>
                                          </p:val>
                                        </p:tav>
                                        <p:tav tm="100000">
                                          <p:val>
                                            <p:strVal val="#ppt_y"/>
                                          </p:val>
                                        </p:tav>
                                      </p:tavLst>
                                    </p:anim>
                                  </p:childTnLst>
                                </p:cTn>
                              </p:par>
                              <p:par>
                                <p:cTn id="36" presetID="6" presetClass="emph" presetSubtype="0" fill="hold" nodeType="withEffect">
                                  <p:stCondLst>
                                    <p:cond delay="2000"/>
                                  </p:stCondLst>
                                  <p:childTnLst>
                                    <p:animScale>
                                      <p:cBhvr>
                                        <p:cTn id="37" dur="5000" fill="hold"/>
                                        <p:tgtEl>
                                          <p:spTgt spid="67"/>
                                        </p:tgtEl>
                                      </p:cBhvr>
                                      <p:by x="25000" y="25000"/>
                                    </p:animScale>
                                  </p:childTnLst>
                                </p:cTn>
                              </p:par>
                              <p:par>
                                <p:cTn id="38" presetID="2" presetClass="entr" presetSubtype="12" fill="hold" nodeType="withEffect">
                                  <p:stCondLst>
                                    <p:cond delay="2500"/>
                                  </p:stCondLst>
                                  <p:childTnLst>
                                    <p:set>
                                      <p:cBhvr>
                                        <p:cTn id="39" dur="1" fill="hold">
                                          <p:stCondLst>
                                            <p:cond delay="0"/>
                                          </p:stCondLst>
                                        </p:cTn>
                                        <p:tgtEl>
                                          <p:spTgt spid="69"/>
                                        </p:tgtEl>
                                        <p:attrNameLst>
                                          <p:attrName>style.visibility</p:attrName>
                                        </p:attrNameLst>
                                      </p:cBhvr>
                                      <p:to>
                                        <p:strVal val="visible"/>
                                      </p:to>
                                    </p:set>
                                    <p:anim calcmode="lin" valueType="num">
                                      <p:cBhvr additive="base">
                                        <p:cTn id="40" dur="5000" fill="hold"/>
                                        <p:tgtEl>
                                          <p:spTgt spid="69"/>
                                        </p:tgtEl>
                                        <p:attrNameLst>
                                          <p:attrName>ppt_x</p:attrName>
                                        </p:attrNameLst>
                                      </p:cBhvr>
                                      <p:tavLst>
                                        <p:tav tm="0">
                                          <p:val>
                                            <p:strVal val="0-#ppt_w/2"/>
                                          </p:val>
                                        </p:tav>
                                        <p:tav tm="100000">
                                          <p:val>
                                            <p:strVal val="#ppt_x"/>
                                          </p:val>
                                        </p:tav>
                                      </p:tavLst>
                                    </p:anim>
                                    <p:anim calcmode="lin" valueType="num">
                                      <p:cBhvr additive="base">
                                        <p:cTn id="41" dur="5000" fill="hold"/>
                                        <p:tgtEl>
                                          <p:spTgt spid="69"/>
                                        </p:tgtEl>
                                        <p:attrNameLst>
                                          <p:attrName>ppt_y</p:attrName>
                                        </p:attrNameLst>
                                      </p:cBhvr>
                                      <p:tavLst>
                                        <p:tav tm="0">
                                          <p:val>
                                            <p:strVal val="1+#ppt_h/2"/>
                                          </p:val>
                                        </p:tav>
                                        <p:tav tm="100000">
                                          <p:val>
                                            <p:strVal val="#ppt_y"/>
                                          </p:val>
                                        </p:tav>
                                      </p:tavLst>
                                    </p:anim>
                                  </p:childTnLst>
                                </p:cTn>
                              </p:par>
                              <p:par>
                                <p:cTn id="42" presetID="6" presetClass="emph" presetSubtype="0" fill="hold" nodeType="withEffect">
                                  <p:stCondLst>
                                    <p:cond delay="2500"/>
                                  </p:stCondLst>
                                  <p:childTnLst>
                                    <p:animScale>
                                      <p:cBhvr>
                                        <p:cTn id="43" dur="5000" fill="hold"/>
                                        <p:tgtEl>
                                          <p:spTgt spid="69"/>
                                        </p:tgtEl>
                                      </p:cBhvr>
                                      <p:by x="25000" y="25000"/>
                                    </p:animScale>
                                  </p:childTnLst>
                                </p:cTn>
                              </p:par>
                              <p:par>
                                <p:cTn id="44" presetID="2" presetClass="entr" presetSubtype="9" fill="hold" nodeType="withEffect">
                                  <p:stCondLst>
                                    <p:cond delay="3000"/>
                                  </p:stCondLst>
                                  <p:childTnLst>
                                    <p:set>
                                      <p:cBhvr>
                                        <p:cTn id="45" dur="1" fill="hold">
                                          <p:stCondLst>
                                            <p:cond delay="0"/>
                                          </p:stCondLst>
                                        </p:cTn>
                                        <p:tgtEl>
                                          <p:spTgt spid="71"/>
                                        </p:tgtEl>
                                        <p:attrNameLst>
                                          <p:attrName>style.visibility</p:attrName>
                                        </p:attrNameLst>
                                      </p:cBhvr>
                                      <p:to>
                                        <p:strVal val="visible"/>
                                      </p:to>
                                    </p:set>
                                    <p:anim calcmode="lin" valueType="num">
                                      <p:cBhvr additive="base">
                                        <p:cTn id="46" dur="5000" fill="hold"/>
                                        <p:tgtEl>
                                          <p:spTgt spid="71"/>
                                        </p:tgtEl>
                                        <p:attrNameLst>
                                          <p:attrName>ppt_x</p:attrName>
                                        </p:attrNameLst>
                                      </p:cBhvr>
                                      <p:tavLst>
                                        <p:tav tm="0">
                                          <p:val>
                                            <p:strVal val="0-#ppt_w/2"/>
                                          </p:val>
                                        </p:tav>
                                        <p:tav tm="100000">
                                          <p:val>
                                            <p:strVal val="#ppt_x"/>
                                          </p:val>
                                        </p:tav>
                                      </p:tavLst>
                                    </p:anim>
                                    <p:anim calcmode="lin" valueType="num">
                                      <p:cBhvr additive="base">
                                        <p:cTn id="47" dur="5000" fill="hold"/>
                                        <p:tgtEl>
                                          <p:spTgt spid="71"/>
                                        </p:tgtEl>
                                        <p:attrNameLst>
                                          <p:attrName>ppt_y</p:attrName>
                                        </p:attrNameLst>
                                      </p:cBhvr>
                                      <p:tavLst>
                                        <p:tav tm="0">
                                          <p:val>
                                            <p:strVal val="0-#ppt_h/2"/>
                                          </p:val>
                                        </p:tav>
                                        <p:tav tm="100000">
                                          <p:val>
                                            <p:strVal val="#ppt_y"/>
                                          </p:val>
                                        </p:tav>
                                      </p:tavLst>
                                    </p:anim>
                                  </p:childTnLst>
                                </p:cTn>
                              </p:par>
                              <p:par>
                                <p:cTn id="48" presetID="6" presetClass="emph" presetSubtype="0" fill="hold" nodeType="withEffect">
                                  <p:stCondLst>
                                    <p:cond delay="3000"/>
                                  </p:stCondLst>
                                  <p:childTnLst>
                                    <p:animScale>
                                      <p:cBhvr>
                                        <p:cTn id="49" dur="5000" fill="hold"/>
                                        <p:tgtEl>
                                          <p:spTgt spid="71"/>
                                        </p:tgtEl>
                                      </p:cBhvr>
                                      <p:by x="25000" y="25000"/>
                                    </p:animScale>
                                  </p:childTnLst>
                                </p:cTn>
                              </p:par>
                              <p:par>
                                <p:cTn id="50" presetID="2" presetClass="entr" presetSubtype="4" fill="hold" nodeType="withEffect">
                                  <p:stCondLst>
                                    <p:cond delay="350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5000" fill="hold"/>
                                        <p:tgtEl>
                                          <p:spTgt spid="73"/>
                                        </p:tgtEl>
                                        <p:attrNameLst>
                                          <p:attrName>ppt_x</p:attrName>
                                        </p:attrNameLst>
                                      </p:cBhvr>
                                      <p:tavLst>
                                        <p:tav tm="0">
                                          <p:val>
                                            <p:strVal val="#ppt_x"/>
                                          </p:val>
                                        </p:tav>
                                        <p:tav tm="100000">
                                          <p:val>
                                            <p:strVal val="#ppt_x"/>
                                          </p:val>
                                        </p:tav>
                                      </p:tavLst>
                                    </p:anim>
                                    <p:anim calcmode="lin" valueType="num">
                                      <p:cBhvr additive="base">
                                        <p:cTn id="53" dur="5000" fill="hold"/>
                                        <p:tgtEl>
                                          <p:spTgt spid="73"/>
                                        </p:tgtEl>
                                        <p:attrNameLst>
                                          <p:attrName>ppt_y</p:attrName>
                                        </p:attrNameLst>
                                      </p:cBhvr>
                                      <p:tavLst>
                                        <p:tav tm="0">
                                          <p:val>
                                            <p:strVal val="1+#ppt_h/2"/>
                                          </p:val>
                                        </p:tav>
                                        <p:tav tm="100000">
                                          <p:val>
                                            <p:strVal val="#ppt_y"/>
                                          </p:val>
                                        </p:tav>
                                      </p:tavLst>
                                    </p:anim>
                                  </p:childTnLst>
                                </p:cTn>
                              </p:par>
                              <p:par>
                                <p:cTn id="54" presetID="6" presetClass="emph" presetSubtype="0" fill="hold" nodeType="withEffect">
                                  <p:stCondLst>
                                    <p:cond delay="3500"/>
                                  </p:stCondLst>
                                  <p:childTnLst>
                                    <p:animScale>
                                      <p:cBhvr>
                                        <p:cTn id="55" dur="5000" fill="hold"/>
                                        <p:tgtEl>
                                          <p:spTgt spid="73"/>
                                        </p:tgtEl>
                                      </p:cBhvr>
                                      <p:by x="25000" y="25000"/>
                                    </p:animScale>
                                  </p:childTnLst>
                                </p:cTn>
                              </p:par>
                              <p:par>
                                <p:cTn id="56" presetID="2" presetClass="entr" presetSubtype="1" fill="hold" nodeType="withEffect">
                                  <p:stCondLst>
                                    <p:cond delay="4000"/>
                                  </p:stCondLst>
                                  <p:childTnLst>
                                    <p:set>
                                      <p:cBhvr>
                                        <p:cTn id="57" dur="1" fill="hold">
                                          <p:stCondLst>
                                            <p:cond delay="0"/>
                                          </p:stCondLst>
                                        </p:cTn>
                                        <p:tgtEl>
                                          <p:spTgt spid="77"/>
                                        </p:tgtEl>
                                        <p:attrNameLst>
                                          <p:attrName>style.visibility</p:attrName>
                                        </p:attrNameLst>
                                      </p:cBhvr>
                                      <p:to>
                                        <p:strVal val="visible"/>
                                      </p:to>
                                    </p:set>
                                    <p:anim calcmode="lin" valueType="num">
                                      <p:cBhvr additive="base">
                                        <p:cTn id="58" dur="5000" fill="hold"/>
                                        <p:tgtEl>
                                          <p:spTgt spid="77"/>
                                        </p:tgtEl>
                                        <p:attrNameLst>
                                          <p:attrName>ppt_x</p:attrName>
                                        </p:attrNameLst>
                                      </p:cBhvr>
                                      <p:tavLst>
                                        <p:tav tm="0">
                                          <p:val>
                                            <p:strVal val="#ppt_x"/>
                                          </p:val>
                                        </p:tav>
                                        <p:tav tm="100000">
                                          <p:val>
                                            <p:strVal val="#ppt_x"/>
                                          </p:val>
                                        </p:tav>
                                      </p:tavLst>
                                    </p:anim>
                                    <p:anim calcmode="lin" valueType="num">
                                      <p:cBhvr additive="base">
                                        <p:cTn id="59" dur="5000" fill="hold"/>
                                        <p:tgtEl>
                                          <p:spTgt spid="77"/>
                                        </p:tgtEl>
                                        <p:attrNameLst>
                                          <p:attrName>ppt_y</p:attrName>
                                        </p:attrNameLst>
                                      </p:cBhvr>
                                      <p:tavLst>
                                        <p:tav tm="0">
                                          <p:val>
                                            <p:strVal val="0-#ppt_h/2"/>
                                          </p:val>
                                        </p:tav>
                                        <p:tav tm="100000">
                                          <p:val>
                                            <p:strVal val="#ppt_y"/>
                                          </p:val>
                                        </p:tav>
                                      </p:tavLst>
                                    </p:anim>
                                  </p:childTnLst>
                                </p:cTn>
                              </p:par>
                              <p:par>
                                <p:cTn id="60" presetID="6" presetClass="emph" presetSubtype="0" fill="hold" nodeType="withEffect">
                                  <p:stCondLst>
                                    <p:cond delay="4000"/>
                                  </p:stCondLst>
                                  <p:childTnLst>
                                    <p:animScale>
                                      <p:cBhvr>
                                        <p:cTn id="61" dur="5000" fill="hold"/>
                                        <p:tgtEl>
                                          <p:spTgt spid="77"/>
                                        </p:tgtEl>
                                      </p:cBhvr>
                                      <p:by x="25000" y="25000"/>
                                    </p:animScale>
                                  </p:childTnLst>
                                </p:cTn>
                              </p:par>
                              <p:par>
                                <p:cTn id="62" presetID="2" presetClass="entr" presetSubtype="4" fill="hold" nodeType="withEffect">
                                  <p:stCondLst>
                                    <p:cond delay="4500"/>
                                  </p:stCondLst>
                                  <p:childTnLst>
                                    <p:set>
                                      <p:cBhvr>
                                        <p:cTn id="63" dur="1" fill="hold">
                                          <p:stCondLst>
                                            <p:cond delay="0"/>
                                          </p:stCondLst>
                                        </p:cTn>
                                        <p:tgtEl>
                                          <p:spTgt spid="79"/>
                                        </p:tgtEl>
                                        <p:attrNameLst>
                                          <p:attrName>style.visibility</p:attrName>
                                        </p:attrNameLst>
                                      </p:cBhvr>
                                      <p:to>
                                        <p:strVal val="visible"/>
                                      </p:to>
                                    </p:set>
                                    <p:anim calcmode="lin" valueType="num">
                                      <p:cBhvr additive="base">
                                        <p:cTn id="64" dur="5000" fill="hold"/>
                                        <p:tgtEl>
                                          <p:spTgt spid="79"/>
                                        </p:tgtEl>
                                        <p:attrNameLst>
                                          <p:attrName>ppt_x</p:attrName>
                                        </p:attrNameLst>
                                      </p:cBhvr>
                                      <p:tavLst>
                                        <p:tav tm="0">
                                          <p:val>
                                            <p:strVal val="#ppt_x"/>
                                          </p:val>
                                        </p:tav>
                                        <p:tav tm="100000">
                                          <p:val>
                                            <p:strVal val="#ppt_x"/>
                                          </p:val>
                                        </p:tav>
                                      </p:tavLst>
                                    </p:anim>
                                    <p:anim calcmode="lin" valueType="num">
                                      <p:cBhvr additive="base">
                                        <p:cTn id="65" dur="5000" fill="hold"/>
                                        <p:tgtEl>
                                          <p:spTgt spid="79"/>
                                        </p:tgtEl>
                                        <p:attrNameLst>
                                          <p:attrName>ppt_y</p:attrName>
                                        </p:attrNameLst>
                                      </p:cBhvr>
                                      <p:tavLst>
                                        <p:tav tm="0">
                                          <p:val>
                                            <p:strVal val="1+#ppt_h/2"/>
                                          </p:val>
                                        </p:tav>
                                        <p:tav tm="100000">
                                          <p:val>
                                            <p:strVal val="#ppt_y"/>
                                          </p:val>
                                        </p:tav>
                                      </p:tavLst>
                                    </p:anim>
                                  </p:childTnLst>
                                </p:cTn>
                              </p:par>
                              <p:par>
                                <p:cTn id="66" presetID="6" presetClass="emph" presetSubtype="0" fill="hold" nodeType="withEffect">
                                  <p:stCondLst>
                                    <p:cond delay="4500"/>
                                  </p:stCondLst>
                                  <p:childTnLst>
                                    <p:animScale>
                                      <p:cBhvr>
                                        <p:cTn id="67" dur="5000" fill="hold"/>
                                        <p:tgtEl>
                                          <p:spTgt spid="79"/>
                                        </p:tgtEl>
                                      </p:cBhvr>
                                      <p:by x="25000" y="25000"/>
                                    </p:animScale>
                                  </p:childTnLst>
                                </p:cTn>
                              </p:par>
                              <p:par>
                                <p:cTn id="68" presetID="2" presetClass="entr" presetSubtype="9" fill="hold" nodeType="withEffect">
                                  <p:stCondLst>
                                    <p:cond delay="5000"/>
                                  </p:stCondLst>
                                  <p:childTnLst>
                                    <p:set>
                                      <p:cBhvr>
                                        <p:cTn id="69" dur="1" fill="hold">
                                          <p:stCondLst>
                                            <p:cond delay="0"/>
                                          </p:stCondLst>
                                        </p:cTn>
                                        <p:tgtEl>
                                          <p:spTgt spid="75"/>
                                        </p:tgtEl>
                                        <p:attrNameLst>
                                          <p:attrName>style.visibility</p:attrName>
                                        </p:attrNameLst>
                                      </p:cBhvr>
                                      <p:to>
                                        <p:strVal val="visible"/>
                                      </p:to>
                                    </p:set>
                                    <p:anim calcmode="lin" valueType="num">
                                      <p:cBhvr additive="base">
                                        <p:cTn id="70" dur="5000" fill="hold"/>
                                        <p:tgtEl>
                                          <p:spTgt spid="75"/>
                                        </p:tgtEl>
                                        <p:attrNameLst>
                                          <p:attrName>ppt_x</p:attrName>
                                        </p:attrNameLst>
                                      </p:cBhvr>
                                      <p:tavLst>
                                        <p:tav tm="0">
                                          <p:val>
                                            <p:strVal val="0-#ppt_w/2"/>
                                          </p:val>
                                        </p:tav>
                                        <p:tav tm="100000">
                                          <p:val>
                                            <p:strVal val="#ppt_x"/>
                                          </p:val>
                                        </p:tav>
                                      </p:tavLst>
                                    </p:anim>
                                    <p:anim calcmode="lin" valueType="num">
                                      <p:cBhvr additive="base">
                                        <p:cTn id="71" dur="5000" fill="hold"/>
                                        <p:tgtEl>
                                          <p:spTgt spid="75"/>
                                        </p:tgtEl>
                                        <p:attrNameLst>
                                          <p:attrName>ppt_y</p:attrName>
                                        </p:attrNameLst>
                                      </p:cBhvr>
                                      <p:tavLst>
                                        <p:tav tm="0">
                                          <p:val>
                                            <p:strVal val="0-#ppt_h/2"/>
                                          </p:val>
                                        </p:tav>
                                        <p:tav tm="100000">
                                          <p:val>
                                            <p:strVal val="#ppt_y"/>
                                          </p:val>
                                        </p:tav>
                                      </p:tavLst>
                                    </p:anim>
                                  </p:childTnLst>
                                </p:cTn>
                              </p:par>
                              <p:par>
                                <p:cTn id="72" presetID="6" presetClass="emph" presetSubtype="0" fill="hold" nodeType="withEffect">
                                  <p:stCondLst>
                                    <p:cond delay="5000"/>
                                  </p:stCondLst>
                                  <p:childTnLst>
                                    <p:animScale>
                                      <p:cBhvr>
                                        <p:cTn id="73" dur="5000" fill="hold"/>
                                        <p:tgtEl>
                                          <p:spTgt spid="75"/>
                                        </p:tgtEl>
                                      </p:cBhvr>
                                      <p:by x="25000" y="25000"/>
                                    </p:animScale>
                                  </p:childTnLst>
                                </p:cTn>
                              </p:par>
                              <p:par>
                                <p:cTn id="74" presetID="2" presetClass="entr" presetSubtype="6" fill="hold" nodeType="withEffect">
                                  <p:stCondLst>
                                    <p:cond delay="5500"/>
                                  </p:stCondLst>
                                  <p:childTnLst>
                                    <p:set>
                                      <p:cBhvr>
                                        <p:cTn id="75" dur="1" fill="hold">
                                          <p:stCondLst>
                                            <p:cond delay="0"/>
                                          </p:stCondLst>
                                        </p:cTn>
                                        <p:tgtEl>
                                          <p:spTgt spid="81"/>
                                        </p:tgtEl>
                                        <p:attrNameLst>
                                          <p:attrName>style.visibility</p:attrName>
                                        </p:attrNameLst>
                                      </p:cBhvr>
                                      <p:to>
                                        <p:strVal val="visible"/>
                                      </p:to>
                                    </p:set>
                                    <p:anim calcmode="lin" valueType="num">
                                      <p:cBhvr additive="base">
                                        <p:cTn id="76" dur="5000" fill="hold"/>
                                        <p:tgtEl>
                                          <p:spTgt spid="81"/>
                                        </p:tgtEl>
                                        <p:attrNameLst>
                                          <p:attrName>ppt_x</p:attrName>
                                        </p:attrNameLst>
                                      </p:cBhvr>
                                      <p:tavLst>
                                        <p:tav tm="0">
                                          <p:val>
                                            <p:strVal val="1+#ppt_w/2"/>
                                          </p:val>
                                        </p:tav>
                                        <p:tav tm="100000">
                                          <p:val>
                                            <p:strVal val="#ppt_x"/>
                                          </p:val>
                                        </p:tav>
                                      </p:tavLst>
                                    </p:anim>
                                    <p:anim calcmode="lin" valueType="num">
                                      <p:cBhvr additive="base">
                                        <p:cTn id="77" dur="5000" fill="hold"/>
                                        <p:tgtEl>
                                          <p:spTgt spid="81"/>
                                        </p:tgtEl>
                                        <p:attrNameLst>
                                          <p:attrName>ppt_y</p:attrName>
                                        </p:attrNameLst>
                                      </p:cBhvr>
                                      <p:tavLst>
                                        <p:tav tm="0">
                                          <p:val>
                                            <p:strVal val="1+#ppt_h/2"/>
                                          </p:val>
                                        </p:tav>
                                        <p:tav tm="100000">
                                          <p:val>
                                            <p:strVal val="#ppt_y"/>
                                          </p:val>
                                        </p:tav>
                                      </p:tavLst>
                                    </p:anim>
                                  </p:childTnLst>
                                </p:cTn>
                              </p:par>
                              <p:par>
                                <p:cTn id="78" presetID="6" presetClass="emph" presetSubtype="0" fill="hold" nodeType="withEffect">
                                  <p:stCondLst>
                                    <p:cond delay="5500"/>
                                  </p:stCondLst>
                                  <p:childTnLst>
                                    <p:animScale>
                                      <p:cBhvr>
                                        <p:cTn id="79" dur="5000" fill="hold"/>
                                        <p:tgtEl>
                                          <p:spTgt spid="81"/>
                                        </p:tgtEl>
                                      </p:cBhvr>
                                      <p:by x="25000" y="25000"/>
                                    </p:animScale>
                                  </p:childTnLst>
                                </p:cTn>
                              </p:par>
                              <p:par>
                                <p:cTn id="80" presetID="2" presetClass="entr" presetSubtype="3" fill="hold" nodeType="withEffect">
                                  <p:stCondLst>
                                    <p:cond delay="6000"/>
                                  </p:stCondLst>
                                  <p:childTnLst>
                                    <p:set>
                                      <p:cBhvr>
                                        <p:cTn id="81" dur="1" fill="hold">
                                          <p:stCondLst>
                                            <p:cond delay="0"/>
                                          </p:stCondLst>
                                        </p:cTn>
                                        <p:tgtEl>
                                          <p:spTgt spid="83"/>
                                        </p:tgtEl>
                                        <p:attrNameLst>
                                          <p:attrName>style.visibility</p:attrName>
                                        </p:attrNameLst>
                                      </p:cBhvr>
                                      <p:to>
                                        <p:strVal val="visible"/>
                                      </p:to>
                                    </p:set>
                                    <p:anim calcmode="lin" valueType="num">
                                      <p:cBhvr additive="base">
                                        <p:cTn id="82" dur="5000" fill="hold"/>
                                        <p:tgtEl>
                                          <p:spTgt spid="83"/>
                                        </p:tgtEl>
                                        <p:attrNameLst>
                                          <p:attrName>ppt_x</p:attrName>
                                        </p:attrNameLst>
                                      </p:cBhvr>
                                      <p:tavLst>
                                        <p:tav tm="0">
                                          <p:val>
                                            <p:strVal val="1+#ppt_w/2"/>
                                          </p:val>
                                        </p:tav>
                                        <p:tav tm="100000">
                                          <p:val>
                                            <p:strVal val="#ppt_x"/>
                                          </p:val>
                                        </p:tav>
                                      </p:tavLst>
                                    </p:anim>
                                    <p:anim calcmode="lin" valueType="num">
                                      <p:cBhvr additive="base">
                                        <p:cTn id="83" dur="5000" fill="hold"/>
                                        <p:tgtEl>
                                          <p:spTgt spid="83"/>
                                        </p:tgtEl>
                                        <p:attrNameLst>
                                          <p:attrName>ppt_y</p:attrName>
                                        </p:attrNameLst>
                                      </p:cBhvr>
                                      <p:tavLst>
                                        <p:tav tm="0">
                                          <p:val>
                                            <p:strVal val="0-#ppt_h/2"/>
                                          </p:val>
                                        </p:tav>
                                        <p:tav tm="100000">
                                          <p:val>
                                            <p:strVal val="#ppt_y"/>
                                          </p:val>
                                        </p:tav>
                                      </p:tavLst>
                                    </p:anim>
                                  </p:childTnLst>
                                </p:cTn>
                              </p:par>
                              <p:par>
                                <p:cTn id="84" presetID="6" presetClass="emph" presetSubtype="0" fill="hold" nodeType="withEffect">
                                  <p:stCondLst>
                                    <p:cond delay="6000"/>
                                  </p:stCondLst>
                                  <p:childTnLst>
                                    <p:animScale>
                                      <p:cBhvr>
                                        <p:cTn id="85" dur="5000" fill="hold"/>
                                        <p:tgtEl>
                                          <p:spTgt spid="83"/>
                                        </p:tgtEl>
                                      </p:cBhvr>
                                      <p:by x="25000" y="25000"/>
                                    </p:animScale>
                                  </p:childTnLst>
                                </p:cTn>
                              </p:par>
                              <p:par>
                                <p:cTn id="86" presetID="2" presetClass="entr" presetSubtype="3" fill="hold" nodeType="withEffect">
                                  <p:stCondLst>
                                    <p:cond delay="6500"/>
                                  </p:stCondLst>
                                  <p:childTnLst>
                                    <p:set>
                                      <p:cBhvr>
                                        <p:cTn id="87" dur="1" fill="hold">
                                          <p:stCondLst>
                                            <p:cond delay="0"/>
                                          </p:stCondLst>
                                        </p:cTn>
                                        <p:tgtEl>
                                          <p:spTgt spid="85"/>
                                        </p:tgtEl>
                                        <p:attrNameLst>
                                          <p:attrName>style.visibility</p:attrName>
                                        </p:attrNameLst>
                                      </p:cBhvr>
                                      <p:to>
                                        <p:strVal val="visible"/>
                                      </p:to>
                                    </p:set>
                                    <p:anim calcmode="lin" valueType="num">
                                      <p:cBhvr additive="base">
                                        <p:cTn id="88" dur="5000" fill="hold"/>
                                        <p:tgtEl>
                                          <p:spTgt spid="85"/>
                                        </p:tgtEl>
                                        <p:attrNameLst>
                                          <p:attrName>ppt_x</p:attrName>
                                        </p:attrNameLst>
                                      </p:cBhvr>
                                      <p:tavLst>
                                        <p:tav tm="0">
                                          <p:val>
                                            <p:strVal val="1+#ppt_w/2"/>
                                          </p:val>
                                        </p:tav>
                                        <p:tav tm="100000">
                                          <p:val>
                                            <p:strVal val="#ppt_x"/>
                                          </p:val>
                                        </p:tav>
                                      </p:tavLst>
                                    </p:anim>
                                    <p:anim calcmode="lin" valueType="num">
                                      <p:cBhvr additive="base">
                                        <p:cTn id="89" dur="5000" fill="hold"/>
                                        <p:tgtEl>
                                          <p:spTgt spid="85"/>
                                        </p:tgtEl>
                                        <p:attrNameLst>
                                          <p:attrName>ppt_y</p:attrName>
                                        </p:attrNameLst>
                                      </p:cBhvr>
                                      <p:tavLst>
                                        <p:tav tm="0">
                                          <p:val>
                                            <p:strVal val="0-#ppt_h/2"/>
                                          </p:val>
                                        </p:tav>
                                        <p:tav tm="100000">
                                          <p:val>
                                            <p:strVal val="#ppt_y"/>
                                          </p:val>
                                        </p:tav>
                                      </p:tavLst>
                                    </p:anim>
                                  </p:childTnLst>
                                </p:cTn>
                              </p:par>
                              <p:par>
                                <p:cTn id="90" presetID="6" presetClass="emph" presetSubtype="0" fill="hold" nodeType="withEffect">
                                  <p:stCondLst>
                                    <p:cond delay="6500"/>
                                  </p:stCondLst>
                                  <p:childTnLst>
                                    <p:animScale>
                                      <p:cBhvr>
                                        <p:cTn id="91" dur="5000" fill="hold"/>
                                        <p:tgtEl>
                                          <p:spTgt spid="85"/>
                                        </p:tgtEl>
                                      </p:cBhvr>
                                      <p:by x="25000" y="25000"/>
                                    </p:animScale>
                                  </p:childTnLst>
                                </p:cTn>
                              </p:par>
                              <p:par>
                                <p:cTn id="92" presetID="2" presetClass="entr" presetSubtype="6" fill="hold" nodeType="withEffect">
                                  <p:stCondLst>
                                    <p:cond delay="7000"/>
                                  </p:stCondLst>
                                  <p:childTnLst>
                                    <p:set>
                                      <p:cBhvr>
                                        <p:cTn id="93" dur="1" fill="hold">
                                          <p:stCondLst>
                                            <p:cond delay="0"/>
                                          </p:stCondLst>
                                        </p:cTn>
                                        <p:tgtEl>
                                          <p:spTgt spid="87"/>
                                        </p:tgtEl>
                                        <p:attrNameLst>
                                          <p:attrName>style.visibility</p:attrName>
                                        </p:attrNameLst>
                                      </p:cBhvr>
                                      <p:to>
                                        <p:strVal val="visible"/>
                                      </p:to>
                                    </p:set>
                                    <p:anim calcmode="lin" valueType="num">
                                      <p:cBhvr additive="base">
                                        <p:cTn id="94" dur="5000" fill="hold"/>
                                        <p:tgtEl>
                                          <p:spTgt spid="87"/>
                                        </p:tgtEl>
                                        <p:attrNameLst>
                                          <p:attrName>ppt_x</p:attrName>
                                        </p:attrNameLst>
                                      </p:cBhvr>
                                      <p:tavLst>
                                        <p:tav tm="0">
                                          <p:val>
                                            <p:strVal val="1+#ppt_w/2"/>
                                          </p:val>
                                        </p:tav>
                                        <p:tav tm="100000">
                                          <p:val>
                                            <p:strVal val="#ppt_x"/>
                                          </p:val>
                                        </p:tav>
                                      </p:tavLst>
                                    </p:anim>
                                    <p:anim calcmode="lin" valueType="num">
                                      <p:cBhvr additive="base">
                                        <p:cTn id="95" dur="5000" fill="hold"/>
                                        <p:tgtEl>
                                          <p:spTgt spid="87"/>
                                        </p:tgtEl>
                                        <p:attrNameLst>
                                          <p:attrName>ppt_y</p:attrName>
                                        </p:attrNameLst>
                                      </p:cBhvr>
                                      <p:tavLst>
                                        <p:tav tm="0">
                                          <p:val>
                                            <p:strVal val="1+#ppt_h/2"/>
                                          </p:val>
                                        </p:tav>
                                        <p:tav tm="100000">
                                          <p:val>
                                            <p:strVal val="#ppt_y"/>
                                          </p:val>
                                        </p:tav>
                                      </p:tavLst>
                                    </p:anim>
                                  </p:childTnLst>
                                </p:cTn>
                              </p:par>
                              <p:par>
                                <p:cTn id="96" presetID="6" presetClass="emph" presetSubtype="0" fill="hold" nodeType="withEffect">
                                  <p:stCondLst>
                                    <p:cond delay="7000"/>
                                  </p:stCondLst>
                                  <p:childTnLst>
                                    <p:animScale>
                                      <p:cBhvr>
                                        <p:cTn id="97" dur="5000" fill="hold"/>
                                        <p:tgtEl>
                                          <p:spTgt spid="87"/>
                                        </p:tgtEl>
                                      </p:cBhvr>
                                      <p:by x="25000" y="25000"/>
                                    </p:animScale>
                                  </p:childTnLst>
                                </p:cTn>
                              </p:par>
                              <p:par>
                                <p:cTn id="98" presetID="2" presetClass="entr" presetSubtype="12" fill="hold" nodeType="withEffect">
                                  <p:stCondLst>
                                    <p:cond delay="7500"/>
                                  </p:stCondLst>
                                  <p:childTnLst>
                                    <p:set>
                                      <p:cBhvr>
                                        <p:cTn id="99" dur="1" fill="hold">
                                          <p:stCondLst>
                                            <p:cond delay="0"/>
                                          </p:stCondLst>
                                        </p:cTn>
                                        <p:tgtEl>
                                          <p:spTgt spid="92"/>
                                        </p:tgtEl>
                                        <p:attrNameLst>
                                          <p:attrName>style.visibility</p:attrName>
                                        </p:attrNameLst>
                                      </p:cBhvr>
                                      <p:to>
                                        <p:strVal val="visible"/>
                                      </p:to>
                                    </p:set>
                                    <p:anim calcmode="lin" valueType="num">
                                      <p:cBhvr additive="base">
                                        <p:cTn id="100" dur="5000" fill="hold"/>
                                        <p:tgtEl>
                                          <p:spTgt spid="92"/>
                                        </p:tgtEl>
                                        <p:attrNameLst>
                                          <p:attrName>ppt_x</p:attrName>
                                        </p:attrNameLst>
                                      </p:cBhvr>
                                      <p:tavLst>
                                        <p:tav tm="0">
                                          <p:val>
                                            <p:strVal val="0-#ppt_w/2"/>
                                          </p:val>
                                        </p:tav>
                                        <p:tav tm="100000">
                                          <p:val>
                                            <p:strVal val="#ppt_x"/>
                                          </p:val>
                                        </p:tav>
                                      </p:tavLst>
                                    </p:anim>
                                    <p:anim calcmode="lin" valueType="num">
                                      <p:cBhvr additive="base">
                                        <p:cTn id="101" dur="5000" fill="hold"/>
                                        <p:tgtEl>
                                          <p:spTgt spid="92"/>
                                        </p:tgtEl>
                                        <p:attrNameLst>
                                          <p:attrName>ppt_y</p:attrName>
                                        </p:attrNameLst>
                                      </p:cBhvr>
                                      <p:tavLst>
                                        <p:tav tm="0">
                                          <p:val>
                                            <p:strVal val="1+#ppt_h/2"/>
                                          </p:val>
                                        </p:tav>
                                        <p:tav tm="100000">
                                          <p:val>
                                            <p:strVal val="#ppt_y"/>
                                          </p:val>
                                        </p:tav>
                                      </p:tavLst>
                                    </p:anim>
                                  </p:childTnLst>
                                </p:cTn>
                              </p:par>
                              <p:par>
                                <p:cTn id="102" presetID="6" presetClass="emph" presetSubtype="0" fill="hold" nodeType="withEffect">
                                  <p:stCondLst>
                                    <p:cond delay="7500"/>
                                  </p:stCondLst>
                                  <p:childTnLst>
                                    <p:animScale>
                                      <p:cBhvr>
                                        <p:cTn id="103" dur="5000" fill="hold"/>
                                        <p:tgtEl>
                                          <p:spTgt spid="92"/>
                                        </p:tgtEl>
                                      </p:cBhvr>
                                      <p:by x="25000" y="25000"/>
                                    </p:animScale>
                                  </p:childTnLst>
                                </p:cTn>
                              </p:par>
                              <p:par>
                                <p:cTn id="104" presetID="2" presetClass="entr" presetSubtype="9" fill="hold" nodeType="withEffect">
                                  <p:stCondLst>
                                    <p:cond delay="8000"/>
                                  </p:stCondLst>
                                  <p:childTnLst>
                                    <p:set>
                                      <p:cBhvr>
                                        <p:cTn id="105" dur="1" fill="hold">
                                          <p:stCondLst>
                                            <p:cond delay="0"/>
                                          </p:stCondLst>
                                        </p:cTn>
                                        <p:tgtEl>
                                          <p:spTgt spid="94"/>
                                        </p:tgtEl>
                                        <p:attrNameLst>
                                          <p:attrName>style.visibility</p:attrName>
                                        </p:attrNameLst>
                                      </p:cBhvr>
                                      <p:to>
                                        <p:strVal val="visible"/>
                                      </p:to>
                                    </p:set>
                                    <p:anim calcmode="lin" valueType="num">
                                      <p:cBhvr additive="base">
                                        <p:cTn id="106" dur="5000" fill="hold"/>
                                        <p:tgtEl>
                                          <p:spTgt spid="94"/>
                                        </p:tgtEl>
                                        <p:attrNameLst>
                                          <p:attrName>ppt_x</p:attrName>
                                        </p:attrNameLst>
                                      </p:cBhvr>
                                      <p:tavLst>
                                        <p:tav tm="0">
                                          <p:val>
                                            <p:strVal val="0-#ppt_w/2"/>
                                          </p:val>
                                        </p:tav>
                                        <p:tav tm="100000">
                                          <p:val>
                                            <p:strVal val="#ppt_x"/>
                                          </p:val>
                                        </p:tav>
                                      </p:tavLst>
                                    </p:anim>
                                    <p:anim calcmode="lin" valueType="num">
                                      <p:cBhvr additive="base">
                                        <p:cTn id="107" dur="5000" fill="hold"/>
                                        <p:tgtEl>
                                          <p:spTgt spid="94"/>
                                        </p:tgtEl>
                                        <p:attrNameLst>
                                          <p:attrName>ppt_y</p:attrName>
                                        </p:attrNameLst>
                                      </p:cBhvr>
                                      <p:tavLst>
                                        <p:tav tm="0">
                                          <p:val>
                                            <p:strVal val="0-#ppt_h/2"/>
                                          </p:val>
                                        </p:tav>
                                        <p:tav tm="100000">
                                          <p:val>
                                            <p:strVal val="#ppt_y"/>
                                          </p:val>
                                        </p:tav>
                                      </p:tavLst>
                                    </p:anim>
                                  </p:childTnLst>
                                </p:cTn>
                              </p:par>
                              <p:par>
                                <p:cTn id="108" presetID="6" presetClass="emph" presetSubtype="0" fill="hold" nodeType="withEffect">
                                  <p:stCondLst>
                                    <p:cond delay="8000"/>
                                  </p:stCondLst>
                                  <p:childTnLst>
                                    <p:animScale>
                                      <p:cBhvr>
                                        <p:cTn id="109" dur="5000" fill="hold"/>
                                        <p:tgtEl>
                                          <p:spTgt spid="94"/>
                                        </p:tgtEl>
                                      </p:cBhvr>
                                      <p:by x="25000" y="25000"/>
                                    </p:animScale>
                                  </p:childTnLst>
                                </p:cTn>
                              </p:par>
                              <p:par>
                                <p:cTn id="110" presetID="2" presetClass="entr" presetSubtype="6" fill="hold" nodeType="withEffect">
                                  <p:stCondLst>
                                    <p:cond delay="8500"/>
                                  </p:stCondLst>
                                  <p:childTnLst>
                                    <p:set>
                                      <p:cBhvr>
                                        <p:cTn id="111" dur="1" fill="hold">
                                          <p:stCondLst>
                                            <p:cond delay="0"/>
                                          </p:stCondLst>
                                        </p:cTn>
                                        <p:tgtEl>
                                          <p:spTgt spid="96"/>
                                        </p:tgtEl>
                                        <p:attrNameLst>
                                          <p:attrName>style.visibility</p:attrName>
                                        </p:attrNameLst>
                                      </p:cBhvr>
                                      <p:to>
                                        <p:strVal val="visible"/>
                                      </p:to>
                                    </p:set>
                                    <p:anim calcmode="lin" valueType="num">
                                      <p:cBhvr additive="base">
                                        <p:cTn id="112" dur="5000" fill="hold"/>
                                        <p:tgtEl>
                                          <p:spTgt spid="96"/>
                                        </p:tgtEl>
                                        <p:attrNameLst>
                                          <p:attrName>ppt_x</p:attrName>
                                        </p:attrNameLst>
                                      </p:cBhvr>
                                      <p:tavLst>
                                        <p:tav tm="0">
                                          <p:val>
                                            <p:strVal val="1+#ppt_w/2"/>
                                          </p:val>
                                        </p:tav>
                                        <p:tav tm="100000">
                                          <p:val>
                                            <p:strVal val="#ppt_x"/>
                                          </p:val>
                                        </p:tav>
                                      </p:tavLst>
                                    </p:anim>
                                    <p:anim calcmode="lin" valueType="num">
                                      <p:cBhvr additive="base">
                                        <p:cTn id="113" dur="5000" fill="hold"/>
                                        <p:tgtEl>
                                          <p:spTgt spid="96"/>
                                        </p:tgtEl>
                                        <p:attrNameLst>
                                          <p:attrName>ppt_y</p:attrName>
                                        </p:attrNameLst>
                                      </p:cBhvr>
                                      <p:tavLst>
                                        <p:tav tm="0">
                                          <p:val>
                                            <p:strVal val="1+#ppt_h/2"/>
                                          </p:val>
                                        </p:tav>
                                        <p:tav tm="100000">
                                          <p:val>
                                            <p:strVal val="#ppt_y"/>
                                          </p:val>
                                        </p:tav>
                                      </p:tavLst>
                                    </p:anim>
                                  </p:childTnLst>
                                </p:cTn>
                              </p:par>
                              <p:par>
                                <p:cTn id="114" presetID="6" presetClass="emph" presetSubtype="0" fill="hold" nodeType="withEffect">
                                  <p:stCondLst>
                                    <p:cond delay="8500"/>
                                  </p:stCondLst>
                                  <p:childTnLst>
                                    <p:animScale>
                                      <p:cBhvr>
                                        <p:cTn id="115" dur="5000" fill="hold"/>
                                        <p:tgtEl>
                                          <p:spTgt spid="96"/>
                                        </p:tgtEl>
                                      </p:cBhvr>
                                      <p:by x="25000" y="25000"/>
                                    </p:animScale>
                                  </p:childTnLst>
                                </p:cTn>
                              </p:par>
                              <p:par>
                                <p:cTn id="116" presetID="2" presetClass="entr" presetSubtype="2" fill="hold" nodeType="withEffect">
                                  <p:stCondLst>
                                    <p:cond delay="9000"/>
                                  </p:stCondLst>
                                  <p:childTnLst>
                                    <p:set>
                                      <p:cBhvr>
                                        <p:cTn id="117" dur="1" fill="hold">
                                          <p:stCondLst>
                                            <p:cond delay="0"/>
                                          </p:stCondLst>
                                        </p:cTn>
                                        <p:tgtEl>
                                          <p:spTgt spid="98"/>
                                        </p:tgtEl>
                                        <p:attrNameLst>
                                          <p:attrName>style.visibility</p:attrName>
                                        </p:attrNameLst>
                                      </p:cBhvr>
                                      <p:to>
                                        <p:strVal val="visible"/>
                                      </p:to>
                                    </p:set>
                                    <p:anim calcmode="lin" valueType="num">
                                      <p:cBhvr additive="base">
                                        <p:cTn id="118" dur="5000" fill="hold"/>
                                        <p:tgtEl>
                                          <p:spTgt spid="98"/>
                                        </p:tgtEl>
                                        <p:attrNameLst>
                                          <p:attrName>ppt_x</p:attrName>
                                        </p:attrNameLst>
                                      </p:cBhvr>
                                      <p:tavLst>
                                        <p:tav tm="0">
                                          <p:val>
                                            <p:strVal val="1+#ppt_w/2"/>
                                          </p:val>
                                        </p:tav>
                                        <p:tav tm="100000">
                                          <p:val>
                                            <p:strVal val="#ppt_x"/>
                                          </p:val>
                                        </p:tav>
                                      </p:tavLst>
                                    </p:anim>
                                    <p:anim calcmode="lin" valueType="num">
                                      <p:cBhvr additive="base">
                                        <p:cTn id="119" dur="5000" fill="hold"/>
                                        <p:tgtEl>
                                          <p:spTgt spid="98"/>
                                        </p:tgtEl>
                                        <p:attrNameLst>
                                          <p:attrName>ppt_y</p:attrName>
                                        </p:attrNameLst>
                                      </p:cBhvr>
                                      <p:tavLst>
                                        <p:tav tm="0">
                                          <p:val>
                                            <p:strVal val="#ppt_y"/>
                                          </p:val>
                                        </p:tav>
                                        <p:tav tm="100000">
                                          <p:val>
                                            <p:strVal val="#ppt_y"/>
                                          </p:val>
                                        </p:tav>
                                      </p:tavLst>
                                    </p:anim>
                                  </p:childTnLst>
                                </p:cTn>
                              </p:par>
                              <p:par>
                                <p:cTn id="120" presetID="6" presetClass="emph" presetSubtype="0" fill="hold" nodeType="withEffect">
                                  <p:stCondLst>
                                    <p:cond delay="9000"/>
                                  </p:stCondLst>
                                  <p:childTnLst>
                                    <p:animScale>
                                      <p:cBhvr>
                                        <p:cTn id="121" dur="5000" fill="hold"/>
                                        <p:tgtEl>
                                          <p:spTgt spid="98"/>
                                        </p:tgtEl>
                                      </p:cBhvr>
                                      <p:by x="25000" y="25000"/>
                                    </p:animScale>
                                  </p:childTnLst>
                                </p:cTn>
                              </p:par>
                              <p:par>
                                <p:cTn id="122" presetID="2" presetClass="entr" presetSubtype="4" fill="hold" nodeType="withEffect">
                                  <p:stCondLst>
                                    <p:cond delay="9500"/>
                                  </p:stCondLst>
                                  <p:childTnLst>
                                    <p:set>
                                      <p:cBhvr>
                                        <p:cTn id="123" dur="1" fill="hold">
                                          <p:stCondLst>
                                            <p:cond delay="0"/>
                                          </p:stCondLst>
                                        </p:cTn>
                                        <p:tgtEl>
                                          <p:spTgt spid="100"/>
                                        </p:tgtEl>
                                        <p:attrNameLst>
                                          <p:attrName>style.visibility</p:attrName>
                                        </p:attrNameLst>
                                      </p:cBhvr>
                                      <p:to>
                                        <p:strVal val="visible"/>
                                      </p:to>
                                    </p:set>
                                    <p:anim calcmode="lin" valueType="num">
                                      <p:cBhvr additive="base">
                                        <p:cTn id="124" dur="5000" fill="hold"/>
                                        <p:tgtEl>
                                          <p:spTgt spid="100"/>
                                        </p:tgtEl>
                                        <p:attrNameLst>
                                          <p:attrName>ppt_x</p:attrName>
                                        </p:attrNameLst>
                                      </p:cBhvr>
                                      <p:tavLst>
                                        <p:tav tm="0">
                                          <p:val>
                                            <p:strVal val="#ppt_x"/>
                                          </p:val>
                                        </p:tav>
                                        <p:tav tm="100000">
                                          <p:val>
                                            <p:strVal val="#ppt_x"/>
                                          </p:val>
                                        </p:tav>
                                      </p:tavLst>
                                    </p:anim>
                                    <p:anim calcmode="lin" valueType="num">
                                      <p:cBhvr additive="base">
                                        <p:cTn id="125" dur="5000" fill="hold"/>
                                        <p:tgtEl>
                                          <p:spTgt spid="100"/>
                                        </p:tgtEl>
                                        <p:attrNameLst>
                                          <p:attrName>ppt_y</p:attrName>
                                        </p:attrNameLst>
                                      </p:cBhvr>
                                      <p:tavLst>
                                        <p:tav tm="0">
                                          <p:val>
                                            <p:strVal val="1+#ppt_h/2"/>
                                          </p:val>
                                        </p:tav>
                                        <p:tav tm="100000">
                                          <p:val>
                                            <p:strVal val="#ppt_y"/>
                                          </p:val>
                                        </p:tav>
                                      </p:tavLst>
                                    </p:anim>
                                  </p:childTnLst>
                                </p:cTn>
                              </p:par>
                              <p:par>
                                <p:cTn id="126" presetID="6" presetClass="emph" presetSubtype="0" fill="hold" nodeType="withEffect">
                                  <p:stCondLst>
                                    <p:cond delay="9500"/>
                                  </p:stCondLst>
                                  <p:childTnLst>
                                    <p:animScale>
                                      <p:cBhvr>
                                        <p:cTn id="127" dur="5000" fill="hold"/>
                                        <p:tgtEl>
                                          <p:spTgt spid="100"/>
                                        </p:tgtEl>
                                      </p:cBhvr>
                                      <p:by x="25000" y="25000"/>
                                    </p:animScale>
                                  </p:childTnLst>
                                </p:cTn>
                              </p:par>
                              <p:par>
                                <p:cTn id="128" presetID="2" presetClass="entr" presetSubtype="6" fill="hold" nodeType="withEffect">
                                  <p:stCondLst>
                                    <p:cond delay="10000"/>
                                  </p:stCondLst>
                                  <p:childTnLst>
                                    <p:set>
                                      <p:cBhvr>
                                        <p:cTn id="129" dur="1" fill="hold">
                                          <p:stCondLst>
                                            <p:cond delay="0"/>
                                          </p:stCondLst>
                                        </p:cTn>
                                        <p:tgtEl>
                                          <p:spTgt spid="102"/>
                                        </p:tgtEl>
                                        <p:attrNameLst>
                                          <p:attrName>style.visibility</p:attrName>
                                        </p:attrNameLst>
                                      </p:cBhvr>
                                      <p:to>
                                        <p:strVal val="visible"/>
                                      </p:to>
                                    </p:set>
                                    <p:anim calcmode="lin" valueType="num">
                                      <p:cBhvr additive="base">
                                        <p:cTn id="130" dur="5000" fill="hold"/>
                                        <p:tgtEl>
                                          <p:spTgt spid="102"/>
                                        </p:tgtEl>
                                        <p:attrNameLst>
                                          <p:attrName>ppt_x</p:attrName>
                                        </p:attrNameLst>
                                      </p:cBhvr>
                                      <p:tavLst>
                                        <p:tav tm="0">
                                          <p:val>
                                            <p:strVal val="1+#ppt_w/2"/>
                                          </p:val>
                                        </p:tav>
                                        <p:tav tm="100000">
                                          <p:val>
                                            <p:strVal val="#ppt_x"/>
                                          </p:val>
                                        </p:tav>
                                      </p:tavLst>
                                    </p:anim>
                                    <p:anim calcmode="lin" valueType="num">
                                      <p:cBhvr additive="base">
                                        <p:cTn id="131" dur="5000" fill="hold"/>
                                        <p:tgtEl>
                                          <p:spTgt spid="102"/>
                                        </p:tgtEl>
                                        <p:attrNameLst>
                                          <p:attrName>ppt_y</p:attrName>
                                        </p:attrNameLst>
                                      </p:cBhvr>
                                      <p:tavLst>
                                        <p:tav tm="0">
                                          <p:val>
                                            <p:strVal val="1+#ppt_h/2"/>
                                          </p:val>
                                        </p:tav>
                                        <p:tav tm="100000">
                                          <p:val>
                                            <p:strVal val="#ppt_y"/>
                                          </p:val>
                                        </p:tav>
                                      </p:tavLst>
                                    </p:anim>
                                  </p:childTnLst>
                                </p:cTn>
                              </p:par>
                              <p:par>
                                <p:cTn id="132" presetID="6" presetClass="emph" presetSubtype="0" fill="hold" nodeType="withEffect">
                                  <p:stCondLst>
                                    <p:cond delay="10000"/>
                                  </p:stCondLst>
                                  <p:childTnLst>
                                    <p:animScale>
                                      <p:cBhvr>
                                        <p:cTn id="133" dur="5000" fill="hold"/>
                                        <p:tgtEl>
                                          <p:spTgt spid="102"/>
                                        </p:tgtEl>
                                      </p:cBhvr>
                                      <p:by x="25000" y="25000"/>
                                    </p:animScale>
                                  </p:childTnLst>
                                </p:cTn>
                              </p:par>
                              <p:par>
                                <p:cTn id="134" presetID="2" presetClass="entr" presetSubtype="6" fill="hold" nodeType="withEffect">
                                  <p:stCondLst>
                                    <p:cond delay="10500"/>
                                  </p:stCondLst>
                                  <p:childTnLst>
                                    <p:set>
                                      <p:cBhvr>
                                        <p:cTn id="135" dur="1" fill="hold">
                                          <p:stCondLst>
                                            <p:cond delay="0"/>
                                          </p:stCondLst>
                                        </p:cTn>
                                        <p:tgtEl>
                                          <p:spTgt spid="108"/>
                                        </p:tgtEl>
                                        <p:attrNameLst>
                                          <p:attrName>style.visibility</p:attrName>
                                        </p:attrNameLst>
                                      </p:cBhvr>
                                      <p:to>
                                        <p:strVal val="visible"/>
                                      </p:to>
                                    </p:set>
                                    <p:anim calcmode="lin" valueType="num">
                                      <p:cBhvr additive="base">
                                        <p:cTn id="136" dur="5000" fill="hold"/>
                                        <p:tgtEl>
                                          <p:spTgt spid="108"/>
                                        </p:tgtEl>
                                        <p:attrNameLst>
                                          <p:attrName>ppt_x</p:attrName>
                                        </p:attrNameLst>
                                      </p:cBhvr>
                                      <p:tavLst>
                                        <p:tav tm="0">
                                          <p:val>
                                            <p:strVal val="1+#ppt_w/2"/>
                                          </p:val>
                                        </p:tav>
                                        <p:tav tm="100000">
                                          <p:val>
                                            <p:strVal val="#ppt_x"/>
                                          </p:val>
                                        </p:tav>
                                      </p:tavLst>
                                    </p:anim>
                                    <p:anim calcmode="lin" valueType="num">
                                      <p:cBhvr additive="base">
                                        <p:cTn id="137" dur="5000" fill="hold"/>
                                        <p:tgtEl>
                                          <p:spTgt spid="108"/>
                                        </p:tgtEl>
                                        <p:attrNameLst>
                                          <p:attrName>ppt_y</p:attrName>
                                        </p:attrNameLst>
                                      </p:cBhvr>
                                      <p:tavLst>
                                        <p:tav tm="0">
                                          <p:val>
                                            <p:strVal val="1+#ppt_h/2"/>
                                          </p:val>
                                        </p:tav>
                                        <p:tav tm="100000">
                                          <p:val>
                                            <p:strVal val="#ppt_y"/>
                                          </p:val>
                                        </p:tav>
                                      </p:tavLst>
                                    </p:anim>
                                  </p:childTnLst>
                                </p:cTn>
                              </p:par>
                              <p:par>
                                <p:cTn id="138" presetID="6" presetClass="emph" presetSubtype="0" fill="hold" nodeType="withEffect">
                                  <p:stCondLst>
                                    <p:cond delay="10500"/>
                                  </p:stCondLst>
                                  <p:childTnLst>
                                    <p:animScale>
                                      <p:cBhvr>
                                        <p:cTn id="139" dur="5000" fill="hold"/>
                                        <p:tgtEl>
                                          <p:spTgt spid="108"/>
                                        </p:tgtEl>
                                      </p:cBhvr>
                                      <p:by x="25000" y="25000"/>
                                    </p:animScale>
                                  </p:childTnLst>
                                </p:cTn>
                              </p:par>
                              <p:par>
                                <p:cTn id="140" presetID="2" presetClass="entr" presetSubtype="6" fill="hold" nodeType="withEffect">
                                  <p:stCondLst>
                                    <p:cond delay="11000"/>
                                  </p:stCondLst>
                                  <p:childTnLst>
                                    <p:set>
                                      <p:cBhvr>
                                        <p:cTn id="141" dur="1" fill="hold">
                                          <p:stCondLst>
                                            <p:cond delay="0"/>
                                          </p:stCondLst>
                                        </p:cTn>
                                        <p:tgtEl>
                                          <p:spTgt spid="109"/>
                                        </p:tgtEl>
                                        <p:attrNameLst>
                                          <p:attrName>style.visibility</p:attrName>
                                        </p:attrNameLst>
                                      </p:cBhvr>
                                      <p:to>
                                        <p:strVal val="visible"/>
                                      </p:to>
                                    </p:set>
                                    <p:anim calcmode="lin" valueType="num">
                                      <p:cBhvr additive="base">
                                        <p:cTn id="142" dur="5000" fill="hold"/>
                                        <p:tgtEl>
                                          <p:spTgt spid="109"/>
                                        </p:tgtEl>
                                        <p:attrNameLst>
                                          <p:attrName>ppt_x</p:attrName>
                                        </p:attrNameLst>
                                      </p:cBhvr>
                                      <p:tavLst>
                                        <p:tav tm="0">
                                          <p:val>
                                            <p:strVal val="1+#ppt_w/2"/>
                                          </p:val>
                                        </p:tav>
                                        <p:tav tm="100000">
                                          <p:val>
                                            <p:strVal val="#ppt_x"/>
                                          </p:val>
                                        </p:tav>
                                      </p:tavLst>
                                    </p:anim>
                                    <p:anim calcmode="lin" valueType="num">
                                      <p:cBhvr additive="base">
                                        <p:cTn id="143" dur="5000" fill="hold"/>
                                        <p:tgtEl>
                                          <p:spTgt spid="109"/>
                                        </p:tgtEl>
                                        <p:attrNameLst>
                                          <p:attrName>ppt_y</p:attrName>
                                        </p:attrNameLst>
                                      </p:cBhvr>
                                      <p:tavLst>
                                        <p:tav tm="0">
                                          <p:val>
                                            <p:strVal val="1+#ppt_h/2"/>
                                          </p:val>
                                        </p:tav>
                                        <p:tav tm="100000">
                                          <p:val>
                                            <p:strVal val="#ppt_y"/>
                                          </p:val>
                                        </p:tav>
                                      </p:tavLst>
                                    </p:anim>
                                  </p:childTnLst>
                                </p:cTn>
                              </p:par>
                              <p:par>
                                <p:cTn id="144" presetID="6" presetClass="emph" presetSubtype="0" fill="hold" nodeType="withEffect">
                                  <p:stCondLst>
                                    <p:cond delay="11000"/>
                                  </p:stCondLst>
                                  <p:childTnLst>
                                    <p:animScale>
                                      <p:cBhvr>
                                        <p:cTn id="145" dur="5000" fill="hold"/>
                                        <p:tgtEl>
                                          <p:spTgt spid="109"/>
                                        </p:tgtEl>
                                      </p:cBhvr>
                                      <p:by x="25000" y="25000"/>
                                    </p:animScale>
                                  </p:childTnLst>
                                </p:cTn>
                              </p:par>
                              <p:par>
                                <p:cTn id="146" presetID="2" presetClass="entr" presetSubtype="3" fill="hold" nodeType="withEffect">
                                  <p:stCondLst>
                                    <p:cond delay="11500"/>
                                  </p:stCondLst>
                                  <p:childTnLst>
                                    <p:set>
                                      <p:cBhvr>
                                        <p:cTn id="147" dur="1" fill="hold">
                                          <p:stCondLst>
                                            <p:cond delay="0"/>
                                          </p:stCondLst>
                                        </p:cTn>
                                        <p:tgtEl>
                                          <p:spTgt spid="110"/>
                                        </p:tgtEl>
                                        <p:attrNameLst>
                                          <p:attrName>style.visibility</p:attrName>
                                        </p:attrNameLst>
                                      </p:cBhvr>
                                      <p:to>
                                        <p:strVal val="visible"/>
                                      </p:to>
                                    </p:set>
                                    <p:anim calcmode="lin" valueType="num">
                                      <p:cBhvr additive="base">
                                        <p:cTn id="148" dur="5000" fill="hold"/>
                                        <p:tgtEl>
                                          <p:spTgt spid="110"/>
                                        </p:tgtEl>
                                        <p:attrNameLst>
                                          <p:attrName>ppt_x</p:attrName>
                                        </p:attrNameLst>
                                      </p:cBhvr>
                                      <p:tavLst>
                                        <p:tav tm="0">
                                          <p:val>
                                            <p:strVal val="1+#ppt_w/2"/>
                                          </p:val>
                                        </p:tav>
                                        <p:tav tm="100000">
                                          <p:val>
                                            <p:strVal val="#ppt_x"/>
                                          </p:val>
                                        </p:tav>
                                      </p:tavLst>
                                    </p:anim>
                                    <p:anim calcmode="lin" valueType="num">
                                      <p:cBhvr additive="base">
                                        <p:cTn id="149" dur="5000" fill="hold"/>
                                        <p:tgtEl>
                                          <p:spTgt spid="110"/>
                                        </p:tgtEl>
                                        <p:attrNameLst>
                                          <p:attrName>ppt_y</p:attrName>
                                        </p:attrNameLst>
                                      </p:cBhvr>
                                      <p:tavLst>
                                        <p:tav tm="0">
                                          <p:val>
                                            <p:strVal val="0-#ppt_h/2"/>
                                          </p:val>
                                        </p:tav>
                                        <p:tav tm="100000">
                                          <p:val>
                                            <p:strVal val="#ppt_y"/>
                                          </p:val>
                                        </p:tav>
                                      </p:tavLst>
                                    </p:anim>
                                  </p:childTnLst>
                                </p:cTn>
                              </p:par>
                              <p:par>
                                <p:cTn id="150" presetID="6" presetClass="emph" presetSubtype="0" fill="hold" nodeType="withEffect">
                                  <p:stCondLst>
                                    <p:cond delay="11500"/>
                                  </p:stCondLst>
                                  <p:childTnLst>
                                    <p:animScale>
                                      <p:cBhvr>
                                        <p:cTn id="151" dur="5000" fill="hold"/>
                                        <p:tgtEl>
                                          <p:spTgt spid="110"/>
                                        </p:tgtEl>
                                      </p:cBhvr>
                                      <p:by x="25000" y="25000"/>
                                    </p:animScale>
                                  </p:childTnLst>
                                </p:cTn>
                              </p:par>
                              <p:par>
                                <p:cTn id="152" presetID="2" presetClass="entr" presetSubtype="12" fill="hold" nodeType="withEffect">
                                  <p:stCondLst>
                                    <p:cond delay="12000"/>
                                  </p:stCondLst>
                                  <p:childTnLst>
                                    <p:set>
                                      <p:cBhvr>
                                        <p:cTn id="153" dur="1" fill="hold">
                                          <p:stCondLst>
                                            <p:cond delay="0"/>
                                          </p:stCondLst>
                                        </p:cTn>
                                        <p:tgtEl>
                                          <p:spTgt spid="106"/>
                                        </p:tgtEl>
                                        <p:attrNameLst>
                                          <p:attrName>style.visibility</p:attrName>
                                        </p:attrNameLst>
                                      </p:cBhvr>
                                      <p:to>
                                        <p:strVal val="visible"/>
                                      </p:to>
                                    </p:set>
                                    <p:anim calcmode="lin" valueType="num">
                                      <p:cBhvr additive="base">
                                        <p:cTn id="154" dur="5000" fill="hold"/>
                                        <p:tgtEl>
                                          <p:spTgt spid="106"/>
                                        </p:tgtEl>
                                        <p:attrNameLst>
                                          <p:attrName>ppt_x</p:attrName>
                                        </p:attrNameLst>
                                      </p:cBhvr>
                                      <p:tavLst>
                                        <p:tav tm="0">
                                          <p:val>
                                            <p:strVal val="0-#ppt_w/2"/>
                                          </p:val>
                                        </p:tav>
                                        <p:tav tm="100000">
                                          <p:val>
                                            <p:strVal val="#ppt_x"/>
                                          </p:val>
                                        </p:tav>
                                      </p:tavLst>
                                    </p:anim>
                                    <p:anim calcmode="lin" valueType="num">
                                      <p:cBhvr additive="base">
                                        <p:cTn id="155" dur="5000" fill="hold"/>
                                        <p:tgtEl>
                                          <p:spTgt spid="106"/>
                                        </p:tgtEl>
                                        <p:attrNameLst>
                                          <p:attrName>ppt_y</p:attrName>
                                        </p:attrNameLst>
                                      </p:cBhvr>
                                      <p:tavLst>
                                        <p:tav tm="0">
                                          <p:val>
                                            <p:strVal val="1+#ppt_h/2"/>
                                          </p:val>
                                        </p:tav>
                                        <p:tav tm="100000">
                                          <p:val>
                                            <p:strVal val="#ppt_y"/>
                                          </p:val>
                                        </p:tav>
                                      </p:tavLst>
                                    </p:anim>
                                  </p:childTnLst>
                                </p:cTn>
                              </p:par>
                              <p:par>
                                <p:cTn id="156" presetID="6" presetClass="emph" presetSubtype="0" fill="hold" nodeType="withEffect">
                                  <p:stCondLst>
                                    <p:cond delay="12000"/>
                                  </p:stCondLst>
                                  <p:childTnLst>
                                    <p:animScale>
                                      <p:cBhvr>
                                        <p:cTn id="157" dur="5000" fill="hold"/>
                                        <p:tgtEl>
                                          <p:spTgt spid="106"/>
                                        </p:tgtEl>
                                      </p:cBhvr>
                                      <p:by x="25000" y="25000"/>
                                    </p:animScale>
                                  </p:childTnLst>
                                </p:cTn>
                              </p:par>
                            </p:childTnLst>
                          </p:cTn>
                        </p:par>
                        <p:par>
                          <p:cTn id="158" fill="hold">
                            <p:stCondLst>
                              <p:cond delay="17000"/>
                            </p:stCondLst>
                            <p:childTnLst>
                              <p:par>
                                <p:cTn id="159" presetID="10" presetClass="entr" presetSubtype="0" fill="hold" grpId="1" nodeType="afterEffect">
                                  <p:stCondLst>
                                    <p:cond delay="0"/>
                                  </p:stCondLst>
                                  <p:childTnLst>
                                    <p:set>
                                      <p:cBhvr>
                                        <p:cTn id="160" dur="1" fill="hold">
                                          <p:stCondLst>
                                            <p:cond delay="0"/>
                                          </p:stCondLst>
                                        </p:cTn>
                                        <p:tgtEl>
                                          <p:spTgt spid="117"/>
                                        </p:tgtEl>
                                        <p:attrNameLst>
                                          <p:attrName>style.visibility</p:attrName>
                                        </p:attrNameLst>
                                      </p:cBhvr>
                                      <p:to>
                                        <p:strVal val="visible"/>
                                      </p:to>
                                    </p:set>
                                    <p:animEffect transition="in" filter="fade">
                                      <p:cBhvr>
                                        <p:cTn id="161" dur="3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4" y="2346326"/>
            <a:ext cx="10515600" cy="1325563"/>
          </a:xfrm>
        </p:spPr>
        <p:txBody>
          <a:bodyPr/>
          <a:lstStyle/>
          <a:p>
            <a:pPr algn="ctr"/>
            <a:endParaRPr lang="en-US" dirty="0"/>
          </a:p>
        </p:txBody>
      </p:sp>
      <p:pic>
        <p:nvPicPr>
          <p:cNvPr id="4" name="Picture 3"/>
          <p:cNvPicPr>
            <a:picLocks noChangeAspect="1"/>
          </p:cNvPicPr>
          <p:nvPr/>
        </p:nvPicPr>
        <p:blipFill>
          <a:blip r:embed="rId3"/>
          <a:stretch>
            <a:fillRect/>
          </a:stretch>
        </p:blipFill>
        <p:spPr>
          <a:xfrm>
            <a:off x="0" y="381000"/>
            <a:ext cx="12192000" cy="6096000"/>
          </a:xfrm>
          <a:prstGeom prst="rect">
            <a:avLst/>
          </a:prstGeom>
        </p:spPr>
      </p:pic>
      <p:sp>
        <p:nvSpPr>
          <p:cNvPr id="3" name="Rectangle 2"/>
          <p:cNvSpPr/>
          <p:nvPr/>
        </p:nvSpPr>
        <p:spPr>
          <a:xfrm>
            <a:off x="304800" y="2654069"/>
            <a:ext cx="11582400" cy="1366528"/>
          </a:xfrm>
          <a:prstGeom prst="rect">
            <a:avLst/>
          </a:prstGeom>
          <a:solidFill>
            <a:srgbClr val="3791CF"/>
          </a:solidFill>
          <a:ln>
            <a:noFill/>
          </a:ln>
        </p:spPr>
        <p:txBody>
          <a:bodyPr wrap="square">
            <a:spAutoFit/>
          </a:bodyPr>
          <a:lstStyle/>
          <a:p>
            <a:pPr>
              <a:lnSpc>
                <a:spcPct val="115000"/>
              </a:lnSpc>
            </a:pPr>
            <a:r>
              <a:rPr lang="en-US" sz="3600" dirty="0">
                <a:solidFill>
                  <a:schemeClr val="bg1"/>
                </a:solidFill>
                <a:latin typeface="Georgia" charset="0"/>
                <a:ea typeface="Georgia" charset="0"/>
                <a:cs typeface="Georgia" charset="0"/>
              </a:rPr>
              <a:t>“The presence </a:t>
            </a:r>
            <a:r>
              <a:rPr lang="en-US" sz="3600">
                <a:solidFill>
                  <a:schemeClr val="bg1"/>
                </a:solidFill>
                <a:latin typeface="Georgia" charset="0"/>
                <a:ea typeface="Georgia" charset="0"/>
                <a:cs typeface="Georgia" charset="0"/>
              </a:rPr>
              <a:t>of behaviors, </a:t>
            </a:r>
            <a:r>
              <a:rPr lang="en-US" sz="3600" dirty="0">
                <a:solidFill>
                  <a:schemeClr val="bg1"/>
                </a:solidFill>
                <a:latin typeface="Georgia" charset="0"/>
                <a:ea typeface="Georgia" charset="0"/>
                <a:cs typeface="Georgia" charset="0"/>
              </a:rPr>
              <a:t>attitudes, institutions, and structures that create and sustain peaceful societies.”</a:t>
            </a:r>
            <a:endParaRPr lang="en-US" sz="3600" dirty="0">
              <a:solidFill>
                <a:schemeClr val="bg1"/>
              </a:solidFill>
              <a:effectLst/>
              <a:latin typeface="Georgia" charset="0"/>
              <a:ea typeface="Georgia" charset="0"/>
              <a:cs typeface="Georgia" charset="0"/>
            </a:endParaRPr>
          </a:p>
        </p:txBody>
      </p:sp>
    </p:spTree>
    <p:extLst>
      <p:ext uri="{BB962C8B-B14F-4D97-AF65-F5344CB8AC3E}">
        <p14:creationId xmlns:p14="http://schemas.microsoft.com/office/powerpoint/2010/main" val="350199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42334"/>
            <a:ext cx="11836400" cy="6773333"/>
          </a:xfrm>
          <a:prstGeom prst="rect">
            <a:avLst/>
          </a:prstGeom>
        </p:spPr>
      </p:pic>
      <p:sp>
        <p:nvSpPr>
          <p:cNvPr id="2" name="Title 1"/>
          <p:cNvSpPr>
            <a:spLocks noGrp="1"/>
          </p:cNvSpPr>
          <p:nvPr>
            <p:ph type="title"/>
          </p:nvPr>
        </p:nvSpPr>
        <p:spPr>
          <a:xfrm>
            <a:off x="6773333" y="283106"/>
            <a:ext cx="5080000" cy="3145895"/>
          </a:xfrm>
        </p:spPr>
        <p:txBody>
          <a:bodyPr>
            <a:normAutofit/>
          </a:bodyPr>
          <a:lstStyle/>
          <a:p>
            <a:pPr algn="ctr"/>
            <a:r>
              <a:rPr lang="en-US" dirty="0"/>
              <a:t>Reflective Writing &amp; </a:t>
            </a:r>
            <a:br>
              <a:rPr lang="en-US" dirty="0"/>
            </a:br>
            <a:r>
              <a:rPr lang="en-US" dirty="0"/>
              <a:t>Mindful Dialogue</a:t>
            </a:r>
          </a:p>
        </p:txBody>
      </p:sp>
    </p:spTree>
    <p:extLst>
      <p:ext uri="{BB962C8B-B14F-4D97-AF65-F5344CB8AC3E}">
        <p14:creationId xmlns:p14="http://schemas.microsoft.com/office/powerpoint/2010/main" val="2240148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1015663"/>
          </a:xfrm>
          <a:prstGeom prst="rect">
            <a:avLst/>
          </a:prstGeom>
          <a:noFill/>
        </p:spPr>
        <p:txBody>
          <a:bodyPr wrap="square" rtlCol="0">
            <a:spAutoFit/>
          </a:bodyPr>
          <a:lstStyle/>
          <a:p>
            <a:r>
              <a:rPr lang="en-US" sz="2400" dirty="0">
                <a:solidFill>
                  <a:schemeClr val="bg1">
                    <a:lumMod val="85000"/>
                  </a:schemeClr>
                </a:solidFill>
                <a:latin typeface="Times New Roman"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Times New Roman" charset="0"/>
                <a:ea typeface="Times New Roman" charset="0"/>
                <a:cs typeface="Times New Roman" charset="0"/>
              </a:rPr>
              <a:t>Life University</a:t>
            </a:r>
          </a:p>
        </p:txBody>
      </p:sp>
      <p:sp>
        <p:nvSpPr>
          <p:cNvPr id="9" name="TextBox 8"/>
          <p:cNvSpPr txBox="1"/>
          <p:nvPr/>
        </p:nvSpPr>
        <p:spPr>
          <a:xfrm>
            <a:off x="4240983" y="1524002"/>
            <a:ext cx="7019415" cy="684931"/>
          </a:xfrm>
          <a:prstGeom prst="rect">
            <a:avLst/>
          </a:prstGeom>
          <a:noFill/>
        </p:spPr>
        <p:txBody>
          <a:bodyPr wrap="square" rtlCol="0">
            <a:spAutoFit/>
          </a:bodyPr>
          <a:lstStyle/>
          <a:p>
            <a:r>
              <a:rPr lang="en-US" sz="2800">
                <a:solidFill>
                  <a:schemeClr val="bg1"/>
                </a:solidFill>
                <a:latin typeface="Times New Roman" charset="0"/>
                <a:ea typeface="Times New Roman" charset="0"/>
                <a:cs typeface="Times New Roman" charset="0"/>
              </a:rPr>
              <a:t>COMPASSIONATE INTEGRITY </a:t>
            </a:r>
            <a:r>
              <a:rPr lang="en-US" sz="2800" dirty="0">
                <a:solidFill>
                  <a:schemeClr val="bg1"/>
                </a:solidFill>
                <a:latin typeface="Times New Roman" charset="0"/>
                <a:ea typeface="Times New Roman" charset="0"/>
                <a:cs typeface="Times New Roman" charset="0"/>
              </a:rPr>
              <a:t>TRAINING</a:t>
            </a:r>
          </a:p>
          <a:p>
            <a:endParaRPr lang="en-US" sz="1051" dirty="0">
              <a:latin typeface="Times New Roman"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Times New Roman" charset="0"/>
                <a:ea typeface="Times New Roman" charset="0"/>
                <a:cs typeface="Times New Roman" charset="0"/>
              </a:rPr>
              <a:t>COMPASSIONATE INTEGRITY TRAINING</a:t>
            </a:r>
            <a:br>
              <a:rPr lang="en-US" sz="1600"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SERIES III:	</a:t>
            </a:r>
            <a:r>
              <a:rPr lang="en-US" sz="1333" spc="800" dirty="0">
                <a:solidFill>
                  <a:schemeClr val="bg1"/>
                </a:solidFill>
                <a:latin typeface="Times New Roman" charset="0"/>
                <a:ea typeface="Times New Roman" charset="0"/>
                <a:cs typeface="Times New Roman" charset="0"/>
              </a:rPr>
              <a:t>ENGAGING IN SYSTEMS</a:t>
            </a:r>
            <a:br>
              <a:rPr lang="en-US" sz="1333"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SKILL 9:		</a:t>
            </a:r>
            <a:r>
              <a:rPr lang="en-US" sz="1333" spc="800" dirty="0">
                <a:solidFill>
                  <a:schemeClr val="bg1"/>
                </a:solidFill>
                <a:latin typeface="Times New Roman" charset="0"/>
                <a:ea typeface="Times New Roman" charset="0"/>
                <a:cs typeface="Times New Roman" charset="0"/>
              </a:rPr>
              <a:t>APPRECIATING INTERDEPENDENCE</a:t>
            </a:r>
          </a:p>
          <a:p>
            <a:endParaRPr lang="en-US" sz="1600" spc="800" dirty="0">
              <a:solidFill>
                <a:schemeClr val="bg1"/>
              </a:solidFill>
              <a:latin typeface="Times New Roman" charset="0"/>
              <a:ea typeface="Times New Roman" charset="0"/>
              <a:cs typeface="Times New Roman" charset="0"/>
            </a:endParaRPr>
          </a:p>
        </p:txBody>
      </p:sp>
      <p:sp>
        <p:nvSpPr>
          <p:cNvPr id="2" name="Rectangle 1"/>
          <p:cNvSpPr/>
          <p:nvPr/>
        </p:nvSpPr>
        <p:spPr>
          <a:xfrm>
            <a:off x="4240983" y="4285058"/>
            <a:ext cx="7609172" cy="369332"/>
          </a:xfrm>
          <a:prstGeom prst="rect">
            <a:avLst/>
          </a:prstGeom>
        </p:spPr>
        <p:txBody>
          <a:bodyPr wrap="square">
            <a:spAutoFit/>
          </a:bodyPr>
          <a:lstStyle/>
          <a:p>
            <a:pPr>
              <a:spcBef>
                <a:spcPct val="20000"/>
              </a:spcBef>
            </a:pPr>
            <a:r>
              <a:rPr lang="de-DE" altLang="en-US" dirty="0">
                <a:solidFill>
                  <a:schemeClr val="bg1"/>
                </a:solidFill>
                <a:latin typeface="Times New Roman" charset="0"/>
                <a:ea typeface="Times New Roman" charset="0"/>
                <a:cs typeface="Times New Roman" charset="0"/>
              </a:rPr>
              <a:t>© 2018 Brendan Ozawa-de Silva, Michael Karlin </a:t>
            </a:r>
            <a:r>
              <a:rPr lang="de-DE" altLang="en-US" dirty="0" err="1">
                <a:solidFill>
                  <a:schemeClr val="bg1"/>
                </a:solidFill>
                <a:latin typeface="Times New Roman" charset="0"/>
                <a:ea typeface="Times New Roman" charset="0"/>
                <a:cs typeface="Times New Roman" charset="0"/>
              </a:rPr>
              <a:t>and</a:t>
            </a:r>
            <a:r>
              <a:rPr lang="de-DE" altLang="en-US" dirty="0">
                <a:solidFill>
                  <a:schemeClr val="bg1"/>
                </a:solidFill>
                <a:latin typeface="Times New Roman" charset="0"/>
                <a:ea typeface="Times New Roman" charset="0"/>
                <a:cs typeface="Times New Roman" charset="0"/>
              </a:rPr>
              <a:t> Life University</a:t>
            </a:r>
            <a:endParaRPr lang="en-US" altLang="en-US"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7445466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bg1"/>
                  </a:solidFill>
                  <a:latin typeface="Times New Roman" charset="0"/>
                  <a:ea typeface="Times New Roman" charset="0"/>
                  <a:cs typeface="Times New Roman" charset="0"/>
                </a:rPr>
                <a:t>Calming Body and Mind</a:t>
              </a:r>
            </a:p>
            <a:p>
              <a:pPr marL="342891" indent="-342891">
                <a:buAutoNum type="arabicPeriod"/>
              </a:pPr>
              <a:r>
                <a:rPr lang="en-US" sz="1867" dirty="0">
                  <a:solidFill>
                    <a:schemeClr val="bg1"/>
                  </a:solidFill>
                  <a:latin typeface="Times New Roman" charset="0"/>
                  <a:ea typeface="Times New Roman" charset="0"/>
                  <a:cs typeface="Times New Roman" charset="0"/>
                </a:rPr>
                <a:t>Ethical Mindfulness</a:t>
              </a:r>
            </a:p>
            <a:p>
              <a:pPr marL="342891" indent="-342891">
                <a:buAutoNum type="arabicPeriod"/>
              </a:pPr>
              <a:r>
                <a:rPr lang="en-US" sz="1867" dirty="0">
                  <a:solidFill>
                    <a:schemeClr val="bg1"/>
                  </a:solidFill>
                  <a:latin typeface="Times New Roman" charset="0"/>
                  <a:ea typeface="Times New Roman" charset="0"/>
                  <a:cs typeface="Times New Roman" charset="0"/>
                </a:rPr>
                <a:t>Emotional Awareness</a:t>
              </a:r>
            </a:p>
            <a:p>
              <a:pPr marL="342891" indent="-342891">
                <a:buAutoNum type="arabicPeriod"/>
              </a:pPr>
              <a:r>
                <a:rPr lang="en-US" sz="1867" dirty="0">
                  <a:solidFill>
                    <a:schemeClr val="bg1"/>
                  </a:solidFill>
                  <a:latin typeface="Times New Roman"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SERIES 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SELF-CULTIVATION</a:t>
                </a:r>
              </a:p>
              <a:p>
                <a:endParaRPr lang="en-US" sz="1600" dirty="0">
                  <a:latin typeface="Times New Roman"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bg1"/>
                  </a:solidFill>
                  <a:latin typeface="Times New Roman" charset="0"/>
                  <a:ea typeface="Times New Roman" charset="0"/>
                  <a:cs typeface="Times New Roman" charset="0"/>
                </a:rPr>
                <a:t>Impartiality and Common Humanity</a:t>
              </a:r>
            </a:p>
            <a:p>
              <a:pPr marL="342891" indent="-342891">
                <a:buAutoNum type="arabicPeriod" startAt="5"/>
              </a:pPr>
              <a:r>
                <a:rPr lang="en-US" sz="1867" dirty="0">
                  <a:solidFill>
                    <a:schemeClr val="bg1"/>
                  </a:solidFill>
                  <a:latin typeface="Times New Roman" charset="0"/>
                  <a:ea typeface="Times New Roman" charset="0"/>
                  <a:cs typeface="Times New Roman" charset="0"/>
                </a:rPr>
                <a:t>Forgiveness and Gratitude</a:t>
              </a:r>
            </a:p>
            <a:p>
              <a:pPr marL="342891" indent="-342891">
                <a:buAutoNum type="arabicPeriod" startAt="5"/>
              </a:pPr>
              <a:r>
                <a:rPr lang="en-US" sz="1867" dirty="0">
                  <a:solidFill>
                    <a:schemeClr val="bg1"/>
                  </a:solidFill>
                  <a:latin typeface="Times New Roman" charset="0"/>
                  <a:ea typeface="Times New Roman" charset="0"/>
                  <a:cs typeface="Times New Roman" charset="0"/>
                </a:rPr>
                <a:t>Empathic Concern</a:t>
              </a:r>
            </a:p>
            <a:p>
              <a:pPr marL="342891" indent="-342891">
                <a:buAutoNum type="arabicPeriod" startAt="5"/>
              </a:pPr>
              <a:r>
                <a:rPr lang="en-US" sz="1867" dirty="0">
                  <a:solidFill>
                    <a:schemeClr val="bg1"/>
                  </a:solidFill>
                  <a:latin typeface="Times New Roman"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SERIES II: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RELATING TO OTHERS</a:t>
                </a:r>
              </a:p>
              <a:p>
                <a:endParaRPr lang="en-US" sz="1600" dirty="0">
                  <a:latin typeface="Times New Roman"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bg1"/>
                  </a:solidFill>
                  <a:latin typeface="Times New Roman" charset="0"/>
                  <a:ea typeface="Times New Roman" charset="0"/>
                  <a:cs typeface="Times New Roman" charset="0"/>
                </a:rPr>
                <a:t>Appreciating Interdependence</a:t>
              </a:r>
            </a:p>
            <a:p>
              <a:pPr marL="342891" indent="-342891">
                <a:buAutoNum type="arabicPeriod" startAt="9"/>
              </a:pPr>
              <a:r>
                <a:rPr lang="en-US" sz="1867" dirty="0">
                  <a:solidFill>
                    <a:schemeClr val="bg1"/>
                  </a:solidFill>
                  <a:latin typeface="Times New Roman"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	SERIES III: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ENGAGING IN SYSTEMS</a:t>
                </a:r>
                <a:endParaRPr lang="en-US" sz="1867" dirty="0">
                  <a:latin typeface="Times New Roman"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COMPASSIONATE</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INTEGRITY TRAINING</a:t>
            </a:r>
          </a:p>
          <a:p>
            <a:endParaRPr lang="en-US" sz="1051" dirty="0">
              <a:latin typeface="Times New Roman" panose="02020603050405020304"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1200137"/>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Times New Roman" charset="0"/>
                <a:ea typeface="Times New Roman" charset="0"/>
                <a:cs typeface="Times New Roman" charset="0"/>
              </a:rPr>
              <a:t>COMPASSIONATE INTEGRITY TRAINING</a:t>
            </a:r>
            <a:br>
              <a:rPr lang="en-US" sz="1600"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SERIES III:	</a:t>
            </a:r>
            <a:r>
              <a:rPr lang="en-US" sz="1333" spc="800" dirty="0">
                <a:solidFill>
                  <a:schemeClr val="bg1"/>
                </a:solidFill>
                <a:latin typeface="Times New Roman" charset="0"/>
                <a:ea typeface="Times New Roman" charset="0"/>
                <a:cs typeface="Times New Roman" charset="0"/>
              </a:rPr>
              <a:t>ENGAGING IN SYSTEMS</a:t>
            </a:r>
            <a:br>
              <a:rPr lang="en-US" sz="1333"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SKILL 9:		</a:t>
            </a:r>
            <a:r>
              <a:rPr lang="en-US" sz="1333" spc="800" dirty="0">
                <a:solidFill>
                  <a:schemeClr val="bg1"/>
                </a:solidFill>
                <a:latin typeface="Times New Roman" charset="0"/>
                <a:ea typeface="Times New Roman" charset="0"/>
                <a:cs typeface="Times New Roman" charset="0"/>
              </a:rPr>
              <a:t>APPRECIATING INTERDEPENDENCE</a:t>
            </a:r>
          </a:p>
          <a:p>
            <a:pPr defTabSz="218012"/>
            <a:endParaRPr lang="en-US" sz="1333" spc="800" dirty="0">
              <a:solidFill>
                <a:schemeClr val="bg1"/>
              </a:solidFill>
              <a:latin typeface="Times New Roman" charset="0"/>
              <a:ea typeface="Times New Roman" charset="0"/>
              <a:cs typeface="Times New Roman" charset="0"/>
            </a:endParaRPr>
          </a:p>
          <a:p>
            <a:endParaRPr lang="en-US" sz="1600" spc="8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31955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983206" y="2957324"/>
            <a:ext cx="3352800" cy="1277687"/>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26" name="Rectangle 25"/>
          <p:cNvSpPr/>
          <p:nvPr/>
        </p:nvSpPr>
        <p:spPr>
          <a:xfrm>
            <a:off x="1981200" y="4495798"/>
            <a:ext cx="3352800" cy="861903"/>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sp>
        <p:nvSpPr>
          <p:cNvPr id="25" name="Rectangle 24"/>
          <p:cNvSpPr/>
          <p:nvPr/>
        </p:nvSpPr>
        <p:spPr>
          <a:xfrm>
            <a:off x="1981200" y="1438869"/>
            <a:ext cx="3352800" cy="1320399"/>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Times New Roman" charset="0"/>
              <a:ea typeface="Times New Roman" charset="0"/>
              <a:cs typeface="Times New Roman" charset="0"/>
            </a:endParaRPr>
          </a:p>
        </p:txBody>
      </p:sp>
      <p:grpSp>
        <p:nvGrpSpPr>
          <p:cNvPr id="21" name="Group 20"/>
          <p:cNvGrpSpPr/>
          <p:nvPr/>
        </p:nvGrpSpPr>
        <p:grpSpPr>
          <a:xfrm>
            <a:off x="2438400" y="1438870"/>
            <a:ext cx="6781800" cy="1241622"/>
            <a:chOff x="914400" y="1438870"/>
            <a:chExt cx="6781800" cy="1241622"/>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tx2"/>
                  </a:solidFill>
                  <a:latin typeface="Times New Roman" charset="0"/>
                  <a:ea typeface="Times New Roman" charset="0"/>
                  <a:cs typeface="Times New Roman" charset="0"/>
                </a:rPr>
                <a:t>Calming Body and Mind</a:t>
              </a:r>
            </a:p>
            <a:p>
              <a:pPr marL="342891" indent="-342891">
                <a:buAutoNum type="arabicPeriod"/>
              </a:pPr>
              <a:r>
                <a:rPr lang="en-US" sz="1867" dirty="0">
                  <a:solidFill>
                    <a:schemeClr val="tx2">
                      <a:lumMod val="90000"/>
                    </a:schemeClr>
                  </a:solidFill>
                  <a:latin typeface="Times New Roman" charset="0"/>
                  <a:ea typeface="Times New Roman" charset="0"/>
                  <a:cs typeface="Times New Roman" charset="0"/>
                </a:rPr>
                <a:t>Ethical Mindfulness</a:t>
              </a:r>
            </a:p>
            <a:p>
              <a:pPr marL="342891" indent="-342891">
                <a:buAutoNum type="arabicPeriod"/>
              </a:pPr>
              <a:r>
                <a:rPr lang="en-US" sz="1867" dirty="0">
                  <a:solidFill>
                    <a:schemeClr val="tx2">
                      <a:lumMod val="90000"/>
                    </a:schemeClr>
                  </a:solidFill>
                  <a:latin typeface="Times New Roman" charset="0"/>
                  <a:ea typeface="Times New Roman" charset="0"/>
                  <a:cs typeface="Times New Roman" charset="0"/>
                </a:rPr>
                <a:t>Emotional Awareness</a:t>
              </a:r>
            </a:p>
            <a:p>
              <a:pPr marL="342891" indent="-342891">
                <a:buAutoNum type="arabicPeriod"/>
              </a:pPr>
              <a:r>
                <a:rPr lang="en-US" sz="1867" dirty="0">
                  <a:solidFill>
                    <a:schemeClr val="tx2"/>
                  </a:solidFill>
                  <a:latin typeface="Times New Roman" charset="0"/>
                  <a:ea typeface="Times New Roman" charset="0"/>
                  <a:cs typeface="Times New Roman" charset="0"/>
                </a:rPr>
                <a:t>Self-Compassion</a:t>
              </a: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SERIES 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SELF-CULTIVATION</a:t>
              </a:r>
            </a:p>
            <a:p>
              <a:endParaRPr lang="en-US" sz="1600" dirty="0">
                <a:latin typeface="Times New Roman" charset="0"/>
                <a:ea typeface="Times New Roman" charset="0"/>
                <a:cs typeface="Times New Roman" charset="0"/>
              </a:endParaRPr>
            </a:p>
          </p:txBody>
        </p:sp>
      </p:grpSp>
      <p:grpSp>
        <p:nvGrpSpPr>
          <p:cNvPr id="22" name="Group 21"/>
          <p:cNvGrpSpPr/>
          <p:nvPr/>
        </p:nvGrpSpPr>
        <p:grpSpPr>
          <a:xfrm>
            <a:off x="2286000" y="2962870"/>
            <a:ext cx="8077200" cy="1241622"/>
            <a:chOff x="762000" y="2962870"/>
            <a:chExt cx="8077200" cy="1241621"/>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tx2"/>
                  </a:solidFill>
                  <a:latin typeface="Times New Roman" charset="0"/>
                  <a:ea typeface="Times New Roman" charset="0"/>
                  <a:cs typeface="Times New Roman" charset="0"/>
                </a:rPr>
                <a:t>Impartiality and Common Humanity</a:t>
              </a:r>
            </a:p>
            <a:p>
              <a:pPr marL="342891" indent="-342891">
                <a:buAutoNum type="arabicPeriod" startAt="5"/>
              </a:pPr>
              <a:r>
                <a:rPr lang="en-US" sz="1867" dirty="0">
                  <a:solidFill>
                    <a:schemeClr val="tx2"/>
                  </a:solidFill>
                  <a:latin typeface="Times New Roman" charset="0"/>
                  <a:ea typeface="Times New Roman" charset="0"/>
                  <a:cs typeface="Times New Roman" charset="0"/>
                </a:rPr>
                <a:t>Forgiveness and Gratitude</a:t>
              </a:r>
            </a:p>
            <a:p>
              <a:pPr marL="342891" indent="-342891">
                <a:buAutoNum type="arabicPeriod" startAt="5"/>
              </a:pPr>
              <a:r>
                <a:rPr lang="en-US" sz="1867" dirty="0">
                  <a:solidFill>
                    <a:schemeClr val="tx2"/>
                  </a:solidFill>
                  <a:latin typeface="Times New Roman" charset="0"/>
                  <a:ea typeface="Times New Roman" charset="0"/>
                  <a:cs typeface="Times New Roman" charset="0"/>
                </a:rPr>
                <a:t>Empathic  Concern</a:t>
              </a:r>
            </a:p>
            <a:p>
              <a:pPr marL="342891" indent="-342891">
                <a:buAutoNum type="arabicPeriod" startAt="5"/>
              </a:pPr>
              <a:r>
                <a:rPr lang="en-US" sz="1867" dirty="0">
                  <a:solidFill>
                    <a:schemeClr val="tx2"/>
                  </a:solidFill>
                  <a:latin typeface="Times New Roman" charset="0"/>
                  <a:ea typeface="Times New Roman" charset="0"/>
                  <a:cs typeface="Times New Roman" charset="0"/>
                </a:rPr>
                <a:t>Compassion</a:t>
              </a: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SERIES II: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RELATING TO OTHERS</a:t>
              </a:r>
            </a:p>
            <a:p>
              <a:endParaRPr lang="en-US" sz="1600" dirty="0">
                <a:latin typeface="Times New Roman" charset="0"/>
                <a:ea typeface="Times New Roman" charset="0"/>
                <a:cs typeface="Times New Roman" charset="0"/>
              </a:endParaRPr>
            </a:p>
          </p:txBody>
        </p:sp>
      </p:grpSp>
      <p:grpSp>
        <p:nvGrpSpPr>
          <p:cNvPr id="23" name="Group 22"/>
          <p:cNvGrpSpPr/>
          <p:nvPr/>
        </p:nvGrpSpPr>
        <p:grpSpPr>
          <a:xfrm>
            <a:off x="1981200" y="4447542"/>
            <a:ext cx="8382000" cy="706306"/>
            <a:chOff x="457200" y="4447541"/>
            <a:chExt cx="8382000" cy="706305"/>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rgbClr val="FFFF00"/>
                  </a:solidFill>
                  <a:latin typeface="Times New Roman" charset="0"/>
                  <a:ea typeface="Times New Roman" charset="0"/>
                  <a:cs typeface="Times New Roman" charset="0"/>
                </a:rPr>
                <a:t>Appreciating Interdependence</a:t>
              </a:r>
            </a:p>
            <a:p>
              <a:pPr marL="342891" indent="-342891">
                <a:buAutoNum type="arabicPeriod" startAt="9"/>
              </a:pPr>
              <a:r>
                <a:rPr lang="en-US" sz="1867" dirty="0">
                  <a:solidFill>
                    <a:schemeClr val="tx2">
                      <a:lumMod val="90000"/>
                    </a:schemeClr>
                  </a:solidFill>
                  <a:latin typeface="Times New Roman" charset="0"/>
                  <a:ea typeface="Times New Roman" charset="0"/>
                  <a:cs typeface="Times New Roman" charset="0"/>
                </a:rPr>
                <a:t>Engaging with Discernment</a:t>
              </a: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Times New Roman" charset="0"/>
                  <a:ea typeface="Times New Roman" charset="0"/>
                  <a:cs typeface="Times New Roman" charset="0"/>
                </a:rPr>
                <a:t>	SERIES III: </a:t>
              </a:r>
              <a:br>
                <a:rPr lang="en-US" sz="1867" dirty="0">
                  <a:solidFill>
                    <a:schemeClr val="tx1">
                      <a:lumMod val="65000"/>
                      <a:lumOff val="35000"/>
                    </a:schemeClr>
                  </a:solidFill>
                  <a:latin typeface="Times New Roman" charset="0"/>
                  <a:ea typeface="Times New Roman" charset="0"/>
                  <a:cs typeface="Times New Roman" charset="0"/>
                </a:rPr>
              </a:br>
              <a:r>
                <a:rPr lang="en-US" sz="1867" dirty="0">
                  <a:solidFill>
                    <a:schemeClr val="bg1"/>
                  </a:solidFill>
                  <a:latin typeface="Times New Roman" charset="0"/>
                  <a:ea typeface="Times New Roman" charset="0"/>
                  <a:cs typeface="Times New Roman" charset="0"/>
                </a:rPr>
                <a:t>ENGAGING IN SYSTEMS</a:t>
              </a:r>
              <a:endParaRPr lang="en-US" sz="1867" dirty="0">
                <a:latin typeface="Times New Roman" charset="0"/>
                <a:ea typeface="Times New Roman" charset="0"/>
                <a:cs typeface="Times New Roman" charset="0"/>
              </a:endParaRPr>
            </a:p>
          </p:txBody>
        </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COMPASSIONATE</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INTEGRITY TRAINING</a:t>
            </a:r>
          </a:p>
          <a:p>
            <a:endParaRPr lang="en-US" sz="1051" dirty="0">
              <a:latin typeface="Times New Roman" panose="02020603050405020304"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748795"/>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Times New Roman" charset="0"/>
                <a:ea typeface="Times New Roman" charset="0"/>
                <a:cs typeface="Times New Roman" charset="0"/>
              </a:rPr>
              <a:t>COMPASSIONATE INTEGRITY TRAINING</a:t>
            </a:r>
            <a:br>
              <a:rPr lang="en-US" sz="1600"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SERIES III:	</a:t>
            </a:r>
            <a:r>
              <a:rPr lang="en-US" sz="1333" spc="800" dirty="0">
                <a:solidFill>
                  <a:schemeClr val="bg1"/>
                </a:solidFill>
                <a:latin typeface="Times New Roman" charset="0"/>
                <a:ea typeface="Times New Roman" charset="0"/>
                <a:cs typeface="Times New Roman" charset="0"/>
              </a:rPr>
              <a:t>ENGAGING IN SYSTEMS</a:t>
            </a:r>
            <a:br>
              <a:rPr lang="en-US" sz="1333" spc="800" dirty="0">
                <a:solidFill>
                  <a:schemeClr val="bg1"/>
                </a:solidFill>
                <a:latin typeface="Times New Roman" charset="0"/>
                <a:ea typeface="Times New Roman" charset="0"/>
                <a:cs typeface="Times New Roman" charset="0"/>
              </a:rPr>
            </a:br>
            <a:r>
              <a:rPr lang="en-US" sz="1333" spc="800" dirty="0">
                <a:solidFill>
                  <a:srgbClr val="FFFF00"/>
                </a:solidFill>
                <a:latin typeface="Times New Roman" charset="0"/>
                <a:ea typeface="Times New Roman" charset="0"/>
                <a:cs typeface="Times New Roman" charset="0"/>
              </a:rPr>
              <a:t>SKILL 9:		</a:t>
            </a:r>
            <a:r>
              <a:rPr lang="en-US" sz="1333" spc="800" dirty="0">
                <a:solidFill>
                  <a:schemeClr val="bg1"/>
                </a:solidFill>
                <a:latin typeface="Times New Roman" charset="0"/>
                <a:ea typeface="Times New Roman" charset="0"/>
                <a:cs typeface="Times New Roman" charset="0"/>
              </a:rPr>
              <a:t>APPRECIATING INTERDEPENDENCE</a:t>
            </a:r>
          </a:p>
        </p:txBody>
      </p:sp>
    </p:spTree>
    <p:extLst>
      <p:ext uri="{BB962C8B-B14F-4D97-AF65-F5344CB8AC3E}">
        <p14:creationId xmlns:p14="http://schemas.microsoft.com/office/powerpoint/2010/main" val="13875830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1"/>
            <a:ext cx="12192000" cy="6437148"/>
          </a:xfrm>
          <a:prstGeom prst="rect">
            <a:avLst/>
          </a:prstGeom>
        </p:spPr>
      </p:pic>
      <p:sp>
        <p:nvSpPr>
          <p:cNvPr id="5" name="Title 1"/>
          <p:cNvSpPr txBox="1">
            <a:spLocks/>
          </p:cNvSpPr>
          <p:nvPr/>
        </p:nvSpPr>
        <p:spPr>
          <a:xfrm>
            <a:off x="299294" y="439437"/>
            <a:ext cx="11593412" cy="965039"/>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Why do we </a:t>
            </a:r>
            <a:r>
              <a:rPr lang="en-US" sz="4800"/>
              <a:t>need to understand systems?</a:t>
            </a:r>
            <a:endParaRPr lang="en-US" sz="4800" dirty="0"/>
          </a:p>
        </p:txBody>
      </p:sp>
      <p:sp>
        <p:nvSpPr>
          <p:cNvPr id="6" name="Title 1"/>
          <p:cNvSpPr txBox="1">
            <a:spLocks/>
          </p:cNvSpPr>
          <p:nvPr/>
        </p:nvSpPr>
        <p:spPr>
          <a:xfrm>
            <a:off x="133367" y="1351955"/>
            <a:ext cx="3524233" cy="740314"/>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Compassion</a:t>
            </a:r>
          </a:p>
        </p:txBody>
      </p:sp>
      <p:sp>
        <p:nvSpPr>
          <p:cNvPr id="7" name="Title 1"/>
          <p:cNvSpPr txBox="1">
            <a:spLocks/>
          </p:cNvSpPr>
          <p:nvPr/>
        </p:nvSpPr>
        <p:spPr>
          <a:xfrm>
            <a:off x="8112411" y="1526580"/>
            <a:ext cx="4079589" cy="740314"/>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Discernment</a:t>
            </a:r>
          </a:p>
        </p:txBody>
      </p:sp>
      <p:sp>
        <p:nvSpPr>
          <p:cNvPr id="8" name="TextBox 7"/>
          <p:cNvSpPr txBox="1"/>
          <p:nvPr/>
        </p:nvSpPr>
        <p:spPr>
          <a:xfrm>
            <a:off x="99594" y="5043691"/>
            <a:ext cx="5086555" cy="1615827"/>
          </a:xfrm>
          <a:prstGeom prst="rect">
            <a:avLst/>
          </a:prstGeom>
          <a:solidFill>
            <a:schemeClr val="tx1">
              <a:alpha val="50000"/>
            </a:schemeClr>
          </a:solidFill>
          <a:effectLst>
            <a:softEdge rad="0"/>
          </a:effectLst>
        </p:spPr>
        <p:txBody>
          <a:bodyPr wrap="square" rtlCol="0">
            <a:spAutoFit/>
          </a:bodyPr>
          <a:lstStyle/>
          <a:p>
            <a:pPr marL="457200" indent="-457200">
              <a:spcBef>
                <a:spcPts val="1800"/>
              </a:spcBef>
              <a:buClr>
                <a:srgbClr val="FFFF00"/>
              </a:buClr>
              <a:buFont typeface="Arial" charset="0"/>
              <a:buChar char="•"/>
            </a:pPr>
            <a:r>
              <a:rPr lang="en-US" sz="2800" dirty="0">
                <a:solidFill>
                  <a:schemeClr val="bg1"/>
                </a:solidFill>
                <a:latin typeface="Georgia" charset="0"/>
                <a:ea typeface="Georgia" charset="0"/>
                <a:cs typeface="Georgia" charset="0"/>
              </a:rPr>
              <a:t>Compassion is a motivation</a:t>
            </a:r>
          </a:p>
          <a:p>
            <a:pPr marL="457200" indent="-457200">
              <a:spcBef>
                <a:spcPts val="1800"/>
              </a:spcBef>
              <a:buClr>
                <a:srgbClr val="FFFF00"/>
              </a:buClr>
              <a:buFont typeface="Arial" charset="0"/>
              <a:buChar char="•"/>
            </a:pPr>
            <a:r>
              <a:rPr lang="en-US" sz="2800" dirty="0">
                <a:solidFill>
                  <a:schemeClr val="bg1"/>
                </a:solidFill>
                <a:latin typeface="Georgia" charset="0"/>
                <a:ea typeface="Georgia" charset="0"/>
                <a:cs typeface="Georgia" charset="0"/>
              </a:rPr>
              <a:t>Compassion doesn’t tell us </a:t>
            </a:r>
            <a:br>
              <a:rPr lang="en-US" sz="2800" dirty="0">
                <a:solidFill>
                  <a:schemeClr val="bg1"/>
                </a:solidFill>
                <a:latin typeface="Georgia" charset="0"/>
                <a:ea typeface="Georgia" charset="0"/>
                <a:cs typeface="Georgia" charset="0"/>
              </a:rPr>
            </a:br>
            <a:r>
              <a:rPr lang="en-US" sz="2800" dirty="0">
                <a:solidFill>
                  <a:schemeClr val="bg1"/>
                </a:solidFill>
                <a:latin typeface="Georgia" charset="0"/>
                <a:ea typeface="Georgia" charset="0"/>
                <a:cs typeface="Georgia" charset="0"/>
              </a:rPr>
              <a:t>what to do</a:t>
            </a:r>
          </a:p>
        </p:txBody>
      </p:sp>
      <p:sp>
        <p:nvSpPr>
          <p:cNvPr id="9" name="TextBox 8"/>
          <p:cNvSpPr txBox="1"/>
          <p:nvPr/>
        </p:nvSpPr>
        <p:spPr>
          <a:xfrm>
            <a:off x="6677815" y="5043690"/>
            <a:ext cx="5373158" cy="1615827"/>
          </a:xfrm>
          <a:prstGeom prst="rect">
            <a:avLst/>
          </a:prstGeom>
          <a:solidFill>
            <a:schemeClr val="tx1">
              <a:alpha val="50000"/>
            </a:schemeClr>
          </a:solidFill>
        </p:spPr>
        <p:txBody>
          <a:bodyPr wrap="square" rtlCol="0">
            <a:spAutoFit/>
          </a:bodyPr>
          <a:lstStyle/>
          <a:p>
            <a:pPr marL="457200" indent="-457200">
              <a:spcBef>
                <a:spcPts val="1800"/>
              </a:spcBef>
              <a:buClr>
                <a:srgbClr val="FFFF00"/>
              </a:buClr>
              <a:buFont typeface="Arial" charset="0"/>
              <a:buChar char="•"/>
            </a:pPr>
            <a:r>
              <a:rPr lang="en-US" sz="2800">
                <a:solidFill>
                  <a:schemeClr val="bg1"/>
                </a:solidFill>
                <a:latin typeface="Georgia" charset="0"/>
                <a:ea typeface="Georgia" charset="0"/>
                <a:cs typeface="Georgia" charset="0"/>
              </a:rPr>
              <a:t>Compassion can lead </a:t>
            </a:r>
            <a:r>
              <a:rPr lang="en-US" sz="2800" dirty="0">
                <a:solidFill>
                  <a:schemeClr val="bg1"/>
                </a:solidFill>
                <a:latin typeface="Georgia" charset="0"/>
                <a:ea typeface="Georgia" charset="0"/>
                <a:cs typeface="Georgia" charset="0"/>
              </a:rPr>
              <a:t>to harm</a:t>
            </a:r>
          </a:p>
          <a:p>
            <a:pPr marL="457200" indent="-457200">
              <a:spcBef>
                <a:spcPts val="1800"/>
              </a:spcBef>
              <a:buClr>
                <a:srgbClr val="FFFF00"/>
              </a:buClr>
              <a:buFont typeface="Arial" charset="0"/>
              <a:buChar char="•"/>
            </a:pPr>
            <a:r>
              <a:rPr lang="en-US" sz="2800" dirty="0">
                <a:solidFill>
                  <a:schemeClr val="bg1"/>
                </a:solidFill>
                <a:latin typeface="Georgia" charset="0"/>
                <a:ea typeface="Georgia" charset="0"/>
                <a:cs typeface="Georgia" charset="0"/>
              </a:rPr>
              <a:t>Compassion can benefit one group but harm another</a:t>
            </a:r>
          </a:p>
        </p:txBody>
      </p:sp>
      <p:sp>
        <p:nvSpPr>
          <p:cNvPr id="10" name="Title 1"/>
          <p:cNvSpPr txBox="1">
            <a:spLocks/>
          </p:cNvSpPr>
          <p:nvPr/>
        </p:nvSpPr>
        <p:spPr>
          <a:xfrm>
            <a:off x="8120433" y="1518560"/>
            <a:ext cx="4079589" cy="740314"/>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800" dirty="0"/>
              <a:t>Wisdom</a:t>
            </a:r>
          </a:p>
        </p:txBody>
      </p:sp>
    </p:spTree>
    <p:extLst>
      <p:ext uri="{BB962C8B-B14F-4D97-AF65-F5344CB8AC3E}">
        <p14:creationId xmlns:p14="http://schemas.microsoft.com/office/powerpoint/2010/main" val="13781788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xit" presetSubtype="0" fill="hold" grpId="1" nodeType="withEffect">
                                  <p:stCondLst>
                                    <p:cond delay="0"/>
                                  </p:stCondLst>
                                  <p:childTnLst>
                                    <p:animEffect transition="out" filter="fade">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par>
                                <p:cTn id="24" presetID="10" presetClass="exit" presetSubtype="0" fill="hold" grpId="1" nodeType="withEffect">
                                  <p:stCondLst>
                                    <p:cond delay="0"/>
                                  </p:stCondLst>
                                  <p:childTnLst>
                                    <p:animEffect transition="out" filter="fade">
                                      <p:cBhvr>
                                        <p:cTn id="25" dur="2000"/>
                                        <p:tgtEl>
                                          <p:spTgt spid="6"/>
                                        </p:tgtEl>
                                      </p:cBhvr>
                                    </p:animEffect>
                                    <p:set>
                                      <p:cBhvr>
                                        <p:cTn id="26" dur="1" fill="hold">
                                          <p:stCondLst>
                                            <p:cond delay="1999"/>
                                          </p:stCondLst>
                                        </p:cTn>
                                        <p:tgtEl>
                                          <p:spTgt spid="6"/>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10"/>
                                        </p:tgtEl>
                                      </p:cBhvr>
                                    </p:animEffect>
                                    <p:set>
                                      <p:cBhvr>
                                        <p:cTn id="29" dur="1" fill="hold">
                                          <p:stCondLst>
                                            <p:cond delay="19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bg/>
                                          </p:spTgt>
                                        </p:tgtEl>
                                        <p:attrNameLst>
                                          <p:attrName>style.visibility</p:attrName>
                                        </p:attrNameLst>
                                      </p:cBhvr>
                                      <p:to>
                                        <p:strVal val="visible"/>
                                      </p:to>
                                    </p:set>
                                    <p:animEffect transition="in" filter="fade">
                                      <p:cBhvr>
                                        <p:cTn id="34" dur="1000"/>
                                        <p:tgtEl>
                                          <p:spTgt spid="8">
                                            <p:bg/>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10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10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bg/>
                                          </p:spTgt>
                                        </p:tgtEl>
                                        <p:attrNameLst>
                                          <p:attrName>style.visibility</p:attrName>
                                        </p:attrNameLst>
                                      </p:cBhvr>
                                      <p:to>
                                        <p:strVal val="visible"/>
                                      </p:to>
                                    </p:set>
                                    <p:animEffect transition="in" filter="fade">
                                      <p:cBhvr>
                                        <p:cTn id="47" dur="1000"/>
                                        <p:tgtEl>
                                          <p:spTgt spid="9">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1000"/>
                                        <p:tgtEl>
                                          <p:spTgt spid="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animEffect transition="in" filter="fade">
                                      <p:cBhvr>
                                        <p:cTn id="55"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7" grpId="1"/>
      <p:bldP spid="8" grpId="0" build="p" animBg="1"/>
      <p:bldP spid="9" grpId="0" build="p" animBg="1"/>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49" b="3860"/>
          <a:stretch/>
        </p:blipFill>
        <p:spPr>
          <a:xfrm>
            <a:off x="438344" y="0"/>
            <a:ext cx="11409701" cy="6858000"/>
          </a:xfrm>
          <a:prstGeom prst="rect">
            <a:avLst/>
          </a:prstGeom>
        </p:spPr>
      </p:pic>
      <p:sp>
        <p:nvSpPr>
          <p:cNvPr id="4" name="TextBox 3"/>
          <p:cNvSpPr txBox="1"/>
          <p:nvPr/>
        </p:nvSpPr>
        <p:spPr>
          <a:xfrm>
            <a:off x="438344" y="151558"/>
            <a:ext cx="5498630" cy="923330"/>
          </a:xfrm>
          <a:prstGeom prst="rect">
            <a:avLst/>
          </a:prstGeom>
          <a:noFill/>
        </p:spPr>
        <p:txBody>
          <a:bodyPr wrap="square" rtlCol="0">
            <a:spAutoFit/>
          </a:bodyPr>
          <a:lstStyle/>
          <a:p>
            <a:pPr algn="ctr"/>
            <a:r>
              <a:rPr lang="en-US" sz="5400" dirty="0">
                <a:solidFill>
                  <a:schemeClr val="bg1"/>
                </a:solidFill>
                <a:latin typeface="Georgia" charset="0"/>
                <a:ea typeface="Georgia" charset="0"/>
                <a:cs typeface="Georgia" charset="0"/>
              </a:rPr>
              <a:t>Interdependence</a:t>
            </a:r>
          </a:p>
        </p:txBody>
      </p:sp>
      <p:sp>
        <p:nvSpPr>
          <p:cNvPr id="3" name="Rectangle 2"/>
          <p:cNvSpPr/>
          <p:nvPr/>
        </p:nvSpPr>
        <p:spPr>
          <a:xfrm>
            <a:off x="969817" y="5349988"/>
            <a:ext cx="10584873" cy="1384995"/>
          </a:xfrm>
          <a:prstGeom prst="rect">
            <a:avLst/>
          </a:prstGeom>
          <a:solidFill>
            <a:srgbClr val="000000">
              <a:alpha val="54902"/>
            </a:srgbClr>
          </a:solidFill>
        </p:spPr>
        <p:txBody>
          <a:bodyPr wrap="square">
            <a:spAutoFit/>
          </a:bodyPr>
          <a:lstStyle/>
          <a:p>
            <a:r>
              <a:rPr lang="en-US" sz="2800" dirty="0">
                <a:solidFill>
                  <a:schemeClr val="bg1"/>
                </a:solidFill>
                <a:latin typeface="Georgia" charset="0"/>
                <a:ea typeface="Georgia" charset="0"/>
                <a:cs typeface="Georgia" charset="0"/>
              </a:rPr>
              <a:t>Individuals are part of a vast ecosystem where they are dependent on other individuals, institutions, and the environment to survive and thrive and where individual actions similarly affect others.</a:t>
            </a:r>
          </a:p>
        </p:txBody>
      </p:sp>
    </p:spTree>
    <p:extLst>
      <p:ext uri="{BB962C8B-B14F-4D97-AF65-F5344CB8AC3E}">
        <p14:creationId xmlns:p14="http://schemas.microsoft.com/office/powerpoint/2010/main" val="10452508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49" b="3860"/>
          <a:stretch/>
        </p:blipFill>
        <p:spPr>
          <a:xfrm>
            <a:off x="438344" y="0"/>
            <a:ext cx="11409701" cy="6858000"/>
          </a:xfrm>
          <a:prstGeom prst="rect">
            <a:avLst/>
          </a:prstGeom>
        </p:spPr>
      </p:pic>
      <p:sp>
        <p:nvSpPr>
          <p:cNvPr id="6" name="TextBox 5">
            <a:extLst>
              <a:ext uri="{FF2B5EF4-FFF2-40B4-BE49-F238E27FC236}">
                <a16:creationId xmlns:a16="http://schemas.microsoft.com/office/drawing/2014/main" id="{46E01074-D5F9-1347-B5BC-E842F625DE68}"/>
              </a:ext>
            </a:extLst>
          </p:cNvPr>
          <p:cNvSpPr txBox="1"/>
          <p:nvPr/>
        </p:nvSpPr>
        <p:spPr>
          <a:xfrm>
            <a:off x="969816" y="5565431"/>
            <a:ext cx="10584873" cy="954107"/>
          </a:xfrm>
          <a:prstGeom prst="rect">
            <a:avLst/>
          </a:prstGeom>
          <a:solidFill>
            <a:srgbClr val="000000">
              <a:alpha val="54902"/>
            </a:srgbClr>
          </a:solidFill>
        </p:spPr>
        <p:txBody>
          <a:bodyPr wrap="square" rtlCol="0">
            <a:spAutoFit/>
          </a:bodyPr>
          <a:lstStyle/>
          <a:p>
            <a:pPr>
              <a:spcBef>
                <a:spcPts val="1800"/>
              </a:spcBef>
              <a:buClr>
                <a:srgbClr val="FFFF00"/>
              </a:buClr>
            </a:pPr>
            <a:r>
              <a:rPr lang="en-US" sz="2800" dirty="0">
                <a:solidFill>
                  <a:schemeClr val="bg1"/>
                </a:solidFill>
                <a:latin typeface="Georgia" charset="0"/>
                <a:ea typeface="Georgia" charset="0"/>
                <a:cs typeface="Georgia" charset="0"/>
              </a:rPr>
              <a:t>“Understanding interdependence is essential to meet the global challenges of our age” (Positive Peace Report 2017).</a:t>
            </a:r>
          </a:p>
        </p:txBody>
      </p:sp>
      <p:sp>
        <p:nvSpPr>
          <p:cNvPr id="7" name="TextBox 6">
            <a:extLst>
              <a:ext uri="{FF2B5EF4-FFF2-40B4-BE49-F238E27FC236}">
                <a16:creationId xmlns:a16="http://schemas.microsoft.com/office/drawing/2014/main" id="{5E2CA552-63E9-1143-B0C1-D8ECC337A065}"/>
              </a:ext>
            </a:extLst>
          </p:cNvPr>
          <p:cNvSpPr txBox="1"/>
          <p:nvPr/>
        </p:nvSpPr>
        <p:spPr>
          <a:xfrm>
            <a:off x="438344" y="151558"/>
            <a:ext cx="5498630" cy="923330"/>
          </a:xfrm>
          <a:prstGeom prst="rect">
            <a:avLst/>
          </a:prstGeom>
          <a:noFill/>
        </p:spPr>
        <p:txBody>
          <a:bodyPr wrap="square" rtlCol="0">
            <a:spAutoFit/>
          </a:bodyPr>
          <a:lstStyle/>
          <a:p>
            <a:pPr algn="ctr"/>
            <a:r>
              <a:rPr lang="en-US" sz="5400" dirty="0">
                <a:solidFill>
                  <a:schemeClr val="bg1"/>
                </a:solidFill>
                <a:latin typeface="Georgia" charset="0"/>
                <a:ea typeface="Georgia" charset="0"/>
                <a:cs typeface="Georgia" charset="0"/>
              </a:rPr>
              <a:t>Interdependence</a:t>
            </a:r>
          </a:p>
        </p:txBody>
      </p:sp>
    </p:spTree>
    <p:extLst>
      <p:ext uri="{BB962C8B-B14F-4D97-AF65-F5344CB8AC3E}">
        <p14:creationId xmlns:p14="http://schemas.microsoft.com/office/powerpoint/2010/main" val="360494907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Martin Luther King, Jr, Christmas Sermon cl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304958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pPr algn="ctr"/>
            <a:r>
              <a:rPr lang="en-US" sz="5333" dirty="0">
                <a:solidFill>
                  <a:schemeClr val="tx1"/>
                </a:solidFill>
              </a:rPr>
              <a:t>Break Out Groups</a:t>
            </a:r>
          </a:p>
        </p:txBody>
      </p:sp>
    </p:spTree>
    <p:extLst>
      <p:ext uri="{BB962C8B-B14F-4D97-AF65-F5344CB8AC3E}">
        <p14:creationId xmlns:p14="http://schemas.microsoft.com/office/powerpoint/2010/main" val="7141987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ilient zone BUILD1.png"/>
          <p:cNvPicPr>
            <a:picLocks noChangeAspect="1"/>
          </p:cNvPicPr>
          <p:nvPr/>
        </p:nvPicPr>
        <p:blipFill>
          <a:blip r:embed="rId3" cstate="print"/>
          <a:stretch>
            <a:fillRect/>
          </a:stretch>
        </p:blipFill>
        <p:spPr>
          <a:xfrm>
            <a:off x="425490" y="1154929"/>
            <a:ext cx="5108326" cy="5180784"/>
          </a:xfrm>
          <a:prstGeom prst="rect">
            <a:avLst/>
          </a:prstGeom>
          <a:ln w="76200">
            <a:noFill/>
          </a:ln>
        </p:spPr>
      </p:pic>
      <p:sp>
        <p:nvSpPr>
          <p:cNvPr id="6" name="Title 1"/>
          <p:cNvSpPr>
            <a:spLocks noGrp="1"/>
          </p:cNvSpPr>
          <p:nvPr>
            <p:ph type="title"/>
          </p:nvPr>
        </p:nvSpPr>
        <p:spPr>
          <a:xfrm>
            <a:off x="838200" y="187701"/>
            <a:ext cx="10515600" cy="1325563"/>
          </a:xfrm>
        </p:spPr>
        <p:txBody>
          <a:bodyPr/>
          <a:lstStyle/>
          <a:p>
            <a:r>
              <a:rPr lang="en-US" dirty="0"/>
              <a:t>Why is a systems perspective important?</a:t>
            </a:r>
          </a:p>
        </p:txBody>
      </p:sp>
      <p:sp>
        <p:nvSpPr>
          <p:cNvPr id="2" name="TextBox 1"/>
          <p:cNvSpPr txBox="1"/>
          <p:nvPr/>
        </p:nvSpPr>
        <p:spPr>
          <a:xfrm rot="21359777">
            <a:off x="2540741" y="3450034"/>
            <a:ext cx="786384" cy="276999"/>
          </a:xfrm>
          <a:prstGeom prst="rect">
            <a:avLst/>
          </a:prstGeom>
          <a:noFill/>
        </p:spPr>
        <p:txBody>
          <a:bodyPr wrap="square" rtlCol="0">
            <a:spAutoFit/>
          </a:bodyPr>
          <a:lstStyle/>
          <a:p>
            <a:r>
              <a:rPr lang="en-US" sz="1200">
                <a:solidFill>
                  <a:schemeClr val="bg2">
                    <a:lumMod val="50000"/>
                  </a:schemeClr>
                </a:solidFill>
                <a:latin typeface="Chalkduster" charset="0"/>
                <a:ea typeface="Chalkduster" charset="0"/>
                <a:cs typeface="Chalkduster" charset="0"/>
              </a:rPr>
              <a:t>Hungry</a:t>
            </a:r>
          </a:p>
        </p:txBody>
      </p:sp>
    </p:spTree>
    <p:extLst>
      <p:ext uri="{BB962C8B-B14F-4D97-AF65-F5344CB8AC3E}">
        <p14:creationId xmlns:p14="http://schemas.microsoft.com/office/powerpoint/2010/main" val="12116456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34510</TotalTime>
  <Words>1142</Words>
  <Application>Microsoft Macintosh PowerPoint</Application>
  <PresentationFormat>Widescreen</PresentationFormat>
  <Paragraphs>124</Paragraphs>
  <Slides>18</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Chalkduster</vt:lpstr>
      <vt:lpstr>Georgia</vt:lpstr>
      <vt:lpstr>Schneidler BT Roman</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Out Groups</vt:lpstr>
      <vt:lpstr>Why is a systems perspective important?</vt:lpstr>
      <vt:lpstr>Why is a systems perspective important?</vt:lpstr>
      <vt:lpstr>Break Out Groups</vt:lpstr>
      <vt:lpstr>PowerPoint Presentation</vt:lpstr>
      <vt:lpstr>PowerPoint Presentation</vt:lpstr>
      <vt:lpstr>PowerPoint Presentation</vt:lpstr>
      <vt:lpstr>What might Direct, Structural and Cultural Peace Look Like?</vt:lpstr>
      <vt:lpstr>PowerPoint Presentation</vt:lpstr>
      <vt:lpstr>Reflective Writing &amp;  Mindful Dialogue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Avital Abraham</dc:creator>
  <cp:lastModifiedBy>Michael Karlin</cp:lastModifiedBy>
  <cp:revision>141</cp:revision>
  <cp:lastPrinted>2019-06-27T20:19:04Z</cp:lastPrinted>
  <dcterms:created xsi:type="dcterms:W3CDTF">2017-06-02T17:47:47Z</dcterms:created>
  <dcterms:modified xsi:type="dcterms:W3CDTF">2019-06-27T20:19:55Z</dcterms:modified>
</cp:coreProperties>
</file>