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00" r:id="rId2"/>
    <p:sldId id="301" r:id="rId3"/>
    <p:sldId id="302" r:id="rId4"/>
    <p:sldId id="282" r:id="rId5"/>
    <p:sldId id="292" r:id="rId6"/>
    <p:sldId id="269" r:id="rId7"/>
    <p:sldId id="271" r:id="rId8"/>
    <p:sldId id="274" r:id="rId9"/>
    <p:sldId id="287" r:id="rId10"/>
    <p:sldId id="311" r:id="rId11"/>
    <p:sldId id="307" r:id="rId12"/>
    <p:sldId id="288" r:id="rId13"/>
    <p:sldId id="289" r:id="rId14"/>
    <p:sldId id="290" r:id="rId15"/>
    <p:sldId id="312" r:id="rId16"/>
    <p:sldId id="295" r:id="rId17"/>
    <p:sldId id="304" r:id="rId18"/>
    <p:sldId id="296" r:id="rId19"/>
    <p:sldId id="291" r:id="rId20"/>
    <p:sldId id="277" r:id="rId21"/>
    <p:sldId id="278" r:id="rId22"/>
    <p:sldId id="305" r:id="rId23"/>
    <p:sldId id="336"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19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5"/>
    <p:restoredTop sz="78306"/>
  </p:normalViewPr>
  <p:slideViewPr>
    <p:cSldViewPr snapToGrid="0" snapToObjects="1">
      <p:cViewPr varScale="1">
        <p:scale>
          <a:sx n="78" d="100"/>
          <a:sy n="78" d="100"/>
        </p:scale>
        <p:origin x="168" y="328"/>
      </p:cViewPr>
      <p:guideLst>
        <p:guide orient="horz" pos="864"/>
        <p:guide pos="1944"/>
      </p:guideLst>
    </p:cSldViewPr>
  </p:slideViewPr>
  <p:notesTextViewPr>
    <p:cViewPr>
      <p:scale>
        <a:sx n="1" d="1"/>
        <a:sy n="1" d="1"/>
      </p:scale>
      <p:origin x="0" y="0"/>
    </p:cViewPr>
  </p:notesTextViewPr>
  <p:notesViewPr>
    <p:cSldViewPr snapToGrid="0" snapToObjects="1">
      <p:cViewPr>
        <p:scale>
          <a:sx n="125" d="100"/>
          <a:sy n="125" d="100"/>
        </p:scale>
        <p:origin x="1856" y="-12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9121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34290"/>
            <a:ext cx="5486400" cy="1549676"/>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314772" y="8526189"/>
            <a:ext cx="2971800" cy="458787"/>
          </a:xfrm>
          <a:prstGeom prst="rect">
            <a:avLst/>
          </a:prstGeom>
        </p:spPr>
        <p:txBody>
          <a:bodyPr vert="horz" lIns="91440" tIns="45720" rIns="91440" bIns="45720" rtlCol="0" anchor="b"/>
          <a:lstStyle>
            <a:lvl1pPr algn="r">
              <a:defRPr sz="1000">
                <a:latin typeface="Schneidler BT Roman" panose="02090502020206020303" pitchFamily="18" charset="0"/>
              </a:defRPr>
            </a:lvl1pPr>
          </a:lstStyle>
          <a:p>
            <a:fld id="{35245D21-5D27-3644-A567-409212129AE8}" type="slidenum">
              <a:rPr lang="en-US" smtClean="0"/>
              <a:pPr/>
              <a:t>‹#›</a:t>
            </a:fld>
            <a:endParaRPr lang="en-US"/>
          </a:p>
        </p:txBody>
      </p:sp>
      <p:sp>
        <p:nvSpPr>
          <p:cNvPr id="8" name="TextBox 7">
            <a:extLst>
              <a:ext uri="{FF2B5EF4-FFF2-40B4-BE49-F238E27FC236}">
                <a16:creationId xmlns:a16="http://schemas.microsoft.com/office/drawing/2014/main" id="{92DE588C-2A5C-2C43-B388-0CCB4F538D7F}"/>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C6A027FD-A796-7643-8370-94DBD8AB9AD3}"/>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B59B3556-DCB9-DB4F-B461-78CCEA5B27AE}"/>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AC453B91-02BE-AE4E-BCA4-87E4CEE4E8DD}"/>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32DC0150-8083-A447-80C6-5469EDE33B25}"/>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74922597-370E-674E-98C5-C828EB82D93F}"/>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876143"/>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45D21-5D27-3644-A567-409212129AE8}" type="slidenum">
              <a:rPr lang="en-US" smtClean="0"/>
              <a:t>1</a:t>
            </a:fld>
            <a:endParaRPr lang="en-US"/>
          </a:p>
        </p:txBody>
      </p:sp>
    </p:spTree>
    <p:extLst>
      <p:ext uri="{BB962C8B-B14F-4D97-AF65-F5344CB8AC3E}">
        <p14:creationId xmlns:p14="http://schemas.microsoft.com/office/powerpoint/2010/main" val="333315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34290"/>
            <a:ext cx="5486400" cy="2198590"/>
          </a:xfrm>
        </p:spPr>
        <p:txBody>
          <a:bodyPr/>
          <a:lstStyle/>
          <a:p>
            <a:r>
              <a:rPr lang="en-US" dirty="0"/>
              <a:t>The Thinking Trap of Not Seeing Common Humanity can be an impediment to seeing other people’s suffering. Referring back to common humanity and self-compassion, all human beings suffer and have needs. By virtue of merely being alive, we all face emotional pain and distress, we all encounter sickness, we are all aging, and we will all die. On the surface, a person may appear to have no problems whatsoever, but if we take time to investigate, we will doubtless discover that they do indeed experience emotional pain, relationship issues, financial worries, non-obvious physical ailments, or any of countless forms of suffering that are not readily obvious to an outsider. Even if they are not suffering now, we know that as a human being they are vulnerable to suffering just by being alive on this earth. We may need to reflect repeatedly in order to gain and strengthen this insight. It is essential for feeling empathic concern and therefore also compassion, because without seeing a need, we will feel no need to address it. Noticing suffering in this way helps us overcome the Thinking Trap of Not Seeing Common Humanity.</a:t>
            </a:r>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10</a:t>
            </a:fld>
            <a:endParaRPr lang="en-US"/>
          </a:p>
        </p:txBody>
      </p:sp>
    </p:spTree>
    <p:extLst>
      <p:ext uri="{BB962C8B-B14F-4D97-AF65-F5344CB8AC3E}">
        <p14:creationId xmlns:p14="http://schemas.microsoft.com/office/powerpoint/2010/main" val="71747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Recall the eight worldly concerns from Skill 4. All people are susceptible to being afflictively attached or averse to at lease some of these eight, causing inner struggles.</a:t>
            </a:r>
          </a:p>
        </p:txBody>
      </p:sp>
      <p:sp>
        <p:nvSpPr>
          <p:cNvPr id="4" name="Slide Number Placeholder 3"/>
          <p:cNvSpPr>
            <a:spLocks noGrp="1"/>
          </p:cNvSpPr>
          <p:nvPr>
            <p:ph type="sldNum" sz="quarter" idx="10"/>
          </p:nvPr>
        </p:nvSpPr>
        <p:spPr/>
        <p:txBody>
          <a:bodyPr/>
          <a:lstStyle/>
          <a:p>
            <a:fld id="{93D5A033-F234-1F4E-A50C-D51193B8BDA5}" type="slidenum">
              <a:rPr lang="en-US" smtClean="0"/>
              <a:t>11</a:t>
            </a:fld>
            <a:endParaRPr lang="en-US"/>
          </a:p>
        </p:txBody>
      </p:sp>
    </p:spTree>
    <p:extLst>
      <p:ext uri="{BB962C8B-B14F-4D97-AF65-F5344CB8AC3E}">
        <p14:creationId xmlns:p14="http://schemas.microsoft.com/office/powerpoint/2010/main" val="303161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The second component of compassion is empathic concern itself, the ability to care about and resonate with the other person. As discussed in the last module, we have a great deal of empathic concern for our loved ones, but far less for strangers, and often very little for those we dislike. Therefore, noticing suffering and needs is not enough; we must care and have empathic concern. The same Thinking Traps, discussed in Skill 7, of In-Group Bias, One Over Many, and Empathic Distress can cause us to not experience Empathic Concern.</a:t>
            </a:r>
          </a:p>
        </p:txBody>
      </p:sp>
      <p:sp>
        <p:nvSpPr>
          <p:cNvPr id="4" name="Slide Number Placeholder 3"/>
          <p:cNvSpPr>
            <a:spLocks noGrp="1"/>
          </p:cNvSpPr>
          <p:nvPr>
            <p:ph type="sldNum" sz="quarter" idx="10"/>
          </p:nvPr>
        </p:nvSpPr>
        <p:spPr/>
        <p:txBody>
          <a:bodyPr/>
          <a:lstStyle/>
          <a:p>
            <a:fld id="{35245D21-5D27-3644-A567-409212129AE8}" type="slidenum">
              <a:rPr lang="en-US" smtClean="0"/>
              <a:t>12</a:t>
            </a:fld>
            <a:endParaRPr lang="en-US"/>
          </a:p>
        </p:txBody>
      </p:sp>
    </p:spTree>
    <p:extLst>
      <p:ext uri="{BB962C8B-B14F-4D97-AF65-F5344CB8AC3E}">
        <p14:creationId xmlns:p14="http://schemas.microsoft.com/office/powerpoint/2010/main" val="23543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Lastly, without a sense of self-confidence in our ability to take action, our compassion will hit a brick wall and we will feel helpless, powerless and eventually apathetic – a result of empathic distress. We have to believe that we have the ability to do something constructive, however small. We have to think creatively also about what this constructive action could be. Often there is no immediate solution to the problems that face us, but that does not mean we are powerless to do anything.</a:t>
            </a:r>
          </a:p>
        </p:txBody>
      </p:sp>
      <p:sp>
        <p:nvSpPr>
          <p:cNvPr id="4" name="Slide Number Placeholder 3"/>
          <p:cNvSpPr>
            <a:spLocks noGrp="1"/>
          </p:cNvSpPr>
          <p:nvPr>
            <p:ph type="sldNum" sz="quarter" idx="10"/>
          </p:nvPr>
        </p:nvSpPr>
        <p:spPr/>
        <p:txBody>
          <a:bodyPr/>
          <a:lstStyle/>
          <a:p>
            <a:fld id="{35245D21-5D27-3644-A567-409212129AE8}" type="slidenum">
              <a:rPr lang="en-US" smtClean="0"/>
              <a:t>13</a:t>
            </a:fld>
            <a:endParaRPr lang="en-US"/>
          </a:p>
        </p:txBody>
      </p:sp>
    </p:spTree>
    <p:extLst>
      <p:ext uri="{BB962C8B-B14F-4D97-AF65-F5344CB8AC3E}">
        <p14:creationId xmlns:p14="http://schemas.microsoft.com/office/powerpoint/2010/main" val="1681878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34290"/>
            <a:ext cx="5486400" cy="2411950"/>
          </a:xfrm>
        </p:spPr>
        <p:txBody>
          <a:bodyPr/>
          <a:lstStyle/>
          <a:p>
            <a:r>
              <a:rPr lang="en-US" dirty="0"/>
              <a:t>This is an image of a Jewish couple hiding in the attic of non-Jewish friends during the Holocaust.</a:t>
            </a:r>
          </a:p>
          <a:p>
            <a:endParaRPr lang="en-US" dirty="0"/>
          </a:p>
          <a:p>
            <a:r>
              <a:rPr lang="en-US" dirty="0"/>
              <a:t>An incredibly powerful example of how important is a sense of agency is highlighted in the work of Samuel and Pearl </a:t>
            </a:r>
            <a:r>
              <a:rPr lang="en-US" dirty="0" err="1"/>
              <a:t>Oliner</a:t>
            </a:r>
            <a:r>
              <a:rPr lang="en-US" dirty="0"/>
              <a:t>, who interviewed rescuers of Jews in Nazi Europe during the Holocaust.  Among other factors, one of the distinguishing differences among those who chose to rescue Jews and those who did not was an internal sense of efficacy or agency.  In other words, those who rescued believed that their actions, even in the midst of chaos, destruction, and the Nazi war machine, however small, actually could make a difference.  By contrast, non-rescuers and bystanders reported that they didn’t believe their actions (small or large) could or would make any difference against the forces that were too great, so they didn’t bother to act at all.  Thus a sense of internal self-confidence in their ability to make some difference allowed the rescuers to see a choice to act where others perceived only compliance--and believed they could succeed where others only saw failure.</a:t>
            </a:r>
          </a:p>
        </p:txBody>
      </p:sp>
      <p:sp>
        <p:nvSpPr>
          <p:cNvPr id="4" name="Slide Number Placeholder 3"/>
          <p:cNvSpPr>
            <a:spLocks noGrp="1"/>
          </p:cNvSpPr>
          <p:nvPr>
            <p:ph type="sldNum" sz="quarter" idx="10"/>
          </p:nvPr>
        </p:nvSpPr>
        <p:spPr/>
        <p:txBody>
          <a:bodyPr/>
          <a:lstStyle/>
          <a:p>
            <a:fld id="{35245D21-5D27-3644-A567-409212129AE8}" type="slidenum">
              <a:rPr lang="en-US" smtClean="0"/>
              <a:t>14</a:t>
            </a:fld>
            <a:endParaRPr lang="en-US"/>
          </a:p>
        </p:txBody>
      </p:sp>
    </p:spTree>
    <p:extLst>
      <p:ext uri="{BB962C8B-B14F-4D97-AF65-F5344CB8AC3E}">
        <p14:creationId xmlns:p14="http://schemas.microsoft.com/office/powerpoint/2010/main" val="70477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2236925"/>
          </a:xfrm>
        </p:spPr>
        <p:txBody>
          <a:bodyPr/>
          <a:lstStyle/>
          <a:p>
            <a:r>
              <a:rPr lang="en-US" dirty="0"/>
              <a:t>The Thinking Trap of Powerlessness hinders us from having a sense of agency. Even small acts can help alleviate the suffering of another. Until we move to discernment, we will not know what we can do, but a sense of agency is necessary to move to this step.</a:t>
            </a:r>
          </a:p>
        </p:txBody>
      </p:sp>
      <p:sp>
        <p:nvSpPr>
          <p:cNvPr id="4" name="Slide Number Placeholder 3"/>
          <p:cNvSpPr>
            <a:spLocks noGrp="1"/>
          </p:cNvSpPr>
          <p:nvPr>
            <p:ph type="sldNum" sz="quarter" idx="10"/>
          </p:nvPr>
        </p:nvSpPr>
        <p:spPr/>
        <p:txBody>
          <a:bodyPr/>
          <a:lstStyle/>
          <a:p>
            <a:fld id="{3210D10F-5913-F141-A251-54750C97C256}" type="slidenum">
              <a:rPr lang="en-US" smtClean="0"/>
              <a:t>15</a:t>
            </a:fld>
            <a:endParaRPr lang="en-US"/>
          </a:p>
        </p:txBody>
      </p:sp>
    </p:spTree>
    <p:extLst>
      <p:ext uri="{BB962C8B-B14F-4D97-AF65-F5344CB8AC3E}">
        <p14:creationId xmlns:p14="http://schemas.microsoft.com/office/powerpoint/2010/main" val="185427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85800" y="85725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2" charset="2"/>
              <a:buNone/>
            </a:pPr>
            <a:r>
              <a:rPr lang="en-US" altLang="en-US" dirty="0">
                <a:ea typeface="ＭＳ Ｐゴシック" charset="-128"/>
              </a:rPr>
              <a:t>We will move into this topic in detail starting next session, but we should recall that compassion is about motivation;</a:t>
            </a:r>
            <a:r>
              <a:rPr lang="en-US" altLang="en-US" baseline="0" dirty="0">
                <a:ea typeface="ＭＳ Ｐゴシック" charset="-128"/>
              </a:rPr>
              <a:t> discernment and wisdom are about which action to take. You need both wings for the bird to fly. Moving to Discernment is a way of escaping the Thinking Trap of Powerlessness.</a:t>
            </a:r>
            <a:endParaRPr lang="en-US" altLang="en-US" dirty="0">
              <a:ea typeface="ＭＳ Ｐゴシック"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3FF65AE-36AF-FF43-A2C6-6BDC76EEFEDF}" type="slidenum">
              <a:rPr lang="en-US" altLang="en-US"/>
              <a:pPr>
                <a:spcBef>
                  <a:spcPct val="0"/>
                </a:spcBef>
              </a:pPr>
              <a:t>16</a:t>
            </a:fld>
            <a:endParaRPr lang="en-US" altLang="en-US"/>
          </a:p>
        </p:txBody>
      </p:sp>
    </p:spTree>
    <p:extLst>
      <p:ext uri="{BB962C8B-B14F-4D97-AF65-F5344CB8AC3E}">
        <p14:creationId xmlns:p14="http://schemas.microsoft.com/office/powerpoint/2010/main" val="172154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Compassion Skits” Critical Insight Activity from the Facilitator Guide</a:t>
            </a:r>
          </a:p>
        </p:txBody>
      </p:sp>
      <p:sp>
        <p:nvSpPr>
          <p:cNvPr id="4" name="Slide Number Placeholder 3"/>
          <p:cNvSpPr>
            <a:spLocks noGrp="1"/>
          </p:cNvSpPr>
          <p:nvPr>
            <p:ph type="sldNum" sz="quarter" idx="10"/>
          </p:nvPr>
        </p:nvSpPr>
        <p:spPr/>
        <p:txBody>
          <a:bodyPr/>
          <a:lstStyle/>
          <a:p>
            <a:fld id="{C5F150D0-F96E-D447-8A43-0A68669ECBDF}" type="slidenum">
              <a:rPr lang="en-US" smtClean="0"/>
              <a:t>17</a:t>
            </a:fld>
            <a:endParaRPr lang="en-US"/>
          </a:p>
        </p:txBody>
      </p:sp>
    </p:spTree>
    <p:extLst>
      <p:ext uri="{BB962C8B-B14F-4D97-AF65-F5344CB8AC3E}">
        <p14:creationId xmlns:p14="http://schemas.microsoft.com/office/powerpoint/2010/main" val="155145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to use for “What is Compassion Skits” Critical Insight Activity from the Facilitator Guide</a:t>
            </a:r>
          </a:p>
        </p:txBody>
      </p:sp>
      <p:sp>
        <p:nvSpPr>
          <p:cNvPr id="4" name="Slide Number Placeholder 3"/>
          <p:cNvSpPr>
            <a:spLocks noGrp="1"/>
          </p:cNvSpPr>
          <p:nvPr>
            <p:ph type="sldNum" sz="quarter" idx="10"/>
          </p:nvPr>
        </p:nvSpPr>
        <p:spPr/>
        <p:txBody>
          <a:bodyPr/>
          <a:lstStyle/>
          <a:p>
            <a:fld id="{35245D21-5D27-3644-A567-409212129AE8}" type="slidenum">
              <a:rPr lang="en-US" smtClean="0"/>
              <a:t>18</a:t>
            </a:fld>
            <a:endParaRPr lang="en-US"/>
          </a:p>
        </p:txBody>
      </p:sp>
    </p:spTree>
    <p:extLst>
      <p:ext uri="{BB962C8B-B14F-4D97-AF65-F5344CB8AC3E}">
        <p14:creationId xmlns:p14="http://schemas.microsoft.com/office/powerpoint/2010/main" val="787820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34290"/>
            <a:ext cx="5486400" cy="2828510"/>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5"/>
          </p:nvPr>
        </p:nvSpPr>
        <p:spPr/>
        <p:txBody>
          <a:bodyPr/>
          <a:lstStyle/>
          <a:p>
            <a:fld id="{35245D21-5D27-3644-A567-409212129AE8}" type="slidenum">
              <a:rPr lang="en-US" smtClean="0"/>
              <a:t>19</a:t>
            </a:fld>
            <a:endParaRPr lang="en-US"/>
          </a:p>
        </p:txBody>
      </p:sp>
    </p:spTree>
    <p:extLst>
      <p:ext uri="{BB962C8B-B14F-4D97-AF65-F5344CB8AC3E}">
        <p14:creationId xmlns:p14="http://schemas.microsoft.com/office/powerpoint/2010/main" val="333860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45D21-5D27-3644-A567-409212129AE8}" type="slidenum">
              <a:rPr lang="en-US" smtClean="0"/>
              <a:t>2</a:t>
            </a:fld>
            <a:endParaRPr lang="en-US"/>
          </a:p>
        </p:txBody>
      </p:sp>
    </p:spTree>
    <p:extLst>
      <p:ext uri="{BB962C8B-B14F-4D97-AF65-F5344CB8AC3E}">
        <p14:creationId xmlns:p14="http://schemas.microsoft.com/office/powerpoint/2010/main" val="2386064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Although Wishing and Aspiring Compassion are similar, with Aspiring there is greater urgency that may also lead to a greater sense of agency and ultimately some action, even if there is no personal responsibility.</a:t>
            </a:r>
          </a:p>
        </p:txBody>
      </p:sp>
      <p:sp>
        <p:nvSpPr>
          <p:cNvPr id="4" name="Slide Number Placeholder 3"/>
          <p:cNvSpPr>
            <a:spLocks noGrp="1"/>
          </p:cNvSpPr>
          <p:nvPr>
            <p:ph type="sldNum" sz="quarter" idx="5"/>
          </p:nvPr>
        </p:nvSpPr>
        <p:spPr/>
        <p:txBody>
          <a:bodyPr/>
          <a:lstStyle/>
          <a:p>
            <a:fld id="{35245D21-5D27-3644-A567-409212129AE8}" type="slidenum">
              <a:rPr lang="en-US" smtClean="0"/>
              <a:t>20</a:t>
            </a:fld>
            <a:endParaRPr lang="en-US"/>
          </a:p>
        </p:txBody>
      </p:sp>
    </p:spTree>
    <p:extLst>
      <p:ext uri="{BB962C8B-B14F-4D97-AF65-F5344CB8AC3E}">
        <p14:creationId xmlns:p14="http://schemas.microsoft.com/office/powerpoint/2010/main" val="58769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Example: A person hears about the refugee crisis. This is what he says to himself …</a:t>
            </a:r>
          </a:p>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21</a:t>
            </a:fld>
            <a:endParaRPr lang="en-US"/>
          </a:p>
        </p:txBody>
      </p:sp>
    </p:spTree>
    <p:extLst>
      <p:ext uri="{BB962C8B-B14F-4D97-AF65-F5344CB8AC3E}">
        <p14:creationId xmlns:p14="http://schemas.microsoft.com/office/powerpoint/2010/main" val="121173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“Compassion” Practice from the Facilitator Guide</a:t>
            </a:r>
          </a:p>
        </p:txBody>
      </p:sp>
      <p:sp>
        <p:nvSpPr>
          <p:cNvPr id="4" name="Slide Number Placeholder 3"/>
          <p:cNvSpPr>
            <a:spLocks noGrp="1"/>
          </p:cNvSpPr>
          <p:nvPr>
            <p:ph type="sldNum" sz="quarter" idx="10"/>
          </p:nvPr>
        </p:nvSpPr>
        <p:spPr/>
        <p:txBody>
          <a:bodyPr/>
          <a:lstStyle/>
          <a:p>
            <a:fld id="{93D5A033-F234-1F4E-A50C-D51193B8BDA5}" type="slidenum">
              <a:rPr lang="en-US" smtClean="0"/>
              <a:t>22</a:t>
            </a:fld>
            <a:endParaRPr lang="en-US"/>
          </a:p>
        </p:txBody>
      </p:sp>
    </p:spTree>
    <p:extLst>
      <p:ext uri="{BB962C8B-B14F-4D97-AF65-F5344CB8AC3E}">
        <p14:creationId xmlns:p14="http://schemas.microsoft.com/office/powerpoint/2010/main" val="181407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To review, the Thinking Traps we have covered in this skill are In-group Bias, Compassion as Weakness, Not Seeing Common Humanity, and Powerlessness. The practices we will do for this skill will help us overcome these traps.</a:t>
            </a:r>
          </a:p>
        </p:txBody>
      </p:sp>
      <p:sp>
        <p:nvSpPr>
          <p:cNvPr id="4" name="Slide Number Placeholder 3"/>
          <p:cNvSpPr>
            <a:spLocks noGrp="1"/>
          </p:cNvSpPr>
          <p:nvPr>
            <p:ph type="sldNum" sz="quarter" idx="10"/>
          </p:nvPr>
        </p:nvSpPr>
        <p:spPr/>
        <p:txBody>
          <a:bodyPr/>
          <a:lstStyle/>
          <a:p>
            <a:fld id="{93D5A033-F234-1F4E-A50C-D51193B8BDA5}" type="slidenum">
              <a:rPr lang="en-US" smtClean="0"/>
              <a:t>23</a:t>
            </a:fld>
            <a:endParaRPr lang="en-US"/>
          </a:p>
        </p:txBody>
      </p:sp>
    </p:spTree>
    <p:extLst>
      <p:ext uri="{BB962C8B-B14F-4D97-AF65-F5344CB8AC3E}">
        <p14:creationId xmlns:p14="http://schemas.microsoft.com/office/powerpoint/2010/main" val="3131915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45D21-5D27-3644-A567-409212129AE8}" type="slidenum">
              <a:rPr lang="en-US" smtClean="0"/>
              <a:t>24</a:t>
            </a:fld>
            <a:endParaRPr lang="en-US"/>
          </a:p>
        </p:txBody>
      </p:sp>
    </p:spTree>
    <p:extLst>
      <p:ext uri="{BB962C8B-B14F-4D97-AF65-F5344CB8AC3E}">
        <p14:creationId xmlns:p14="http://schemas.microsoft.com/office/powerpoint/2010/main" val="280801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34290"/>
            <a:ext cx="5486400" cy="2397814"/>
          </a:xfrm>
        </p:spPr>
        <p:txBody>
          <a:bodyPr/>
          <a:lstStyle/>
          <a:p>
            <a:r>
              <a:rPr lang="en-US" u="sng" dirty="0"/>
              <a:t>Content:</a:t>
            </a:r>
          </a:p>
          <a:p>
            <a:pPr marL="171450" indent="-171450">
              <a:buFont typeface="Arial" panose="020B0604020202020204" pitchFamily="34" charset="0"/>
              <a:buChar char="•"/>
            </a:pPr>
            <a:r>
              <a:rPr lang="en-US" dirty="0"/>
              <a:t>Participants will learn that compassion is not weakness. Instead participants will learn that compassion is the motivation to alleviate the suffering of another, which takes great strength and gives us strength.</a:t>
            </a:r>
          </a:p>
          <a:p>
            <a:pPr marL="171450" indent="-171450">
              <a:buFont typeface="Arial" panose="020B0604020202020204" pitchFamily="34" charset="0"/>
              <a:buChar char="•"/>
            </a:pPr>
            <a:r>
              <a:rPr lang="en-US" dirty="0"/>
              <a:t>Participants will learn the three necessary components of compassion – seeing needs, having empathic concern for the one suffering and feeling confident that one has the ability to do something to help the other.</a:t>
            </a:r>
          </a:p>
          <a:p>
            <a:pPr marL="171450" indent="-171450">
              <a:buFont typeface="Arial" panose="020B0604020202020204" pitchFamily="34" charset="0"/>
              <a:buChar char="•"/>
            </a:pPr>
            <a:r>
              <a:rPr lang="en-US" dirty="0"/>
              <a:t>Participants will learn that suffering and needs occur on multiple levels, not just obvious ones.</a:t>
            </a:r>
          </a:p>
          <a:p>
            <a:endParaRPr lang="en-US" dirty="0"/>
          </a:p>
          <a:p>
            <a:r>
              <a:rPr lang="en-US" u="sng" dirty="0"/>
              <a:t>Practice:</a:t>
            </a:r>
          </a:p>
          <a:p>
            <a:pPr marL="171450" indent="-171450">
              <a:buFont typeface="Arial" panose="020B0604020202020204" pitchFamily="34" charset="0"/>
              <a:buChar char="•"/>
            </a:pPr>
            <a:r>
              <a:rPr lang="en-US" dirty="0"/>
              <a:t>Participants will increase their ability to resolve to extend compassion by experiencing wishing, aspirational and engaged compassion.</a:t>
            </a:r>
          </a:p>
          <a:p>
            <a:pPr marL="171450" indent="-171450">
              <a:buFont typeface="Arial" panose="020B0604020202020204" pitchFamily="34" charset="0"/>
              <a:buChar char="•"/>
            </a:pPr>
            <a:r>
              <a:rPr lang="en-US" dirty="0"/>
              <a:t>Participants will increase their awareness in the universality of needs and suffering and thereby extend their compassion beyond in-groups.</a:t>
            </a:r>
          </a:p>
          <a:p>
            <a:endParaRPr lang="en-US" dirty="0"/>
          </a:p>
          <a:p>
            <a:endParaRPr lang="en-US" dirty="0"/>
          </a:p>
        </p:txBody>
      </p:sp>
      <p:sp>
        <p:nvSpPr>
          <p:cNvPr id="4" name="Slide Number Placeholder 3"/>
          <p:cNvSpPr>
            <a:spLocks noGrp="1"/>
          </p:cNvSpPr>
          <p:nvPr>
            <p:ph type="sldNum" sz="quarter" idx="5"/>
          </p:nvPr>
        </p:nvSpPr>
        <p:spPr/>
        <p:txBody>
          <a:bodyPr/>
          <a:lstStyle/>
          <a:p>
            <a:fld id="{35245D21-5D27-3644-A567-409212129AE8}" type="slidenum">
              <a:rPr lang="en-US" smtClean="0"/>
              <a:t>3</a:t>
            </a:fld>
            <a:endParaRPr lang="en-US"/>
          </a:p>
        </p:txBody>
      </p:sp>
    </p:spTree>
    <p:extLst>
      <p:ext uri="{BB962C8B-B14F-4D97-AF65-F5344CB8AC3E}">
        <p14:creationId xmlns:p14="http://schemas.microsoft.com/office/powerpoint/2010/main" val="315787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34290"/>
            <a:ext cx="5486400" cy="1761710"/>
          </a:xfrm>
        </p:spPr>
        <p:txBody>
          <a:bodyPr/>
          <a:lstStyle/>
          <a:p>
            <a:r>
              <a:rPr lang="en-US" dirty="0"/>
              <a:t>You may ask, “How do you define compassion?” We can also</a:t>
            </a:r>
            <a:r>
              <a:rPr lang="en-US" baseline="0" dirty="0"/>
              <a:t> ask, “what negative associations might come with compassion?”</a:t>
            </a: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“What do you think are the concerns people have when they hear the word compassion?”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r>
              <a:rPr lang="en-US" dirty="0"/>
              <a:t>Compassion refers to our orientation toward the other – cognitively, affectively and motivationally – but it does not tell us what action is best in any given situation. For that, we need to complement compassion with discernment, critical thinking, knowledge and understanding. What compassion does do, is that it guarantees that our sense of concern is genuinely other-oriented and that we are seeking to meet the others’ needs, not our own. Because of this, compassion is essential to ethical action and to leading a life of integrity.</a:t>
            </a:r>
          </a:p>
        </p:txBody>
      </p:sp>
      <p:sp>
        <p:nvSpPr>
          <p:cNvPr id="4" name="Slide Number Placeholder 3"/>
          <p:cNvSpPr>
            <a:spLocks noGrp="1"/>
          </p:cNvSpPr>
          <p:nvPr>
            <p:ph type="sldNum" sz="quarter" idx="10"/>
          </p:nvPr>
        </p:nvSpPr>
        <p:spPr/>
        <p:txBody>
          <a:bodyPr/>
          <a:lstStyle/>
          <a:p>
            <a:fld id="{35245D21-5D27-3644-A567-409212129AE8}" type="slidenum">
              <a:rPr lang="en-US" smtClean="0"/>
              <a:t>4</a:t>
            </a:fld>
            <a:endParaRPr lang="en-US"/>
          </a:p>
        </p:txBody>
      </p:sp>
    </p:spTree>
    <p:extLst>
      <p:ext uri="{BB962C8B-B14F-4D97-AF65-F5344CB8AC3E}">
        <p14:creationId xmlns:p14="http://schemas.microsoft.com/office/powerpoint/2010/main" val="82602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charset="0"/>
                <a:cs typeface="Times New Roman" charset="0"/>
              </a:rPr>
              <a:t>Like all skills we have practiced in CIT, compassion is biologically based, but is biased towards our in-group.</a:t>
            </a:r>
          </a:p>
        </p:txBody>
      </p:sp>
      <p:sp>
        <p:nvSpPr>
          <p:cNvPr id="4" name="Slide Number Placeholder 3"/>
          <p:cNvSpPr>
            <a:spLocks noGrp="1"/>
          </p:cNvSpPr>
          <p:nvPr>
            <p:ph type="sldNum" sz="quarter" idx="10"/>
          </p:nvPr>
        </p:nvSpPr>
        <p:spPr/>
        <p:txBody>
          <a:bodyPr/>
          <a:lstStyle/>
          <a:p>
            <a:fld id="{35245D21-5D27-3644-A567-409212129AE8}" type="slidenum">
              <a:rPr lang="en-US" smtClean="0"/>
              <a:t>5</a:t>
            </a:fld>
            <a:endParaRPr lang="en-US"/>
          </a:p>
        </p:txBody>
      </p:sp>
    </p:spTree>
    <p:extLst>
      <p:ext uri="{BB962C8B-B14F-4D97-AF65-F5344CB8AC3E}">
        <p14:creationId xmlns:p14="http://schemas.microsoft.com/office/powerpoint/2010/main" val="170880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2236925"/>
          </a:xfrm>
        </p:spPr>
        <p:txBody>
          <a:bodyPr/>
          <a:lstStyle/>
          <a:p>
            <a:r>
              <a:rPr lang="en-US" dirty="0"/>
              <a:t>As we discussed in previous skills, In-Group Bias is a pervasive Thinking Trap that can get in the way of extending our values to strangers and enemies.</a:t>
            </a:r>
          </a:p>
        </p:txBody>
      </p:sp>
      <p:sp>
        <p:nvSpPr>
          <p:cNvPr id="4" name="Slide Number Placeholder 3"/>
          <p:cNvSpPr>
            <a:spLocks noGrp="1"/>
          </p:cNvSpPr>
          <p:nvPr>
            <p:ph type="sldNum" sz="quarter" idx="10"/>
          </p:nvPr>
        </p:nvSpPr>
        <p:spPr/>
        <p:txBody>
          <a:bodyPr/>
          <a:lstStyle/>
          <a:p>
            <a:fld id="{3210D10F-5913-F141-A251-54750C97C256}" type="slidenum">
              <a:rPr lang="en-US" smtClean="0"/>
              <a:t>6</a:t>
            </a:fld>
            <a:endParaRPr lang="en-US"/>
          </a:p>
        </p:txBody>
      </p:sp>
    </p:spTree>
    <p:extLst>
      <p:ext uri="{BB962C8B-B14F-4D97-AF65-F5344CB8AC3E}">
        <p14:creationId xmlns:p14="http://schemas.microsoft.com/office/powerpoint/2010/main" val="357689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The ultimate goal is to cultivate our compassion beyond our in-group. What would the world look like if we had more extended compassion?</a:t>
            </a:r>
          </a:p>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7</a:t>
            </a:fld>
            <a:endParaRPr lang="en-US"/>
          </a:p>
        </p:txBody>
      </p:sp>
    </p:spTree>
    <p:extLst>
      <p:ext uri="{BB962C8B-B14F-4D97-AF65-F5344CB8AC3E}">
        <p14:creationId xmlns:p14="http://schemas.microsoft.com/office/powerpoint/2010/main" val="205793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34290"/>
            <a:ext cx="5486400" cy="4240750"/>
          </a:xfrm>
        </p:spPr>
        <p:txBody>
          <a:bodyPr/>
          <a:lstStyle/>
          <a:p>
            <a:pPr>
              <a:spcBef>
                <a:spcPts val="1800"/>
              </a:spcBef>
              <a:buClr>
                <a:srgbClr val="FFFF00"/>
              </a:buClr>
            </a:pPr>
            <a:r>
              <a:rPr lang="en-US" dirty="0">
                <a:ea typeface="Times New Roman" charset="0"/>
                <a:cs typeface="Times New Roman" charset="0"/>
              </a:rPr>
              <a:t>This anonymous man halted an</a:t>
            </a:r>
            <a:r>
              <a:rPr lang="en-US" baseline="0" dirty="0">
                <a:ea typeface="Times New Roman" charset="0"/>
                <a:cs typeface="Times New Roman" charset="0"/>
              </a:rPr>
              <a:t> entire column of Chinese tanks on June 5, 1989 during the Tiananmen Square protests. This act of compassion for his fellow students, was an act of extreme courage and strength.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charset="0"/>
                <a:cs typeface="Times New Roman" charset="0"/>
              </a:rPr>
              <a:t>The belief that compassion is a weakness is a Thinking Trap. </a:t>
            </a:r>
            <a:r>
              <a:rPr lang="en-US" dirty="0"/>
              <a:t>In our society, we are often told that compassion makes us “doormats” or “pushovers.” If we are compassionate, people may say we will not get what we want and need for ourselves, and others will take advantage of us. Moreover, we may lack the strength to bring about positive change in our relationships and in the world. All this rests on a misunderstanding of compassion. Our desire to give in to others, regardless of whether this will be truly beneficial or not, typically comes from empathic distress, not compassion. On the contrary, compassion is other-oriented, and therefore is a form of inner strength and requires courage. It does not mean simply giving others what they want, but recognizing on a deeper level what they need. Compassion can require that we have to be very tough with certain individuals and hold our ground, recognizing that to give in would be harmful to others and to ourselves. For example, imagine a friend who comes to us who is addicted to a drug but is going through a rehab process. That person pleads with us to give them access to drugs. If our response is empathic distress, we may be so troubled by their pain that we give in and accommodate them, even though we know what we are doing is wrong. Compassion, however, dictates that we remain strong and do what is in their genuine best interest, and not what makes us feel better in the short-term. That may mean kindly saying no to them and explaining why we cannot do what they are asking of us. Parenting serves as a good example for this kind of other-oriented care and concern. A good parent does not simply give in to whatever their child wants. They have to set boundaries and even discipline their child at times in order to enable them to grow up into a healthy, responsible adult who can lead a happy life. If a child in a grocery store is throwing a temper tantrum because he or she wants candy, the compassionate thing to do may be to refuse the child’s outbursts. If the parent’s desire is to help the child learn self-control and to eat healthier, this refusal would be focused on the child’s benefit and his or her long-term needs. Giving in to the tantrum, in this case, might simply be giving in to empathic distress, which would be about meeting the needs of the parent, not the child.</a:t>
            </a:r>
          </a:p>
        </p:txBody>
      </p:sp>
      <p:sp>
        <p:nvSpPr>
          <p:cNvPr id="4" name="Slide Number Placeholder 3"/>
          <p:cNvSpPr>
            <a:spLocks noGrp="1"/>
          </p:cNvSpPr>
          <p:nvPr>
            <p:ph type="sldNum" sz="quarter" idx="10"/>
          </p:nvPr>
        </p:nvSpPr>
        <p:spPr/>
        <p:txBody>
          <a:bodyPr/>
          <a:lstStyle/>
          <a:p>
            <a:fld id="{35245D21-5D27-3644-A567-409212129AE8}" type="slidenum">
              <a:rPr lang="en-US" smtClean="0"/>
              <a:t>8</a:t>
            </a:fld>
            <a:endParaRPr lang="en-US"/>
          </a:p>
        </p:txBody>
      </p:sp>
    </p:spTree>
    <p:extLst>
      <p:ext uri="{BB962C8B-B14F-4D97-AF65-F5344CB8AC3E}">
        <p14:creationId xmlns:p14="http://schemas.microsoft.com/office/powerpoint/2010/main" val="104556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The first component of compassion, recognizing the needs of others, can be quite subtle. While it is often easy to see obvious forms of outward suffering, such as someone crying or bleeding from a wound, often people are suffering or have needs in ways that are less noticeable.</a:t>
            </a:r>
          </a:p>
        </p:txBody>
      </p:sp>
      <p:sp>
        <p:nvSpPr>
          <p:cNvPr id="4" name="Slide Number Placeholder 3"/>
          <p:cNvSpPr>
            <a:spLocks noGrp="1"/>
          </p:cNvSpPr>
          <p:nvPr>
            <p:ph type="sldNum" sz="quarter" idx="10"/>
          </p:nvPr>
        </p:nvSpPr>
        <p:spPr/>
        <p:txBody>
          <a:bodyPr/>
          <a:lstStyle/>
          <a:p>
            <a:fld id="{35245D21-5D27-3644-A567-409212129AE8}" type="slidenum">
              <a:rPr lang="en-US" smtClean="0"/>
              <a:t>9</a:t>
            </a:fld>
            <a:endParaRPr lang="en-US"/>
          </a:p>
        </p:txBody>
      </p:sp>
    </p:spTree>
    <p:extLst>
      <p:ext uri="{BB962C8B-B14F-4D97-AF65-F5344CB8AC3E}">
        <p14:creationId xmlns:p14="http://schemas.microsoft.com/office/powerpoint/2010/main" val="42048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6B5D1C-36BE-8542-AE3E-A1D33AD424C7}"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156535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5D1C-36BE-8542-AE3E-A1D33AD424C7}"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202805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5D1C-36BE-8542-AE3E-A1D33AD424C7}"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634393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73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0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18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87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643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33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5D1C-36BE-8542-AE3E-A1D33AD424C7}"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12450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B5D1C-36BE-8542-AE3E-A1D33AD424C7}"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86426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B5D1C-36BE-8542-AE3E-A1D33AD424C7}"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45910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B5D1C-36BE-8542-AE3E-A1D33AD424C7}"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676303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B5D1C-36BE-8542-AE3E-A1D33AD424C7}"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998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B5D1C-36BE-8542-AE3E-A1D33AD424C7}"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24796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B5D1C-36BE-8542-AE3E-A1D33AD424C7}"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147588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B5D1C-36BE-8542-AE3E-A1D33AD424C7}"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F202-18E6-9E4D-B1B8-5C934CAD90E4}" type="slidenum">
              <a:rPr lang="en-US" smtClean="0"/>
              <a:t>‹#›</a:t>
            </a:fld>
            <a:endParaRPr lang="en-US"/>
          </a:p>
        </p:txBody>
      </p:sp>
    </p:spTree>
    <p:extLst>
      <p:ext uri="{BB962C8B-B14F-4D97-AF65-F5344CB8AC3E}">
        <p14:creationId xmlns:p14="http://schemas.microsoft.com/office/powerpoint/2010/main" val="174537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eorgia" charset="0"/>
                <a:ea typeface="Georgia" charset="0"/>
                <a:cs typeface="Georgia" charset="0"/>
              </a:defRPr>
            </a:lvl1pPr>
          </a:lstStyle>
          <a:p>
            <a:fld id="{9B6B5D1C-36BE-8542-AE3E-A1D33AD424C7}" type="datetimeFigureOut">
              <a:rPr lang="en-US" smtClean="0"/>
              <a:pPr/>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eorgia" charset="0"/>
                <a:ea typeface="Georgia" charset="0"/>
                <a:cs typeface="Georgia"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eorgia" charset="0"/>
                <a:ea typeface="Georgia" charset="0"/>
                <a:cs typeface="Georgia" charset="0"/>
              </a:defRPr>
            </a:lvl1pPr>
          </a:lstStyle>
          <a:p>
            <a:fld id="{3849F202-18E6-9E4D-B1B8-5C934CAD90E4}" type="slidenum">
              <a:rPr lang="en-US" smtClean="0"/>
              <a:pPr/>
              <a:t>‹#›</a:t>
            </a:fld>
            <a:endParaRPr lang="en-US"/>
          </a:p>
        </p:txBody>
      </p:sp>
    </p:spTree>
    <p:extLst>
      <p:ext uri="{BB962C8B-B14F-4D97-AF65-F5344CB8AC3E}">
        <p14:creationId xmlns:p14="http://schemas.microsoft.com/office/powerpoint/2010/main" val="110929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6"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421365"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8:		</a:t>
            </a:r>
            <a:r>
              <a:rPr lang="en-US" sz="1333" spc="800" dirty="0">
                <a:solidFill>
                  <a:schemeClr val="bg1"/>
                </a:solidFill>
                <a:latin typeface="Georgia" panose="02040502050405020303" pitchFamily="18" charset="0"/>
                <a:ea typeface="Times New Roman" charset="0"/>
                <a:cs typeface="Times New Roman" charset="0"/>
              </a:rPr>
              <a:t>COMPASSION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3" y="4285058"/>
            <a:ext cx="7442412"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4346249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057" b="10727"/>
          <a:stretch/>
        </p:blipFill>
        <p:spPr>
          <a:xfrm>
            <a:off x="0" y="0"/>
            <a:ext cx="12249174" cy="6858000"/>
          </a:xfrm>
          <a:prstGeom prst="rect">
            <a:avLst/>
          </a:prstGeom>
        </p:spPr>
      </p:pic>
      <p:sp>
        <p:nvSpPr>
          <p:cNvPr id="2" name="Title 1"/>
          <p:cNvSpPr>
            <a:spLocks noGrp="1"/>
          </p:cNvSpPr>
          <p:nvPr>
            <p:ph type="title"/>
          </p:nvPr>
        </p:nvSpPr>
        <p:spPr>
          <a:xfrm>
            <a:off x="63797" y="247157"/>
            <a:ext cx="12078586" cy="968831"/>
          </a:xfrm>
          <a:solidFill>
            <a:srgbClr val="000000">
              <a:alpha val="40000"/>
            </a:srgbClr>
          </a:solidFill>
        </p:spPr>
        <p:txBody>
          <a:bodyPr>
            <a:noAutofit/>
          </a:bodyPr>
          <a:lstStyle/>
          <a:p>
            <a:pPr algn="ctr"/>
            <a:r>
              <a:rPr lang="en-US" dirty="0"/>
              <a:t>  Thinking Trap: Not Seeing Common Humanity </a:t>
            </a:r>
          </a:p>
        </p:txBody>
      </p:sp>
    </p:spTree>
    <p:extLst>
      <p:ext uri="{BB962C8B-B14F-4D97-AF65-F5344CB8AC3E}">
        <p14:creationId xmlns:p14="http://schemas.microsoft.com/office/powerpoint/2010/main" val="29442998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0"/>
                                        <p:tgtEl>
                                          <p:spTgt spid="5"/>
                                        </p:tgtEl>
                                      </p:cBhvr>
                                    </p:animEffect>
                                    <p:set>
                                      <p:cBhvr>
                                        <p:cTn id="11"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cake&#10;&#10;Description automatically generated">
            <a:extLst>
              <a:ext uri="{FF2B5EF4-FFF2-40B4-BE49-F238E27FC236}">
                <a16:creationId xmlns:a16="http://schemas.microsoft.com/office/drawing/2014/main" id="{11D78401-23FD-AE40-B0D9-A7C454FB3ED4}"/>
              </a:ext>
            </a:extLst>
          </p:cNvPr>
          <p:cNvPicPr>
            <a:picLocks noChangeAspect="1"/>
          </p:cNvPicPr>
          <p:nvPr/>
        </p:nvPicPr>
        <p:blipFill rotWithShape="1">
          <a:blip r:embed="rId3"/>
          <a:srcRect t="10317"/>
          <a:stretch/>
        </p:blipFill>
        <p:spPr>
          <a:xfrm>
            <a:off x="2887202" y="5000922"/>
            <a:ext cx="2816352" cy="168386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9233" b="1684"/>
          <a:stretch/>
        </p:blipFill>
        <p:spPr>
          <a:xfrm>
            <a:off x="2879972" y="242884"/>
            <a:ext cx="2829253" cy="1680464"/>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t="14289" b="4263"/>
          <a:stretch/>
        </p:blipFill>
        <p:spPr>
          <a:xfrm>
            <a:off x="6376845" y="228594"/>
            <a:ext cx="2905923" cy="1577887"/>
          </a:xfrm>
          <a:prstGeom prst="rect">
            <a:avLst/>
          </a:prstGeom>
        </p:spPr>
      </p:pic>
      <p:pic>
        <p:nvPicPr>
          <p:cNvPr id="35" name="Picture 34"/>
          <p:cNvPicPr>
            <a:picLocks noChangeAspect="1"/>
          </p:cNvPicPr>
          <p:nvPr/>
        </p:nvPicPr>
        <p:blipFill rotWithShape="1">
          <a:blip r:embed="rId6">
            <a:extLst>
              <a:ext uri="{28A0092B-C50C-407E-A947-70E740481C1C}">
                <a14:useLocalDpi xmlns:a14="http://schemas.microsoft.com/office/drawing/2010/main" val="0"/>
              </a:ext>
            </a:extLst>
          </a:blip>
          <a:srcRect b="16731"/>
          <a:stretch/>
        </p:blipFill>
        <p:spPr>
          <a:xfrm>
            <a:off x="2888645" y="1806481"/>
            <a:ext cx="2820580" cy="1565782"/>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b="25581"/>
          <a:stretch/>
        </p:blipFill>
        <p:spPr>
          <a:xfrm>
            <a:off x="6375574" y="1820798"/>
            <a:ext cx="2905138" cy="1551464"/>
          </a:xfrm>
          <a:prstGeom prst="rect">
            <a:avLst/>
          </a:prstGeom>
        </p:spPr>
      </p:pic>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l="-57" t="27298" r="57" b="19399"/>
          <a:stretch/>
        </p:blipFill>
        <p:spPr>
          <a:xfrm>
            <a:off x="6375575" y="3389554"/>
            <a:ext cx="2905138" cy="1548489"/>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5088" y="3372262"/>
            <a:ext cx="2820580" cy="1645339"/>
          </a:xfrm>
          <a:prstGeom prst="rect">
            <a:avLst/>
          </a:prstGeom>
        </p:spPr>
      </p:pic>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t="2911" r="-199" b="11935"/>
          <a:stretch/>
        </p:blipFill>
        <p:spPr>
          <a:xfrm>
            <a:off x="6375573" y="5026373"/>
            <a:ext cx="2908127" cy="1649078"/>
          </a:xfrm>
          <a:prstGeom prst="rect">
            <a:avLst/>
          </a:prstGeom>
        </p:spPr>
      </p:pic>
      <p:sp>
        <p:nvSpPr>
          <p:cNvPr id="10" name="Title 1"/>
          <p:cNvSpPr txBox="1">
            <a:spLocks/>
          </p:cNvSpPr>
          <p:nvPr/>
        </p:nvSpPr>
        <p:spPr>
          <a:xfrm>
            <a:off x="9573347" y="633694"/>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dirty="0"/>
              <a:t>Insignificance</a:t>
            </a:r>
          </a:p>
        </p:txBody>
      </p:sp>
      <p:sp>
        <p:nvSpPr>
          <p:cNvPr id="20" name="Title 1"/>
          <p:cNvSpPr txBox="1">
            <a:spLocks/>
          </p:cNvSpPr>
          <p:nvPr/>
        </p:nvSpPr>
        <p:spPr>
          <a:xfrm>
            <a:off x="0" y="769339"/>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dirty="0"/>
              <a:t>Status</a:t>
            </a:r>
          </a:p>
        </p:txBody>
      </p:sp>
      <p:sp>
        <p:nvSpPr>
          <p:cNvPr id="21" name="Title 1"/>
          <p:cNvSpPr txBox="1">
            <a:spLocks/>
          </p:cNvSpPr>
          <p:nvPr/>
        </p:nvSpPr>
        <p:spPr>
          <a:xfrm>
            <a:off x="0" y="233586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dirty="0"/>
              <a:t>Financial Gain</a:t>
            </a:r>
          </a:p>
        </p:txBody>
      </p:sp>
      <p:sp>
        <p:nvSpPr>
          <p:cNvPr id="22" name="Title 1"/>
          <p:cNvSpPr txBox="1">
            <a:spLocks/>
          </p:cNvSpPr>
          <p:nvPr/>
        </p:nvSpPr>
        <p:spPr>
          <a:xfrm>
            <a:off x="0" y="3977330"/>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a:t>Praise</a:t>
            </a:r>
            <a:endParaRPr lang="en-US" sz="2400" dirty="0"/>
          </a:p>
        </p:txBody>
      </p:sp>
      <p:sp>
        <p:nvSpPr>
          <p:cNvPr id="23" name="Title 1"/>
          <p:cNvSpPr txBox="1">
            <a:spLocks/>
          </p:cNvSpPr>
          <p:nvPr/>
        </p:nvSpPr>
        <p:spPr>
          <a:xfrm>
            <a:off x="0" y="551651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a:t>Pleasure</a:t>
            </a:r>
            <a:endParaRPr lang="en-US" sz="2400" dirty="0"/>
          </a:p>
        </p:txBody>
      </p:sp>
      <p:sp>
        <p:nvSpPr>
          <p:cNvPr id="24" name="Title 1"/>
          <p:cNvSpPr txBox="1">
            <a:spLocks/>
          </p:cNvSpPr>
          <p:nvPr/>
        </p:nvSpPr>
        <p:spPr>
          <a:xfrm>
            <a:off x="9573347" y="233586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dirty="0"/>
              <a:t>Financial Loss</a:t>
            </a:r>
          </a:p>
        </p:txBody>
      </p:sp>
      <p:sp>
        <p:nvSpPr>
          <p:cNvPr id="25" name="Title 1"/>
          <p:cNvSpPr txBox="1">
            <a:spLocks/>
          </p:cNvSpPr>
          <p:nvPr/>
        </p:nvSpPr>
        <p:spPr>
          <a:xfrm>
            <a:off x="9573347" y="3905548"/>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a:t>Blame</a:t>
            </a:r>
            <a:endParaRPr lang="en-US" sz="2400" dirty="0"/>
          </a:p>
        </p:txBody>
      </p:sp>
      <p:sp>
        <p:nvSpPr>
          <p:cNvPr id="26" name="Title 1"/>
          <p:cNvSpPr txBox="1">
            <a:spLocks/>
          </p:cNvSpPr>
          <p:nvPr/>
        </p:nvSpPr>
        <p:spPr>
          <a:xfrm>
            <a:off x="9573347" y="5505442"/>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a:t>Pain</a:t>
            </a:r>
            <a:endParaRPr lang="en-US" sz="2400" dirty="0"/>
          </a:p>
        </p:txBody>
      </p:sp>
    </p:spTree>
    <p:extLst>
      <p:ext uri="{BB962C8B-B14F-4D97-AF65-F5344CB8AC3E}">
        <p14:creationId xmlns:p14="http://schemas.microsoft.com/office/powerpoint/2010/main" val="2372895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silient zone BUILD1.png"/>
          <p:cNvPicPr>
            <a:picLocks noChangeAspect="1"/>
          </p:cNvPicPr>
          <p:nvPr/>
        </p:nvPicPr>
        <p:blipFill>
          <a:blip r:embed="rId3" cstate="print"/>
          <a:stretch>
            <a:fillRect/>
          </a:stretch>
        </p:blipFill>
        <p:spPr>
          <a:xfrm>
            <a:off x="-64168" y="320842"/>
            <a:ext cx="7183225" cy="7183225"/>
          </a:xfrm>
          <a:prstGeom prst="rect">
            <a:avLst/>
          </a:prstGeom>
          <a:ln w="76200">
            <a:noFill/>
          </a:ln>
        </p:spPr>
      </p:pic>
      <p:sp>
        <p:nvSpPr>
          <p:cNvPr id="2" name="Oval 1"/>
          <p:cNvSpPr/>
          <p:nvPr/>
        </p:nvSpPr>
        <p:spPr>
          <a:xfrm>
            <a:off x="2149642" y="1371600"/>
            <a:ext cx="3496898" cy="34968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45623" y="1595719"/>
            <a:ext cx="5737412" cy="1800493"/>
          </a:xfrm>
          <a:prstGeom prst="rect">
            <a:avLst/>
          </a:prstGeom>
          <a:noFill/>
        </p:spPr>
        <p:txBody>
          <a:bodyPr wrap="square" rtlCol="0">
            <a:spAutoFit/>
          </a:bodyPr>
          <a:lstStyle/>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Noticing suffering</a:t>
            </a:r>
          </a:p>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Experiencing empathic concern</a:t>
            </a:r>
          </a:p>
        </p:txBody>
      </p:sp>
      <p:sp>
        <p:nvSpPr>
          <p:cNvPr id="6" name="Title 1"/>
          <p:cNvSpPr txBox="1">
            <a:spLocks/>
          </p:cNvSpPr>
          <p:nvPr/>
        </p:nvSpPr>
        <p:spPr>
          <a:xfrm>
            <a:off x="1074821" y="398539"/>
            <a:ext cx="10042358"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Components </a:t>
            </a:r>
            <a:r>
              <a:rPr lang="en-US" sz="4800"/>
              <a:t>of Compassion</a:t>
            </a:r>
            <a:endParaRPr lang="en-US" sz="4800" dirty="0"/>
          </a:p>
        </p:txBody>
      </p:sp>
    </p:spTree>
    <p:extLst>
      <p:ext uri="{BB962C8B-B14F-4D97-AF65-F5344CB8AC3E}">
        <p14:creationId xmlns:p14="http://schemas.microsoft.com/office/powerpoint/2010/main" val="15549794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silient zone BUILD1.png"/>
          <p:cNvPicPr>
            <a:picLocks noChangeAspect="1"/>
          </p:cNvPicPr>
          <p:nvPr/>
        </p:nvPicPr>
        <p:blipFill>
          <a:blip r:embed="rId3" cstate="print"/>
          <a:stretch>
            <a:fillRect/>
          </a:stretch>
        </p:blipFill>
        <p:spPr>
          <a:xfrm>
            <a:off x="-64168" y="320842"/>
            <a:ext cx="7183225" cy="7183225"/>
          </a:xfrm>
          <a:prstGeom prst="rect">
            <a:avLst/>
          </a:prstGeom>
          <a:ln w="76200">
            <a:noFill/>
          </a:ln>
        </p:spPr>
      </p:pic>
      <p:sp>
        <p:nvSpPr>
          <p:cNvPr id="2" name="Oval 1"/>
          <p:cNvSpPr/>
          <p:nvPr/>
        </p:nvSpPr>
        <p:spPr>
          <a:xfrm>
            <a:off x="1337651" y="2735179"/>
            <a:ext cx="3496898" cy="34968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5623" y="1595719"/>
            <a:ext cx="5737412" cy="3016210"/>
          </a:xfrm>
          <a:prstGeom prst="rect">
            <a:avLst/>
          </a:prstGeom>
          <a:noFill/>
        </p:spPr>
        <p:txBody>
          <a:bodyPr wrap="square" rtlCol="0">
            <a:spAutoFit/>
          </a:bodyPr>
          <a:lstStyle/>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Noticing suffering</a:t>
            </a:r>
          </a:p>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Experiencing empathic concern</a:t>
            </a:r>
          </a:p>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Feeling empowered to act to alleviate the suffering</a:t>
            </a:r>
          </a:p>
        </p:txBody>
      </p:sp>
      <p:sp>
        <p:nvSpPr>
          <p:cNvPr id="7" name="Title 1"/>
          <p:cNvSpPr txBox="1">
            <a:spLocks/>
          </p:cNvSpPr>
          <p:nvPr/>
        </p:nvSpPr>
        <p:spPr>
          <a:xfrm>
            <a:off x="1074821" y="398539"/>
            <a:ext cx="10042358"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Components </a:t>
            </a:r>
            <a:r>
              <a:rPr lang="en-US" sz="4800"/>
              <a:t>of Compassion</a:t>
            </a:r>
            <a:endParaRPr lang="en-US" sz="4800" dirty="0"/>
          </a:p>
        </p:txBody>
      </p:sp>
    </p:spTree>
    <p:extLst>
      <p:ext uri="{BB962C8B-B14F-4D97-AF65-F5344CB8AC3E}">
        <p14:creationId xmlns:p14="http://schemas.microsoft.com/office/powerpoint/2010/main" val="9101762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cdn.historycollection.co/wp-content/uploads/2017/10/Jewish-couple-hiding-in-attic-of-house-in-Amster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074" y="0"/>
            <a:ext cx="9849853" cy="688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637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white, front&#10;&#10;Description automatically generated">
            <a:extLst>
              <a:ext uri="{FF2B5EF4-FFF2-40B4-BE49-F238E27FC236}">
                <a16:creationId xmlns:a16="http://schemas.microsoft.com/office/drawing/2014/main" id="{40F20405-6449-BF4F-A0E0-D1064759F6D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1B5120F-A4F8-264D-BB12-8BB30A740CD3}"/>
              </a:ext>
            </a:extLst>
          </p:cNvPr>
          <p:cNvSpPr txBox="1">
            <a:spLocks/>
          </p:cNvSpPr>
          <p:nvPr/>
        </p:nvSpPr>
        <p:spPr>
          <a:xfrm>
            <a:off x="0" y="161262"/>
            <a:ext cx="9347059" cy="1210338"/>
          </a:xfrm>
          <a:prstGeom prst="rect">
            <a:avLst/>
          </a:prstGeom>
          <a:solidFill>
            <a:schemeClr val="tx1">
              <a:alpha val="34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7200" dirty="0">
                <a:latin typeface="Times New Roman" charset="0"/>
                <a:ea typeface="Times New Roman" charset="0"/>
                <a:cs typeface="Times New Roman" charset="0"/>
              </a:rPr>
              <a:t>Thinking Trap: Powerlessness</a:t>
            </a:r>
          </a:p>
        </p:txBody>
      </p:sp>
    </p:spTree>
    <p:extLst>
      <p:ext uri="{BB962C8B-B14F-4D97-AF65-F5344CB8AC3E}">
        <p14:creationId xmlns:p14="http://schemas.microsoft.com/office/powerpoint/2010/main" val="374775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1"/>
            <a:ext cx="12192000" cy="6437148"/>
          </a:xfrm>
          <a:prstGeom prst="rect">
            <a:avLst/>
          </a:prstGeom>
        </p:spPr>
      </p:pic>
      <p:sp>
        <p:nvSpPr>
          <p:cNvPr id="5" name="Title 1"/>
          <p:cNvSpPr txBox="1">
            <a:spLocks/>
          </p:cNvSpPr>
          <p:nvPr/>
        </p:nvSpPr>
        <p:spPr>
          <a:xfrm>
            <a:off x="2181726" y="5740560"/>
            <a:ext cx="7828548" cy="965039"/>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6000"/>
              <a:t>Leads to Discernment</a:t>
            </a:r>
            <a:endParaRPr lang="en-US" sz="6000" dirty="0"/>
          </a:p>
        </p:txBody>
      </p:sp>
      <p:sp>
        <p:nvSpPr>
          <p:cNvPr id="6" name="Title 1"/>
          <p:cNvSpPr txBox="1">
            <a:spLocks/>
          </p:cNvSpPr>
          <p:nvPr/>
        </p:nvSpPr>
        <p:spPr>
          <a:xfrm>
            <a:off x="133367" y="1351955"/>
            <a:ext cx="3524233" cy="740314"/>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a:t>Compassion</a:t>
            </a:r>
            <a:endParaRPr lang="en-US" sz="4800" dirty="0"/>
          </a:p>
        </p:txBody>
      </p:sp>
      <p:sp>
        <p:nvSpPr>
          <p:cNvPr id="7" name="Title 1"/>
          <p:cNvSpPr txBox="1">
            <a:spLocks/>
          </p:cNvSpPr>
          <p:nvPr/>
        </p:nvSpPr>
        <p:spPr>
          <a:xfrm>
            <a:off x="8112411" y="1526580"/>
            <a:ext cx="4079589" cy="740314"/>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Discernment</a:t>
            </a:r>
          </a:p>
        </p:txBody>
      </p:sp>
    </p:spTree>
    <p:extLst>
      <p:ext uri="{BB962C8B-B14F-4D97-AF65-F5344CB8AC3E}">
        <p14:creationId xmlns:p14="http://schemas.microsoft.com/office/powerpoint/2010/main" val="19087780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1"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16728986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silient zone BUILD1.png"/>
          <p:cNvPicPr>
            <a:picLocks noChangeAspect="1"/>
          </p:cNvPicPr>
          <p:nvPr/>
        </p:nvPicPr>
        <p:blipFill>
          <a:blip r:embed="rId3" cstate="print"/>
          <a:stretch>
            <a:fillRect/>
          </a:stretch>
        </p:blipFill>
        <p:spPr>
          <a:xfrm>
            <a:off x="-64168" y="320842"/>
            <a:ext cx="7183225" cy="7183225"/>
          </a:xfrm>
          <a:prstGeom prst="rect">
            <a:avLst/>
          </a:prstGeom>
          <a:ln w="76200">
            <a:noFill/>
          </a:ln>
        </p:spPr>
      </p:pic>
      <p:sp>
        <p:nvSpPr>
          <p:cNvPr id="6" name="TextBox 5"/>
          <p:cNvSpPr txBox="1"/>
          <p:nvPr/>
        </p:nvSpPr>
        <p:spPr>
          <a:xfrm>
            <a:off x="6445623" y="1595719"/>
            <a:ext cx="5737412" cy="3016210"/>
          </a:xfrm>
          <a:prstGeom prst="rect">
            <a:avLst/>
          </a:prstGeom>
          <a:noFill/>
        </p:spPr>
        <p:txBody>
          <a:bodyPr wrap="square" rtlCol="0">
            <a:spAutoFit/>
          </a:bodyPr>
          <a:lstStyle/>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Noticing suffering</a:t>
            </a:r>
          </a:p>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Experiencing empathic concern</a:t>
            </a:r>
          </a:p>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Feeling empowered to act to alleviate the suffering</a:t>
            </a:r>
          </a:p>
        </p:txBody>
      </p:sp>
      <p:sp>
        <p:nvSpPr>
          <p:cNvPr id="7" name="Title 1"/>
          <p:cNvSpPr txBox="1">
            <a:spLocks/>
          </p:cNvSpPr>
          <p:nvPr/>
        </p:nvSpPr>
        <p:spPr>
          <a:xfrm>
            <a:off x="1074821" y="398539"/>
            <a:ext cx="10042358"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Components </a:t>
            </a:r>
            <a:r>
              <a:rPr lang="en-US" sz="4800"/>
              <a:t>of Compassion</a:t>
            </a:r>
            <a:endParaRPr lang="en-US" sz="4800" dirty="0"/>
          </a:p>
        </p:txBody>
      </p:sp>
    </p:spTree>
    <p:extLst>
      <p:ext uri="{BB962C8B-B14F-4D97-AF65-F5344CB8AC3E}">
        <p14:creationId xmlns:p14="http://schemas.microsoft.com/office/powerpoint/2010/main" val="17061660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17612221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8:		</a:t>
            </a:r>
            <a:r>
              <a:rPr lang="en-US" sz="1333" spc="800" dirty="0">
                <a:solidFill>
                  <a:schemeClr val="bg1"/>
                </a:solidFill>
                <a:latin typeface="Georgia" panose="02040502050405020303" pitchFamily="18" charset="0"/>
                <a:ea typeface="Times New Roman" charset="0"/>
                <a:cs typeface="Times New Roman" charset="0"/>
              </a:rPr>
              <a:t> COMPASSION</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1492478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silient zone BUILD1.png"/>
          <p:cNvPicPr>
            <a:picLocks noChangeAspect="1"/>
          </p:cNvPicPr>
          <p:nvPr/>
        </p:nvPicPr>
        <p:blipFill>
          <a:blip r:embed="rId3" cstate="print"/>
          <a:stretch>
            <a:fillRect/>
          </a:stretch>
        </p:blipFill>
        <p:spPr>
          <a:xfrm>
            <a:off x="591105" y="2406317"/>
            <a:ext cx="5386885" cy="3930312"/>
          </a:xfrm>
          <a:prstGeom prst="rect">
            <a:avLst/>
          </a:prstGeom>
          <a:ln w="76200">
            <a:noFill/>
          </a:ln>
        </p:spPr>
      </p:pic>
      <p:sp>
        <p:nvSpPr>
          <p:cNvPr id="10" name="TextBox 9"/>
          <p:cNvSpPr txBox="1"/>
          <p:nvPr/>
        </p:nvSpPr>
        <p:spPr>
          <a:xfrm>
            <a:off x="7619998" y="2723144"/>
            <a:ext cx="4154906" cy="3644587"/>
          </a:xfrm>
          <a:prstGeom prst="rect">
            <a:avLst/>
          </a:prstGeom>
          <a:noFill/>
        </p:spPr>
        <p:txBody>
          <a:bodyPr wrap="square" rtlCol="0">
            <a:spAutoFit/>
          </a:bodyPr>
          <a:lstStyle/>
          <a:p>
            <a:pPr>
              <a:spcBef>
                <a:spcPts val="1800"/>
              </a:spcBef>
              <a:buClr>
                <a:srgbClr val="FFFF00"/>
              </a:buClr>
            </a:pPr>
            <a:r>
              <a:rPr lang="en-US" sz="2400" dirty="0">
                <a:solidFill>
                  <a:srgbClr val="FFFF00"/>
                </a:solidFill>
                <a:latin typeface="Georgia" charset="0"/>
                <a:ea typeface="Georgia" charset="0"/>
                <a:cs typeface="Georgia" charset="0"/>
              </a:rPr>
              <a:t>Engaged Compassion</a:t>
            </a:r>
          </a:p>
          <a:p>
            <a:pPr marL="182880" indent="-18288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Taking personal responsibility to reduce the suffering of others</a:t>
            </a:r>
          </a:p>
          <a:p>
            <a:pPr>
              <a:spcBef>
                <a:spcPts val="1800"/>
              </a:spcBef>
              <a:buClr>
                <a:srgbClr val="FFFF00"/>
              </a:buClr>
            </a:pPr>
            <a:r>
              <a:rPr lang="en-US" sz="2400" dirty="0">
                <a:solidFill>
                  <a:srgbClr val="FFFF00"/>
                </a:solidFill>
                <a:latin typeface="Georgia" charset="0"/>
                <a:ea typeface="Georgia" charset="0"/>
                <a:cs typeface="Georgia" charset="0"/>
              </a:rPr>
              <a:t>Aspiring Compassion</a:t>
            </a:r>
          </a:p>
          <a:p>
            <a:pPr marL="182880" indent="-18288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More urgency and immediacy</a:t>
            </a:r>
          </a:p>
          <a:p>
            <a:pPr marL="182880" indent="-18288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Little personal responsibility</a:t>
            </a:r>
          </a:p>
          <a:p>
            <a:pPr>
              <a:spcBef>
                <a:spcPts val="1800"/>
              </a:spcBef>
              <a:buClr>
                <a:srgbClr val="FFFF00"/>
              </a:buClr>
            </a:pPr>
            <a:r>
              <a:rPr lang="en-US" sz="2400" dirty="0">
                <a:solidFill>
                  <a:srgbClr val="FFFF00"/>
                </a:solidFill>
                <a:latin typeface="Georgia" charset="0"/>
                <a:ea typeface="Georgia" charset="0"/>
                <a:cs typeface="Georgia" charset="0"/>
              </a:rPr>
              <a:t>Wishing Compassion</a:t>
            </a:r>
          </a:p>
          <a:p>
            <a:pPr marL="182880" indent="-18288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Wishing others would not suffer</a:t>
            </a:r>
          </a:p>
          <a:p>
            <a:pPr marL="182880" indent="-18288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No personal responsibility</a:t>
            </a:r>
          </a:p>
        </p:txBody>
      </p:sp>
      <p:sp>
        <p:nvSpPr>
          <p:cNvPr id="5" name="TextBox 4"/>
          <p:cNvSpPr txBox="1"/>
          <p:nvPr/>
        </p:nvSpPr>
        <p:spPr>
          <a:xfrm>
            <a:off x="6629397" y="1884945"/>
            <a:ext cx="5145507" cy="830997"/>
          </a:xfrm>
          <a:prstGeom prst="rect">
            <a:avLst/>
          </a:prstGeom>
          <a:noFill/>
        </p:spPr>
        <p:txBody>
          <a:bodyPr wrap="square" rtlCol="0">
            <a:spAutoFit/>
          </a:bodyPr>
          <a:lstStyle/>
          <a:p>
            <a:pPr>
              <a:spcBef>
                <a:spcPts val="1800"/>
              </a:spcBef>
              <a:buClr>
                <a:srgbClr val="FFFF00"/>
              </a:buClr>
            </a:pPr>
            <a:r>
              <a:rPr lang="en-US" sz="2400" dirty="0">
                <a:solidFill>
                  <a:schemeClr val="bg1"/>
                </a:solidFill>
                <a:latin typeface="Georgia" charset="0"/>
                <a:ea typeface="Georgia" charset="0"/>
                <a:cs typeface="Georgia" charset="0"/>
              </a:rPr>
              <a:t>Each level relates to a different level of agency and commitment</a:t>
            </a:r>
          </a:p>
        </p:txBody>
      </p:sp>
      <p:pic>
        <p:nvPicPr>
          <p:cNvPr id="7" name="Picture 6" descr="3 levels.png"/>
          <p:cNvPicPr>
            <a:picLocks noChangeAspect="1"/>
          </p:cNvPicPr>
          <p:nvPr/>
        </p:nvPicPr>
        <p:blipFill>
          <a:blip r:embed="rId4" cstate="print"/>
          <a:srcRect r="82063"/>
          <a:stretch>
            <a:fillRect/>
          </a:stretch>
        </p:blipFill>
        <p:spPr>
          <a:xfrm>
            <a:off x="6779718" y="5289881"/>
            <a:ext cx="724666" cy="908306"/>
          </a:xfrm>
          <a:prstGeom prst="rect">
            <a:avLst/>
          </a:prstGeom>
        </p:spPr>
      </p:pic>
      <p:pic>
        <p:nvPicPr>
          <p:cNvPr id="9" name="Picture 8" descr="3 levels.png"/>
          <p:cNvPicPr>
            <a:picLocks noChangeAspect="1"/>
          </p:cNvPicPr>
          <p:nvPr/>
        </p:nvPicPr>
        <p:blipFill>
          <a:blip r:embed="rId4" cstate="print"/>
          <a:srcRect l="39608" r="41531"/>
          <a:stretch>
            <a:fillRect/>
          </a:stretch>
        </p:blipFill>
        <p:spPr>
          <a:xfrm>
            <a:off x="6781798" y="3921323"/>
            <a:ext cx="762000" cy="908306"/>
          </a:xfrm>
          <a:prstGeom prst="rect">
            <a:avLst/>
          </a:prstGeom>
        </p:spPr>
      </p:pic>
      <p:pic>
        <p:nvPicPr>
          <p:cNvPr id="11" name="Picture 10" descr="3 levels.png"/>
          <p:cNvPicPr>
            <a:picLocks noChangeAspect="1"/>
          </p:cNvPicPr>
          <p:nvPr/>
        </p:nvPicPr>
        <p:blipFill>
          <a:blip r:embed="rId4" cstate="print"/>
          <a:srcRect l="79216" r="3809"/>
          <a:stretch>
            <a:fillRect/>
          </a:stretch>
        </p:blipFill>
        <p:spPr>
          <a:xfrm>
            <a:off x="6874040" y="2783302"/>
            <a:ext cx="685800" cy="908306"/>
          </a:xfrm>
          <a:prstGeom prst="rect">
            <a:avLst/>
          </a:prstGeom>
        </p:spPr>
      </p:pic>
      <p:sp>
        <p:nvSpPr>
          <p:cNvPr id="12" name="Title 1"/>
          <p:cNvSpPr txBox="1">
            <a:spLocks/>
          </p:cNvSpPr>
          <p:nvPr/>
        </p:nvSpPr>
        <p:spPr>
          <a:xfrm>
            <a:off x="422557" y="115456"/>
            <a:ext cx="7892716"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Levels of Compassion</a:t>
            </a:r>
          </a:p>
        </p:txBody>
      </p:sp>
    </p:spTree>
    <p:extLst>
      <p:ext uri="{BB962C8B-B14F-4D97-AF65-F5344CB8AC3E}">
        <p14:creationId xmlns:p14="http://schemas.microsoft.com/office/powerpoint/2010/main" val="15515122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fade">
                                      <p:cBhvr>
                                        <p:cTn id="16" dur="1000"/>
                                        <p:tgtEl>
                                          <p:spTgt spid="10">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1000"/>
                                        <p:tgtEl>
                                          <p:spTgt spid="10">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fade">
                                      <p:cBhvr>
                                        <p:cTn id="25" dur="1000"/>
                                        <p:tgtEl>
                                          <p:spTgt spid="10">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1000"/>
                                        <p:tgtEl>
                                          <p:spTgt spid="10">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10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fade">
                                      <p:cBhvr>
                                        <p:cTn id="39" dur="10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1000"/>
                                        <p:tgtEl>
                                          <p:spTgt spid="10">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fade">
                                      <p:cBhvr>
                                        <p:cTn id="50"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7465"/>
          <a:stretch/>
        </p:blipFill>
        <p:spPr>
          <a:xfrm>
            <a:off x="336566" y="0"/>
            <a:ext cx="11518867" cy="6858000"/>
          </a:xfrm>
          <a:prstGeom prst="rect">
            <a:avLst/>
          </a:prstGeom>
        </p:spPr>
      </p:pic>
      <p:sp>
        <p:nvSpPr>
          <p:cNvPr id="12" name="Title 1"/>
          <p:cNvSpPr txBox="1">
            <a:spLocks/>
          </p:cNvSpPr>
          <p:nvPr/>
        </p:nvSpPr>
        <p:spPr>
          <a:xfrm>
            <a:off x="422557" y="115456"/>
            <a:ext cx="7892716"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Levels of Compassion</a:t>
            </a:r>
          </a:p>
        </p:txBody>
      </p:sp>
      <p:sp>
        <p:nvSpPr>
          <p:cNvPr id="19" name="TextBox 18"/>
          <p:cNvSpPr txBox="1"/>
          <p:nvPr/>
        </p:nvSpPr>
        <p:spPr>
          <a:xfrm>
            <a:off x="1477031" y="2161437"/>
            <a:ext cx="4154906" cy="1079783"/>
          </a:xfrm>
          <a:prstGeom prst="rect">
            <a:avLst/>
          </a:prstGeom>
          <a:solidFill>
            <a:srgbClr val="000000">
              <a:alpha val="54902"/>
            </a:srgbClr>
          </a:solidFill>
        </p:spPr>
        <p:txBody>
          <a:bodyPr wrap="square" rtlCol="0">
            <a:spAutoFit/>
          </a:bodyPr>
          <a:lstStyle/>
          <a:p>
            <a:pPr>
              <a:spcBef>
                <a:spcPts val="1800"/>
              </a:spcBef>
              <a:buClr>
                <a:srgbClr val="FFFF00"/>
              </a:buClr>
            </a:pPr>
            <a:r>
              <a:rPr lang="en-US" sz="2400" dirty="0">
                <a:solidFill>
                  <a:srgbClr val="FFFF00"/>
                </a:solidFill>
                <a:latin typeface="Georgia" charset="0"/>
                <a:ea typeface="Georgia" charset="0"/>
                <a:cs typeface="Georgia" charset="0"/>
              </a:rPr>
              <a:t>Engaged Compassion</a:t>
            </a:r>
          </a:p>
          <a:p>
            <a:pPr marL="114300" indent="-114300">
              <a:spcBef>
                <a:spcPts val="500"/>
              </a:spcBef>
              <a:buClr>
                <a:schemeClr val="tx1">
                  <a:lumMod val="75000"/>
                  <a:lumOff val="25000"/>
                </a:schemeClr>
              </a:buClr>
              <a:buFont typeface="Arial" pitchFamily="34" charset="0"/>
              <a:buChar char="•"/>
            </a:pPr>
            <a:r>
              <a:rPr lang="en-US" dirty="0">
                <a:solidFill>
                  <a:schemeClr val="bg1"/>
                </a:solidFill>
                <a:latin typeface="Georgia" charset="0"/>
                <a:ea typeface="Georgia" charset="0"/>
                <a:cs typeface="Georgia" charset="0"/>
              </a:rPr>
              <a:t>“This must end. I am going to do whatever I can to help end this crisis.”</a:t>
            </a:r>
          </a:p>
        </p:txBody>
      </p:sp>
      <p:pic>
        <p:nvPicPr>
          <p:cNvPr id="21" name="Picture 20" descr="3 levels.png"/>
          <p:cNvPicPr>
            <a:picLocks noChangeAspect="1"/>
          </p:cNvPicPr>
          <p:nvPr/>
        </p:nvPicPr>
        <p:blipFill>
          <a:blip r:embed="rId4" cstate="print"/>
          <a:srcRect r="82063"/>
          <a:stretch>
            <a:fillRect/>
          </a:stretch>
        </p:blipFill>
        <p:spPr>
          <a:xfrm>
            <a:off x="636751" y="4983915"/>
            <a:ext cx="724666" cy="908306"/>
          </a:xfrm>
          <a:prstGeom prst="rect">
            <a:avLst/>
          </a:prstGeom>
          <a:solidFill>
            <a:srgbClr val="000000">
              <a:alpha val="54902"/>
            </a:srgbClr>
          </a:solidFill>
        </p:spPr>
      </p:pic>
      <p:pic>
        <p:nvPicPr>
          <p:cNvPr id="22" name="Picture 21" descr="3 levels.png"/>
          <p:cNvPicPr>
            <a:picLocks noChangeAspect="1"/>
          </p:cNvPicPr>
          <p:nvPr/>
        </p:nvPicPr>
        <p:blipFill>
          <a:blip r:embed="rId4" cstate="print"/>
          <a:srcRect l="39608" r="41531"/>
          <a:stretch>
            <a:fillRect/>
          </a:stretch>
        </p:blipFill>
        <p:spPr>
          <a:xfrm>
            <a:off x="638831" y="3331906"/>
            <a:ext cx="762000" cy="908306"/>
          </a:xfrm>
          <a:prstGeom prst="rect">
            <a:avLst/>
          </a:prstGeom>
          <a:solidFill>
            <a:srgbClr val="000000">
              <a:alpha val="54902"/>
            </a:srgbClr>
          </a:solidFill>
        </p:spPr>
      </p:pic>
      <p:pic>
        <p:nvPicPr>
          <p:cNvPr id="23" name="Picture 22" descr="3 levels.png"/>
          <p:cNvPicPr>
            <a:picLocks noChangeAspect="1"/>
          </p:cNvPicPr>
          <p:nvPr/>
        </p:nvPicPr>
        <p:blipFill>
          <a:blip r:embed="rId4" cstate="print"/>
          <a:srcRect l="79216" r="3809"/>
          <a:stretch>
            <a:fillRect/>
          </a:stretch>
        </p:blipFill>
        <p:spPr>
          <a:xfrm>
            <a:off x="731073" y="2221595"/>
            <a:ext cx="685800" cy="908306"/>
          </a:xfrm>
          <a:prstGeom prst="rect">
            <a:avLst/>
          </a:prstGeom>
          <a:solidFill>
            <a:srgbClr val="000000">
              <a:alpha val="54902"/>
            </a:srgbClr>
          </a:solidFill>
        </p:spPr>
      </p:pic>
      <p:sp>
        <p:nvSpPr>
          <p:cNvPr id="24" name="TextBox 23"/>
          <p:cNvSpPr txBox="1"/>
          <p:nvPr/>
        </p:nvSpPr>
        <p:spPr>
          <a:xfrm>
            <a:off x="1496838" y="3331906"/>
            <a:ext cx="4154906" cy="1569660"/>
          </a:xfrm>
          <a:prstGeom prst="rect">
            <a:avLst/>
          </a:prstGeom>
          <a:solidFill>
            <a:srgbClr val="000000">
              <a:alpha val="54902"/>
            </a:srgbClr>
          </a:solidFill>
        </p:spPr>
        <p:txBody>
          <a:bodyPr wrap="square" rtlCol="0">
            <a:spAutoFit/>
          </a:bodyPr>
          <a:lstStyle/>
          <a:p>
            <a:pPr>
              <a:spcBef>
                <a:spcPts val="1800"/>
              </a:spcBef>
              <a:buClr>
                <a:srgbClr val="FFFF00"/>
              </a:buClr>
            </a:pPr>
            <a:r>
              <a:rPr lang="en-US" sz="2400" dirty="0">
                <a:solidFill>
                  <a:srgbClr val="FFFF00"/>
                </a:solidFill>
                <a:latin typeface="Georgia" charset="0"/>
                <a:ea typeface="Georgia" charset="0"/>
                <a:cs typeface="Georgia" charset="0"/>
              </a:rPr>
              <a:t>Aspiring Compassion</a:t>
            </a:r>
          </a:p>
          <a:p>
            <a:pPr marL="91440" indent="-91440">
              <a:buClr>
                <a:srgbClr val="FFFF00"/>
              </a:buClr>
            </a:pPr>
            <a:r>
              <a:rPr lang="en-US" dirty="0">
                <a:solidFill>
                  <a:schemeClr val="bg1"/>
                </a:solidFill>
                <a:latin typeface="Georgia" charset="0"/>
                <a:ea typeface="Georgia" charset="0"/>
                <a:cs typeface="Georgia" charset="0"/>
              </a:rPr>
              <a:t>“This is a tragedy. It would be so wonderful  for this to end. Maybe I will send in a small donation or write a letter.”</a:t>
            </a:r>
          </a:p>
        </p:txBody>
      </p:sp>
      <p:sp>
        <p:nvSpPr>
          <p:cNvPr id="25" name="TextBox 24"/>
          <p:cNvSpPr txBox="1"/>
          <p:nvPr/>
        </p:nvSpPr>
        <p:spPr>
          <a:xfrm>
            <a:off x="1496838" y="4985044"/>
            <a:ext cx="4154906" cy="1015663"/>
          </a:xfrm>
          <a:prstGeom prst="rect">
            <a:avLst/>
          </a:prstGeom>
          <a:solidFill>
            <a:srgbClr val="000000">
              <a:alpha val="54902"/>
            </a:srgbClr>
          </a:solidFill>
        </p:spPr>
        <p:txBody>
          <a:bodyPr wrap="square" rtlCol="0">
            <a:spAutoFit/>
          </a:bodyPr>
          <a:lstStyle/>
          <a:p>
            <a:pPr>
              <a:spcBef>
                <a:spcPts val="1800"/>
              </a:spcBef>
              <a:buClr>
                <a:srgbClr val="FFFF00"/>
              </a:buClr>
            </a:pPr>
            <a:r>
              <a:rPr lang="en-US" sz="2400" dirty="0">
                <a:solidFill>
                  <a:srgbClr val="FFFF00"/>
                </a:solidFill>
                <a:latin typeface="Georgia" charset="0"/>
                <a:ea typeface="Georgia" charset="0"/>
                <a:cs typeface="Georgia" charset="0"/>
              </a:rPr>
              <a:t>Wishing Compassion</a:t>
            </a:r>
            <a:endParaRPr lang="en-US" sz="3200" dirty="0">
              <a:solidFill>
                <a:srgbClr val="FFFF00"/>
              </a:solidFill>
              <a:latin typeface="Georgia" charset="0"/>
              <a:ea typeface="Georgia" charset="0"/>
              <a:cs typeface="Georgia" charset="0"/>
            </a:endParaRPr>
          </a:p>
          <a:p>
            <a:pPr marL="91440" indent="-91440">
              <a:buClr>
                <a:srgbClr val="FFFF00"/>
              </a:buClr>
            </a:pPr>
            <a:r>
              <a:rPr lang="en-US" dirty="0">
                <a:solidFill>
                  <a:schemeClr val="bg1"/>
                </a:solidFill>
                <a:latin typeface="Georgia" charset="0"/>
                <a:ea typeface="Georgia" charset="0"/>
                <a:cs typeface="Georgia" charset="0"/>
              </a:rPr>
              <a:t>“This is terrible. I wish those refugees would be free from suffering.”</a:t>
            </a:r>
          </a:p>
        </p:txBody>
      </p:sp>
    </p:spTree>
    <p:extLst>
      <p:ext uri="{BB962C8B-B14F-4D97-AF65-F5344CB8AC3E}">
        <p14:creationId xmlns:p14="http://schemas.microsoft.com/office/powerpoint/2010/main" val="14332226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bg/>
                                          </p:spTgt>
                                        </p:tgtEl>
                                        <p:attrNameLst>
                                          <p:attrName>style.visibility</p:attrName>
                                        </p:attrNameLst>
                                      </p:cBhvr>
                                      <p:to>
                                        <p:strVal val="visible"/>
                                      </p:to>
                                    </p:set>
                                    <p:animEffect transition="in" filter="fade">
                                      <p:cBhvr>
                                        <p:cTn id="10" dur="2000"/>
                                        <p:tgtEl>
                                          <p:spTgt spid="25">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20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fade">
                                      <p:cBhvr>
                                        <p:cTn id="16" dur="2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0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bg/>
                                          </p:spTgt>
                                        </p:tgtEl>
                                        <p:attrNameLst>
                                          <p:attrName>style.visibility</p:attrName>
                                        </p:attrNameLst>
                                      </p:cBhvr>
                                      <p:to>
                                        <p:strVal val="visible"/>
                                      </p:to>
                                    </p:set>
                                    <p:animEffect transition="in" filter="fade">
                                      <p:cBhvr>
                                        <p:cTn id="24" dur="2000"/>
                                        <p:tgtEl>
                                          <p:spTgt spid="24">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2000"/>
                                        <p:tgtEl>
                                          <p:spTgt spid="24">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xEl>
                                              <p:pRg st="1" end="1"/>
                                            </p:txEl>
                                          </p:spTgt>
                                        </p:tgtEl>
                                        <p:attrNameLst>
                                          <p:attrName>style.visibility</p:attrName>
                                        </p:attrNameLst>
                                      </p:cBhvr>
                                      <p:to>
                                        <p:strVal val="visible"/>
                                      </p:to>
                                    </p:set>
                                    <p:animEffect transition="in" filter="fade">
                                      <p:cBhvr>
                                        <p:cTn id="30" dur="2000"/>
                                        <p:tgtEl>
                                          <p:spTgt spid="2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bg/>
                                          </p:spTgt>
                                        </p:tgtEl>
                                        <p:attrNameLst>
                                          <p:attrName>style.visibility</p:attrName>
                                        </p:attrNameLst>
                                      </p:cBhvr>
                                      <p:to>
                                        <p:strVal val="visible"/>
                                      </p:to>
                                    </p:set>
                                    <p:animEffect transition="in" filter="fade">
                                      <p:cBhvr>
                                        <p:cTn id="38" dur="2000"/>
                                        <p:tgtEl>
                                          <p:spTgt spid="19">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2000"/>
                                        <p:tgtEl>
                                          <p:spTgt spid="19">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xEl>
                                              <p:pRg st="1" end="1"/>
                                            </p:txEl>
                                          </p:spTgt>
                                        </p:tgtEl>
                                        <p:attrNameLst>
                                          <p:attrName>style.visibility</p:attrName>
                                        </p:attrNameLst>
                                      </p:cBhvr>
                                      <p:to>
                                        <p:strVal val="visible"/>
                                      </p:to>
                                    </p:set>
                                    <p:animEffect transition="in" filter="fade">
                                      <p:cBhvr>
                                        <p:cTn id="44" dur="20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P spid="24" grpId="0" build="allAtOnce" animBg="1"/>
      <p:bldP spid="25"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DB47D-E8BD-6B4F-BBA1-52284EBB67B5}"/>
              </a:ext>
            </a:extLst>
          </p:cNvPr>
          <p:cNvSpPr>
            <a:spLocks noGrp="1"/>
          </p:cNvSpPr>
          <p:nvPr>
            <p:ph idx="1"/>
          </p:nvPr>
        </p:nvSpPr>
        <p:spPr/>
        <p:txBody>
          <a:bodyPr/>
          <a:lstStyle/>
          <a:p>
            <a:endParaRPr lang="en-US"/>
          </a:p>
        </p:txBody>
      </p:sp>
      <p:pic>
        <p:nvPicPr>
          <p:cNvPr id="7" name="Picture 6" descr="A sunset over a body of water&#10;&#10;Description automatically generated">
            <a:extLst>
              <a:ext uri="{FF2B5EF4-FFF2-40B4-BE49-F238E27FC236}">
                <a16:creationId xmlns:a16="http://schemas.microsoft.com/office/drawing/2014/main" id="{E3C179F7-A698-7B49-81B5-1FE3C2D6686B}"/>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CA409194-9F51-E341-98EE-8DE3D2D34D6A}"/>
              </a:ext>
            </a:extLst>
          </p:cNvPr>
          <p:cNvSpPr txBox="1">
            <a:spLocks/>
          </p:cNvSpPr>
          <p:nvPr/>
        </p:nvSpPr>
        <p:spPr>
          <a:xfrm>
            <a:off x="5099420" y="344712"/>
            <a:ext cx="6548583" cy="8128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a:t>Contemplative Practice</a:t>
            </a:r>
          </a:p>
          <a:p>
            <a:pPr marL="0" indent="0">
              <a:buFont typeface="Arial"/>
              <a:buNone/>
            </a:pPr>
            <a:endParaRPr lang="en-US" sz="4800" dirty="0"/>
          </a:p>
        </p:txBody>
      </p:sp>
    </p:spTree>
    <p:extLst>
      <p:ext uri="{BB962C8B-B14F-4D97-AF65-F5344CB8AC3E}">
        <p14:creationId xmlns:p14="http://schemas.microsoft.com/office/powerpoint/2010/main" val="4266454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EDE94-6318-3442-8CE8-3544B684BA39}"/>
              </a:ext>
            </a:extLst>
          </p:cNvPr>
          <p:cNvPicPr>
            <a:picLocks noChangeAspect="1"/>
          </p:cNvPicPr>
          <p:nvPr/>
        </p:nvPicPr>
        <p:blipFill rotWithShape="1">
          <a:blip r:embed="rId3"/>
          <a:srcRect/>
          <a:stretch/>
        </p:blipFill>
        <p:spPr>
          <a:xfrm>
            <a:off x="39766" y="3450406"/>
            <a:ext cx="6039884" cy="3379831"/>
          </a:xfrm>
          <a:prstGeom prst="rect">
            <a:avLst/>
          </a:prstGeom>
        </p:spPr>
      </p:pic>
      <p:pic>
        <p:nvPicPr>
          <p:cNvPr id="7" name="Picture 6">
            <a:extLst>
              <a:ext uri="{FF2B5EF4-FFF2-40B4-BE49-F238E27FC236}">
                <a16:creationId xmlns:a16="http://schemas.microsoft.com/office/drawing/2014/main" id="{7D44B4D6-E8E7-8E42-A6F0-87697E74EDE3}"/>
              </a:ext>
            </a:extLst>
          </p:cNvPr>
          <p:cNvPicPr>
            <a:picLocks noChangeAspect="1"/>
          </p:cNvPicPr>
          <p:nvPr/>
        </p:nvPicPr>
        <p:blipFill rotWithShape="1">
          <a:blip r:embed="rId4"/>
          <a:srcRect l="200" t="8371" r="-200" b="734"/>
          <a:stretch/>
        </p:blipFill>
        <p:spPr>
          <a:xfrm>
            <a:off x="6087171" y="35888"/>
            <a:ext cx="6025048" cy="3386136"/>
          </a:xfrm>
          <a:prstGeom prst="rect">
            <a:avLst/>
          </a:prstGeom>
          <a:solidFill>
            <a:srgbClr val="FFFFFF">
              <a:shade val="85000"/>
            </a:srgbClr>
          </a:solidFill>
          <a:ln w="88900" cap="sq">
            <a:noFill/>
            <a:miter lim="800000"/>
          </a:ln>
          <a:effectLst/>
        </p:spPr>
      </p:pic>
      <p:pic>
        <p:nvPicPr>
          <p:cNvPr id="9" name="Picture 8">
            <a:extLst>
              <a:ext uri="{FF2B5EF4-FFF2-40B4-BE49-F238E27FC236}">
                <a16:creationId xmlns:a16="http://schemas.microsoft.com/office/drawing/2014/main" id="{2C1B7D7D-5427-D641-AA60-2F67F33D5872}"/>
              </a:ext>
            </a:extLst>
          </p:cNvPr>
          <p:cNvPicPr>
            <a:picLocks noChangeAspect="1"/>
          </p:cNvPicPr>
          <p:nvPr/>
        </p:nvPicPr>
        <p:blipFill rotWithShape="1">
          <a:blip r:embed="rId5"/>
          <a:srcRect t="4991"/>
          <a:stretch/>
        </p:blipFill>
        <p:spPr>
          <a:xfrm>
            <a:off x="69048" y="33599"/>
            <a:ext cx="6016752" cy="3384751"/>
          </a:xfrm>
          <a:prstGeom prst="rect">
            <a:avLst/>
          </a:prstGeom>
        </p:spPr>
      </p:pic>
      <p:sp>
        <p:nvSpPr>
          <p:cNvPr id="2" name="Title 1"/>
          <p:cNvSpPr>
            <a:spLocks noGrp="1"/>
          </p:cNvSpPr>
          <p:nvPr>
            <p:ph type="title"/>
          </p:nvPr>
        </p:nvSpPr>
        <p:spPr>
          <a:xfrm>
            <a:off x="229776" y="56134"/>
            <a:ext cx="5621128" cy="1133320"/>
          </a:xfrm>
          <a:noFill/>
          <a:ln>
            <a:noFill/>
          </a:ln>
        </p:spPr>
        <p:txBody>
          <a:bodyPr>
            <a:normAutofit/>
          </a:bodyPr>
          <a:lstStyle/>
          <a:p>
            <a:pPr algn="ctr"/>
            <a:r>
              <a:rPr lang="en-US" sz="6000" dirty="0"/>
              <a:t>Thinking Traps</a:t>
            </a:r>
          </a:p>
        </p:txBody>
      </p:sp>
      <p:sp>
        <p:nvSpPr>
          <p:cNvPr id="10" name="Title 1">
            <a:extLst>
              <a:ext uri="{FF2B5EF4-FFF2-40B4-BE49-F238E27FC236}">
                <a16:creationId xmlns:a16="http://schemas.microsoft.com/office/drawing/2014/main" id="{4DDEA2B0-5734-CC4F-A907-BAA2405AC935}"/>
              </a:ext>
            </a:extLst>
          </p:cNvPr>
          <p:cNvSpPr txBox="1">
            <a:spLocks/>
          </p:cNvSpPr>
          <p:nvPr/>
        </p:nvSpPr>
        <p:spPr>
          <a:xfrm>
            <a:off x="1252870" y="2740223"/>
            <a:ext cx="3372457" cy="609600"/>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In-group Bias</a:t>
            </a:r>
          </a:p>
        </p:txBody>
      </p:sp>
      <p:sp>
        <p:nvSpPr>
          <p:cNvPr id="11" name="Title 1">
            <a:extLst>
              <a:ext uri="{FF2B5EF4-FFF2-40B4-BE49-F238E27FC236}">
                <a16:creationId xmlns:a16="http://schemas.microsoft.com/office/drawing/2014/main" id="{F017D5EB-DBD6-2A44-89A8-FF1066E5D416}"/>
              </a:ext>
            </a:extLst>
          </p:cNvPr>
          <p:cNvSpPr txBox="1">
            <a:spLocks/>
          </p:cNvSpPr>
          <p:nvPr/>
        </p:nvSpPr>
        <p:spPr>
          <a:xfrm>
            <a:off x="6101095" y="2740223"/>
            <a:ext cx="6048375"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Compassion as Weakness</a:t>
            </a:r>
          </a:p>
        </p:txBody>
      </p:sp>
      <p:sp>
        <p:nvSpPr>
          <p:cNvPr id="13" name="Title 1">
            <a:extLst>
              <a:ext uri="{FF2B5EF4-FFF2-40B4-BE49-F238E27FC236}">
                <a16:creationId xmlns:a16="http://schemas.microsoft.com/office/drawing/2014/main" id="{3C5CF1FE-1EA9-5D44-86C0-3FDF8962B9F4}"/>
              </a:ext>
            </a:extLst>
          </p:cNvPr>
          <p:cNvSpPr txBox="1">
            <a:spLocks/>
          </p:cNvSpPr>
          <p:nvPr/>
        </p:nvSpPr>
        <p:spPr>
          <a:xfrm>
            <a:off x="42530" y="6114359"/>
            <a:ext cx="6103089" cy="600075"/>
          </a:xfrm>
          <a:prstGeom prst="rect">
            <a:avLst/>
          </a:prstGeom>
          <a:solidFill>
            <a:schemeClr val="tx1">
              <a:alpha val="30000"/>
            </a:schemeClr>
          </a:solid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Not Seeing Common Humanity</a:t>
            </a:r>
          </a:p>
        </p:txBody>
      </p:sp>
      <p:pic>
        <p:nvPicPr>
          <p:cNvPr id="3" name="Picture 2"/>
          <p:cNvPicPr>
            <a:picLocks noChangeAspect="1"/>
          </p:cNvPicPr>
          <p:nvPr/>
        </p:nvPicPr>
        <p:blipFill rotWithShape="1">
          <a:blip r:embed="rId6"/>
          <a:srcRect/>
          <a:stretch/>
        </p:blipFill>
        <p:spPr>
          <a:xfrm>
            <a:off x="6083950" y="3435167"/>
            <a:ext cx="6009237" cy="3380196"/>
          </a:xfrm>
          <a:prstGeom prst="rect">
            <a:avLst/>
          </a:prstGeom>
          <a:ln>
            <a:noFill/>
          </a:ln>
        </p:spPr>
      </p:pic>
      <p:sp>
        <p:nvSpPr>
          <p:cNvPr id="12" name="Title 1">
            <a:extLst>
              <a:ext uri="{FF2B5EF4-FFF2-40B4-BE49-F238E27FC236}">
                <a16:creationId xmlns:a16="http://schemas.microsoft.com/office/drawing/2014/main" id="{89EC9354-D6C8-D44E-852D-6259AE364D82}"/>
              </a:ext>
            </a:extLst>
          </p:cNvPr>
          <p:cNvSpPr txBox="1">
            <a:spLocks/>
          </p:cNvSpPr>
          <p:nvPr/>
        </p:nvSpPr>
        <p:spPr>
          <a:xfrm>
            <a:off x="7175958" y="6112835"/>
            <a:ext cx="3865147"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Powerlessness</a:t>
            </a:r>
          </a:p>
        </p:txBody>
      </p:sp>
    </p:spTree>
    <p:extLst>
      <p:ext uri="{BB962C8B-B14F-4D97-AF65-F5344CB8AC3E}">
        <p14:creationId xmlns:p14="http://schemas.microsoft.com/office/powerpoint/2010/main" val="39064087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par>
                          <p:cTn id="34" fill="hold">
                            <p:stCondLst>
                              <p:cond delay="6000"/>
                            </p:stCondLst>
                            <p:childTnLst>
                              <p:par>
                                <p:cTn id="35" presetID="10" presetClass="exit" presetSubtype="0" fill="hold" nodeType="afterEffect">
                                  <p:stCondLst>
                                    <p:cond delay="0"/>
                                  </p:stCondLst>
                                  <p:childTnLst>
                                    <p:animEffect transition="out" filter="fade">
                                      <p:cBhvr>
                                        <p:cTn id="36" dur="5000"/>
                                        <p:tgtEl>
                                          <p:spTgt spid="4"/>
                                        </p:tgtEl>
                                      </p:cBhvr>
                                    </p:animEffect>
                                    <p:set>
                                      <p:cBhvr>
                                        <p:cTn id="37"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3"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678874"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8:		</a:t>
            </a:r>
            <a:r>
              <a:rPr lang="en-US" sz="1333" spc="800" dirty="0">
                <a:solidFill>
                  <a:schemeClr val="bg1"/>
                </a:solidFill>
                <a:latin typeface="Georgia" panose="02040502050405020303" pitchFamily="18" charset="0"/>
                <a:ea typeface="Times New Roman" charset="0"/>
                <a:cs typeface="Times New Roman" charset="0"/>
              </a:rPr>
              <a:t>COMPASSION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951017"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2019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0821371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81200" y="1438869"/>
            <a:ext cx="3352800" cy="132039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24" name="Rectangle 23"/>
          <p:cNvSpPr/>
          <p:nvPr/>
        </p:nvSpPr>
        <p:spPr>
          <a:xfrm>
            <a:off x="1981200" y="2971799"/>
            <a:ext cx="3352800" cy="1263212"/>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rgbClr val="FFFF00"/>
                  </a:solidFill>
                  <a:latin typeface="Georgia" panose="02040502050405020303" pitchFamily="18"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	</a:t>
            </a:r>
            <a:r>
              <a:rPr lang="en-US" sz="1333" spc="800" dirty="0">
                <a:solidFill>
                  <a:schemeClr val="bg1"/>
                </a:solidFill>
                <a:latin typeface="Times New Roman" charset="0"/>
                <a:ea typeface="Times New Roman" charset="0"/>
                <a:cs typeface="Times New Roman" charset="0"/>
              </a:rPr>
              <a:t>RELATING TO OTHERS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8:		</a:t>
            </a:r>
            <a:r>
              <a:rPr lang="en-US" sz="1333" spc="800" dirty="0">
                <a:solidFill>
                  <a:schemeClr val="bg1"/>
                </a:solidFill>
                <a:latin typeface="Times New Roman" charset="0"/>
                <a:ea typeface="Times New Roman" charset="0"/>
                <a:cs typeface="Times New Roman" charset="0"/>
              </a:rPr>
              <a:t> COMPASSION</a:t>
            </a:r>
            <a:endParaRPr lang="en-US" sz="1600" spc="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404417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0" y="0"/>
            <a:ext cx="12132740" cy="6824666"/>
          </a:xfrm>
          <a:prstGeom prst="rect">
            <a:avLst/>
          </a:prstGeom>
        </p:spPr>
      </p:pic>
      <p:sp>
        <p:nvSpPr>
          <p:cNvPr id="5" name="Title 1">
            <a:extLst>
              <a:ext uri="{FF2B5EF4-FFF2-40B4-BE49-F238E27FC236}">
                <a16:creationId xmlns:a16="http://schemas.microsoft.com/office/drawing/2014/main" id="{113998A3-F6F4-BE46-88B0-7ADBCA78F1C5}"/>
              </a:ext>
            </a:extLst>
          </p:cNvPr>
          <p:cNvSpPr txBox="1">
            <a:spLocks/>
          </p:cNvSpPr>
          <p:nvPr/>
        </p:nvSpPr>
        <p:spPr>
          <a:xfrm>
            <a:off x="192505" y="270202"/>
            <a:ext cx="5903495" cy="965039"/>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7200" dirty="0"/>
              <a:t>Compassion</a:t>
            </a:r>
          </a:p>
        </p:txBody>
      </p:sp>
      <p:sp>
        <p:nvSpPr>
          <p:cNvPr id="4" name="Title 1">
            <a:extLst>
              <a:ext uri="{FF2B5EF4-FFF2-40B4-BE49-F238E27FC236}">
                <a16:creationId xmlns:a16="http://schemas.microsoft.com/office/drawing/2014/main" id="{B132266A-44B4-5948-A208-0BEE39F49D68}"/>
              </a:ext>
            </a:extLst>
          </p:cNvPr>
          <p:cNvSpPr txBox="1">
            <a:spLocks/>
          </p:cNvSpPr>
          <p:nvPr/>
        </p:nvSpPr>
        <p:spPr>
          <a:xfrm>
            <a:off x="192505" y="5483887"/>
            <a:ext cx="11999495" cy="867522"/>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dirty="0"/>
              <a:t>The wish to alleviate the suffering of another.</a:t>
            </a:r>
          </a:p>
        </p:txBody>
      </p:sp>
    </p:spTree>
    <p:extLst>
      <p:ext uri="{BB962C8B-B14F-4D97-AF65-F5344CB8AC3E}">
        <p14:creationId xmlns:p14="http://schemas.microsoft.com/office/powerpoint/2010/main" val="16638035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9286"/>
          <a:stretch/>
        </p:blipFill>
        <p:spPr>
          <a:xfrm>
            <a:off x="343827" y="0"/>
            <a:ext cx="11504347" cy="6858000"/>
          </a:xfrm>
          <a:prstGeom prst="rect">
            <a:avLst/>
          </a:prstGeom>
        </p:spPr>
      </p:pic>
      <p:sp>
        <p:nvSpPr>
          <p:cNvPr id="6" name="Title 1"/>
          <p:cNvSpPr txBox="1">
            <a:spLocks/>
          </p:cNvSpPr>
          <p:nvPr/>
        </p:nvSpPr>
        <p:spPr>
          <a:xfrm>
            <a:off x="5519053" y="173718"/>
            <a:ext cx="6313711" cy="1041472"/>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6000" dirty="0"/>
              <a:t>Biologically Based</a:t>
            </a:r>
          </a:p>
        </p:txBody>
      </p:sp>
    </p:spTree>
    <p:extLst>
      <p:ext uri="{BB962C8B-B14F-4D97-AF65-F5344CB8AC3E}">
        <p14:creationId xmlns:p14="http://schemas.microsoft.com/office/powerpoint/2010/main" val="12464011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265" b="6866"/>
          <a:stretch/>
        </p:blipFill>
        <p:spPr>
          <a:xfrm>
            <a:off x="90116" y="1"/>
            <a:ext cx="12011769" cy="6857999"/>
          </a:xfrm>
          <a:prstGeom prst="rect">
            <a:avLst/>
          </a:prstGeom>
        </p:spPr>
      </p:pic>
      <p:sp>
        <p:nvSpPr>
          <p:cNvPr id="4" name="Title 1">
            <a:extLst>
              <a:ext uri="{FF2B5EF4-FFF2-40B4-BE49-F238E27FC236}">
                <a16:creationId xmlns:a16="http://schemas.microsoft.com/office/drawing/2014/main" id="{D1B5120F-A4F8-264D-BB12-8BB30A740CD3}"/>
              </a:ext>
            </a:extLst>
          </p:cNvPr>
          <p:cNvSpPr txBox="1">
            <a:spLocks/>
          </p:cNvSpPr>
          <p:nvPr/>
        </p:nvSpPr>
        <p:spPr>
          <a:xfrm>
            <a:off x="434894" y="76200"/>
            <a:ext cx="9071056"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7200" dirty="0">
                <a:latin typeface="Georgia" panose="02040502050405020303" pitchFamily="18" charset="0"/>
                <a:ea typeface="Times New Roman" charset="0"/>
                <a:cs typeface="Times New Roman" charset="0"/>
              </a:rPr>
              <a:t>Thinking Trap: In-Group Bias</a:t>
            </a:r>
          </a:p>
        </p:txBody>
      </p:sp>
    </p:spTree>
    <p:extLst>
      <p:ext uri="{BB962C8B-B14F-4D97-AF65-F5344CB8AC3E}">
        <p14:creationId xmlns:p14="http://schemas.microsoft.com/office/powerpoint/2010/main" val="31786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6484" y="1"/>
            <a:ext cx="10293014" cy="6862010"/>
          </a:xfrm>
          <a:prstGeom prst="rect">
            <a:avLst/>
          </a:prstGeom>
        </p:spPr>
      </p:pic>
      <p:sp>
        <p:nvSpPr>
          <p:cNvPr id="6" name="Title 1"/>
          <p:cNvSpPr txBox="1">
            <a:spLocks/>
          </p:cNvSpPr>
          <p:nvPr/>
        </p:nvSpPr>
        <p:spPr>
          <a:xfrm>
            <a:off x="96252" y="5804497"/>
            <a:ext cx="7796463" cy="1041472"/>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6000" dirty="0"/>
              <a:t>Extended Compassion</a:t>
            </a:r>
          </a:p>
        </p:txBody>
      </p:sp>
    </p:spTree>
    <p:extLst>
      <p:ext uri="{BB962C8B-B14F-4D97-AF65-F5344CB8AC3E}">
        <p14:creationId xmlns:p14="http://schemas.microsoft.com/office/powerpoint/2010/main" val="16146985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ge result for man in front of tank tiananmen square"/>
          <p:cNvPicPr>
            <a:picLocks noChangeAspect="1" noChangeArrowheads="1"/>
          </p:cNvPicPr>
          <p:nvPr/>
        </p:nvPicPr>
        <p:blipFill rotWithShape="1">
          <a:blip r:embed="rId3">
            <a:extLst>
              <a:ext uri="{28A0092B-C50C-407E-A947-70E740481C1C}">
                <a14:useLocalDpi xmlns:a14="http://schemas.microsoft.com/office/drawing/2010/main" val="0"/>
              </a:ext>
            </a:extLst>
          </a:blip>
          <a:srcRect t="7112"/>
          <a:stretch/>
        </p:blipFill>
        <p:spPr bwMode="auto">
          <a:xfrm>
            <a:off x="562191" y="0"/>
            <a:ext cx="11104896" cy="687671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5175353" y="5820772"/>
            <a:ext cx="6256421" cy="867522"/>
          </a:xfrm>
          <a:prstGeom prst="rect">
            <a:avLst/>
          </a:prstGeom>
          <a:solidFill>
            <a:srgbClr val="000000">
              <a:alpha val="54902"/>
            </a:srgbClr>
          </a:solidFill>
        </p:spPr>
        <p:txBody>
          <a:bodyPr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dirty="0"/>
              <a:t>Compassion </a:t>
            </a:r>
            <a:r>
              <a:rPr lang="en-US"/>
              <a:t>as Strength</a:t>
            </a:r>
            <a:endParaRPr lang="en-US" dirty="0"/>
          </a:p>
        </p:txBody>
      </p:sp>
      <p:sp>
        <p:nvSpPr>
          <p:cNvPr id="4" name="Title 1">
            <a:extLst>
              <a:ext uri="{FF2B5EF4-FFF2-40B4-BE49-F238E27FC236}">
                <a16:creationId xmlns:a16="http://schemas.microsoft.com/office/drawing/2014/main" id="{1D097F6A-BFB9-A642-9AA4-FF0DD488B9FD}"/>
              </a:ext>
            </a:extLst>
          </p:cNvPr>
          <p:cNvSpPr txBox="1">
            <a:spLocks/>
          </p:cNvSpPr>
          <p:nvPr/>
        </p:nvSpPr>
        <p:spPr>
          <a:xfrm>
            <a:off x="5155257" y="5181600"/>
            <a:ext cx="6632118" cy="1531183"/>
          </a:xfrm>
          <a:prstGeom prst="rect">
            <a:avLst/>
          </a:prstGeom>
          <a:solidFill>
            <a:srgbClr val="000000">
              <a:alpha val="54902"/>
            </a:srgbClr>
          </a:solidFill>
        </p:spPr>
        <p:txBody>
          <a:bodyPr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dirty="0"/>
              <a:t>Thinking Trap: </a:t>
            </a:r>
          </a:p>
          <a:p>
            <a:pPr algn="ctr"/>
            <a:r>
              <a:rPr lang="en-US" dirty="0"/>
              <a:t>Compassion as Weakness</a:t>
            </a:r>
          </a:p>
        </p:txBody>
      </p:sp>
    </p:spTree>
    <p:extLst>
      <p:ext uri="{BB962C8B-B14F-4D97-AF65-F5344CB8AC3E}">
        <p14:creationId xmlns:p14="http://schemas.microsoft.com/office/powerpoint/2010/main" val="19014089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2"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xit" presetSubtype="0" fill="hold" grpId="2" nodeType="with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silient zone BUILD1.png"/>
          <p:cNvPicPr>
            <a:picLocks noChangeAspect="1"/>
          </p:cNvPicPr>
          <p:nvPr/>
        </p:nvPicPr>
        <p:blipFill>
          <a:blip r:embed="rId3" cstate="print"/>
          <a:stretch>
            <a:fillRect/>
          </a:stretch>
        </p:blipFill>
        <p:spPr>
          <a:xfrm>
            <a:off x="3314514" y="1122948"/>
            <a:ext cx="5562972" cy="5562972"/>
          </a:xfrm>
          <a:prstGeom prst="rect">
            <a:avLst/>
          </a:prstGeom>
          <a:ln w="76200">
            <a:noFill/>
          </a:ln>
        </p:spPr>
      </p:pic>
      <p:sp>
        <p:nvSpPr>
          <p:cNvPr id="5" name="Title 1"/>
          <p:cNvSpPr txBox="1">
            <a:spLocks/>
          </p:cNvSpPr>
          <p:nvPr/>
        </p:nvSpPr>
        <p:spPr>
          <a:xfrm>
            <a:off x="1074821" y="398539"/>
            <a:ext cx="10042358"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Three Components of Compassion</a:t>
            </a:r>
          </a:p>
        </p:txBody>
      </p:sp>
      <p:pic>
        <p:nvPicPr>
          <p:cNvPr id="6" name="Picture 5" descr="resilient zone BUILD1.png"/>
          <p:cNvPicPr>
            <a:picLocks noChangeAspect="1"/>
          </p:cNvPicPr>
          <p:nvPr/>
        </p:nvPicPr>
        <p:blipFill>
          <a:blip r:embed="rId3" cstate="print"/>
          <a:stretch>
            <a:fillRect/>
          </a:stretch>
        </p:blipFill>
        <p:spPr>
          <a:xfrm>
            <a:off x="2441939" y="304799"/>
            <a:ext cx="7183225" cy="7183225"/>
          </a:xfrm>
          <a:prstGeom prst="rect">
            <a:avLst/>
          </a:prstGeom>
          <a:ln w="76200">
            <a:noFill/>
          </a:ln>
        </p:spPr>
      </p:pic>
      <p:sp>
        <p:nvSpPr>
          <p:cNvPr id="8" name="TextBox 7"/>
          <p:cNvSpPr txBox="1"/>
          <p:nvPr/>
        </p:nvSpPr>
        <p:spPr>
          <a:xfrm>
            <a:off x="6445623" y="1595719"/>
            <a:ext cx="5737412" cy="584775"/>
          </a:xfrm>
          <a:prstGeom prst="rect">
            <a:avLst/>
          </a:prstGeom>
          <a:noFill/>
        </p:spPr>
        <p:txBody>
          <a:bodyPr wrap="square" rtlCol="0">
            <a:spAutoFit/>
          </a:bodyPr>
          <a:lstStyle/>
          <a:p>
            <a:pPr marL="182880" indent="-182880">
              <a:spcBef>
                <a:spcPts val="1800"/>
              </a:spcBef>
              <a:buClr>
                <a:srgbClr val="FFFF00"/>
              </a:buClr>
              <a:buFont typeface="Wingdings" pitchFamily="2" charset="2"/>
              <a:buChar char="§"/>
            </a:pPr>
            <a:r>
              <a:rPr lang="en-US" sz="3200" dirty="0">
                <a:solidFill>
                  <a:schemeClr val="bg1"/>
                </a:solidFill>
                <a:latin typeface="Georgia" charset="0"/>
                <a:ea typeface="Georgia" charset="0"/>
                <a:cs typeface="Georgia" charset="0"/>
              </a:rPr>
              <a:t>Noticing suffering</a:t>
            </a:r>
          </a:p>
        </p:txBody>
      </p:sp>
      <p:sp>
        <p:nvSpPr>
          <p:cNvPr id="9" name="Oval 8"/>
          <p:cNvSpPr/>
          <p:nvPr/>
        </p:nvSpPr>
        <p:spPr>
          <a:xfrm>
            <a:off x="593558" y="1387642"/>
            <a:ext cx="3496898" cy="34968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1896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6" presetClass="emph" presetSubtype="0" decel="50000" fill="hold" nodeType="afterEffect">
                                  <p:stCondLst>
                                    <p:cond delay="0"/>
                                  </p:stCondLst>
                                  <p:childTnLst>
                                    <p:animScale>
                                      <p:cBhvr>
                                        <p:cTn id="10" dur="1000" fill="hold"/>
                                        <p:tgtEl>
                                          <p:spTgt spid="13"/>
                                        </p:tgtEl>
                                      </p:cBhvr>
                                      <p:by x="130000" y="130000"/>
                                    </p:animScale>
                                  </p:childTnLst>
                                  <p:subTnLst>
                                    <p:set>
                                      <p:cBhvr override="childStyle">
                                        <p:cTn dur="1" fill="hold" display="0" masterRel="sameClick" afterEffect="1">
                                          <p:stCondLst>
                                            <p:cond evt="end" delay="0">
                                              <p:tn val="9"/>
                                            </p:cond>
                                          </p:stCondLst>
                                        </p:cTn>
                                        <p:tgtEl>
                                          <p:spTgt spid="13"/>
                                        </p:tgtEl>
                                        <p:attrNameLst>
                                          <p:attrName>style.visibility</p:attrName>
                                        </p:attrNameLst>
                                      </p:cBhvr>
                                      <p:to>
                                        <p:strVal val="hidden"/>
                                      </p:to>
                                    </p:set>
                                  </p:sub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3000"/>
                            </p:stCondLst>
                            <p:childTnLst>
                              <p:par>
                                <p:cTn id="15" presetID="35" presetClass="path" presetSubtype="0" accel="50000" decel="50000" fill="hold" nodeType="afterEffect">
                                  <p:stCondLst>
                                    <p:cond delay="0"/>
                                  </p:stCondLst>
                                  <p:childTnLst>
                                    <p:animMotion origin="layout" path="M -1.66667E-6 4.44444E-6 L -0.20534 0.00277 " pathEditMode="relative" rAng="0" ptsTypes="AA">
                                      <p:cBhvr>
                                        <p:cTn id="16" dur="2000" fill="hold"/>
                                        <p:tgtEl>
                                          <p:spTgt spid="6"/>
                                        </p:tgtEl>
                                        <p:attrNameLst>
                                          <p:attrName>ppt_x</p:attrName>
                                          <p:attrName>ppt_y</p:attrName>
                                        </p:attrNameLst>
                                      </p:cBhvr>
                                      <p:rCtr x="-10273" y="139"/>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62209</TotalTime>
  <Words>2529</Words>
  <Application>Microsoft Macintosh PowerPoint</Application>
  <PresentationFormat>Widescreen</PresentationFormat>
  <Paragraphs>161</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Schneidler BT Roman</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Thinking Trap: Not Seeing Common Humanity </vt:lpstr>
      <vt:lpstr>PowerPoint Presentation</vt:lpstr>
      <vt:lpstr>PowerPoint Presentation</vt:lpstr>
      <vt:lpstr>PowerPoint Presentation</vt:lpstr>
      <vt:lpstr>PowerPoint Presentation</vt:lpstr>
      <vt:lpstr>PowerPoint Presentation</vt:lpstr>
      <vt:lpstr>PowerPoint Presentation</vt:lpstr>
      <vt:lpstr>Break Out Groups</vt:lpstr>
      <vt:lpstr>PowerPoint Presentation</vt:lpstr>
      <vt:lpstr>Reflective Writing &amp;  Mindful Dialogue</vt:lpstr>
      <vt:lpstr>PowerPoint Presentation</vt:lpstr>
      <vt:lpstr>PowerPoint Presentation</vt:lpstr>
      <vt:lpstr>PowerPoint Presentation</vt:lpstr>
      <vt:lpstr>Thinking Traps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124</cp:revision>
  <cp:lastPrinted>2020-03-12T00:20:43Z</cp:lastPrinted>
  <dcterms:created xsi:type="dcterms:W3CDTF">2017-06-02T15:00:00Z</dcterms:created>
  <dcterms:modified xsi:type="dcterms:W3CDTF">2020-06-24T14:22:46Z</dcterms:modified>
</cp:coreProperties>
</file>