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92" r:id="rId2"/>
    <p:sldId id="297" r:id="rId3"/>
    <p:sldId id="294" r:id="rId4"/>
    <p:sldId id="272" r:id="rId5"/>
    <p:sldId id="260" r:id="rId6"/>
    <p:sldId id="266" r:id="rId7"/>
    <p:sldId id="281" r:id="rId8"/>
    <p:sldId id="280" r:id="rId9"/>
    <p:sldId id="286" r:id="rId10"/>
    <p:sldId id="273" r:id="rId11"/>
    <p:sldId id="274" r:id="rId12"/>
    <p:sldId id="302" r:id="rId13"/>
    <p:sldId id="300" r:id="rId14"/>
    <p:sldId id="291" r:id="rId15"/>
    <p:sldId id="289" r:id="rId16"/>
    <p:sldId id="279" r:id="rId17"/>
    <p:sldId id="261" r:id="rId18"/>
    <p:sldId id="301" r:id="rId19"/>
    <p:sldId id="278" r:id="rId20"/>
    <p:sldId id="264" r:id="rId21"/>
    <p:sldId id="295" r:id="rId22"/>
    <p:sldId id="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FEFEF"/>
    <a:srgbClr val="968982"/>
    <a:srgbClr val="EFEFF2"/>
    <a:srgbClr val="EEF0EE"/>
    <a:srgbClr val="EFEFF1"/>
    <a:srgbClr val="E2E2E3"/>
    <a:srgbClr val="1C1C16"/>
    <a:srgbClr val="1B1815"/>
    <a:srgbClr val="000000"/>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96"/>
    <p:restoredTop sz="68333"/>
  </p:normalViewPr>
  <p:slideViewPr>
    <p:cSldViewPr snapToGrid="0" snapToObjects="1">
      <p:cViewPr varScale="1">
        <p:scale>
          <a:sx n="68" d="100"/>
          <a:sy n="68" d="100"/>
        </p:scale>
        <p:origin x="232" y="34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0" d="100"/>
          <a:sy n="90" d="100"/>
        </p:scale>
        <p:origin x="3776"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896713"/>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07786"/>
            <a:ext cx="5486400" cy="1509920"/>
          </a:xfrm>
          <a:prstGeom prst="rect">
            <a:avLst/>
          </a:prstGeom>
          <a:solidFill>
            <a:schemeClr val="bg1"/>
          </a:solidFill>
          <a:ln>
            <a:solidFill>
              <a:schemeClr val="tx1"/>
            </a:solidFill>
          </a:ln>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645457"/>
            <a:ext cx="2287587" cy="352771"/>
          </a:xfrm>
          <a:prstGeom prst="rect">
            <a:avLst/>
          </a:prstGeom>
        </p:spPr>
        <p:txBody>
          <a:bodyPr vert="horz" lIns="91440" tIns="45720" rIns="91440" bIns="45720" rtlCol="0" anchor="b"/>
          <a:lstStyle>
            <a:lvl1pPr algn="r">
              <a:defRPr sz="1000" baseline="0">
                <a:latin typeface="Schneidler BT Roman" panose="02090502020206020303" pitchFamily="18" charset="0"/>
              </a:defRPr>
            </a:lvl1pPr>
          </a:lstStyle>
          <a:p>
            <a:fld id="{83DB44B7-F251-394C-8B56-809135DE8255}" type="slidenum">
              <a:rPr lang="en-US" smtClean="0"/>
              <a:pPr/>
              <a:t>‹#›</a:t>
            </a:fld>
            <a:endParaRPr lang="en-US"/>
          </a:p>
        </p:txBody>
      </p:sp>
      <p:sp>
        <p:nvSpPr>
          <p:cNvPr id="8" name="TextBox 7">
            <a:extLst>
              <a:ext uri="{FF2B5EF4-FFF2-40B4-BE49-F238E27FC236}">
                <a16:creationId xmlns:a16="http://schemas.microsoft.com/office/drawing/2014/main" id="{00D65306-A01E-BA4C-B608-731EB0F67E21}"/>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
        <p:nvSpPr>
          <p:cNvPr id="9" name="TextBox 19">
            <a:extLst>
              <a:ext uri="{FF2B5EF4-FFF2-40B4-BE49-F238E27FC236}">
                <a16:creationId xmlns:a16="http://schemas.microsoft.com/office/drawing/2014/main" id="{9FA36F55-9F30-3542-A7BF-4701E19AAFB0}"/>
              </a:ext>
            </a:extLst>
          </p:cNvPr>
          <p:cNvSpPr txBox="1"/>
          <p:nvPr/>
        </p:nvSpPr>
        <p:spPr>
          <a:xfrm>
            <a:off x="672548" y="5840991"/>
            <a:ext cx="5486400" cy="2677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0" name="Header Placeholder 7">
            <a:extLst>
              <a:ext uri="{FF2B5EF4-FFF2-40B4-BE49-F238E27FC236}">
                <a16:creationId xmlns:a16="http://schemas.microsoft.com/office/drawing/2014/main" id="{C72660D2-D332-3547-B093-7A8B270169B5}"/>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11" name="Straight Connector 10">
            <a:extLst>
              <a:ext uri="{FF2B5EF4-FFF2-40B4-BE49-F238E27FC236}">
                <a16:creationId xmlns:a16="http://schemas.microsoft.com/office/drawing/2014/main" id="{C3CBAEBD-6009-2B4C-8957-571119624EA8}"/>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6">
            <a:extLst>
              <a:ext uri="{FF2B5EF4-FFF2-40B4-BE49-F238E27FC236}">
                <a16:creationId xmlns:a16="http://schemas.microsoft.com/office/drawing/2014/main" id="{D27E91D5-F73C-E945-A4AD-7B046EEE9E24}"/>
              </a:ext>
            </a:extLst>
          </p:cNvPr>
          <p:cNvSpPr txBox="1">
            <a:spLocks/>
          </p:cNvSpPr>
          <p:nvPr/>
        </p:nvSpPr>
        <p:spPr>
          <a:xfrm>
            <a:off x="450574" y="8753062"/>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2020 Brendan Ozawa-de Silva, Michael Karlin and Life University</a:t>
            </a:r>
          </a:p>
        </p:txBody>
      </p:sp>
      <p:cxnSp>
        <p:nvCxnSpPr>
          <p:cNvPr id="13" name="Straight Connector 12">
            <a:extLst>
              <a:ext uri="{FF2B5EF4-FFF2-40B4-BE49-F238E27FC236}">
                <a16:creationId xmlns:a16="http://schemas.microsoft.com/office/drawing/2014/main" id="{1078195E-E890-EC49-A9AE-CB4C6BF1E6F3}"/>
              </a:ext>
            </a:extLst>
          </p:cNvPr>
          <p:cNvCxnSpPr/>
          <p:nvPr/>
        </p:nvCxnSpPr>
        <p:spPr>
          <a:xfrm>
            <a:off x="516835" y="8753062"/>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868413"/>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baseline="0">
        <a:solidFill>
          <a:schemeClr val="tx1"/>
        </a:solidFill>
        <a:latin typeface="Schneidler BT Roman" panose="02090502020206020303" pitchFamily="18" charset="0"/>
        <a:ea typeface="+mn-ea"/>
        <a:cs typeface="+mn-cs"/>
      </a:defRPr>
    </a:lvl1pPr>
    <a:lvl2pPr marL="457200" algn="l" defTabSz="914400" rtl="0" eaLnBrk="1" latinLnBrk="0" hangingPunct="1">
      <a:defRPr sz="1000" kern="1200" baseline="0">
        <a:solidFill>
          <a:schemeClr val="tx1"/>
        </a:solidFill>
        <a:latin typeface="Schneidler BT Roman" panose="02090502020206020303" pitchFamily="18" charset="0"/>
        <a:ea typeface="+mn-ea"/>
        <a:cs typeface="+mn-cs"/>
      </a:defRPr>
    </a:lvl2pPr>
    <a:lvl3pPr marL="914400" algn="l" defTabSz="914400" rtl="0" eaLnBrk="1" latinLnBrk="0" hangingPunct="1">
      <a:defRPr sz="1000" kern="1200" baseline="0">
        <a:solidFill>
          <a:schemeClr val="tx1"/>
        </a:solidFill>
        <a:latin typeface="Schneidler BT Roman" panose="02090502020206020303" pitchFamily="18" charset="0"/>
        <a:ea typeface="+mn-ea"/>
        <a:cs typeface="+mn-cs"/>
      </a:defRPr>
    </a:lvl3pPr>
    <a:lvl4pPr marL="1371600" algn="l" defTabSz="914400" rtl="0" eaLnBrk="1" latinLnBrk="0" hangingPunct="1">
      <a:defRPr sz="1000" kern="1200" baseline="0">
        <a:solidFill>
          <a:schemeClr val="tx1"/>
        </a:solidFill>
        <a:latin typeface="Schneidler BT Roman" panose="02090502020206020303" pitchFamily="18" charset="0"/>
        <a:ea typeface="+mn-ea"/>
        <a:cs typeface="+mn-cs"/>
      </a:defRPr>
    </a:lvl4pPr>
    <a:lvl5pPr marL="1828800" algn="l" defTabSz="914400" rtl="0" eaLnBrk="1" latinLnBrk="0" hangingPunct="1">
      <a:defRPr sz="1000" kern="1200" baseline="0">
        <a:solidFill>
          <a:schemeClr val="tx1"/>
        </a:solidFill>
        <a:latin typeface="Schneidler BT Roman" panose="02090502020206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DB44B7-F251-394C-8B56-809135DE8255}" type="slidenum">
              <a:rPr lang="en-US" smtClean="0"/>
              <a:t>1</a:t>
            </a:fld>
            <a:endParaRPr lang="en-US"/>
          </a:p>
        </p:txBody>
      </p:sp>
    </p:spTree>
    <p:extLst>
      <p:ext uri="{BB962C8B-B14F-4D97-AF65-F5344CB8AC3E}">
        <p14:creationId xmlns:p14="http://schemas.microsoft.com/office/powerpoint/2010/main" val="1699530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p:txBody>
          <a:bodyPr/>
          <a:lstStyle/>
          <a:p>
            <a:r>
              <a:rPr lang="en-US" dirty="0"/>
              <a:t>Why is it important to distinguish between these two types of mental states? One</a:t>
            </a:r>
            <a:r>
              <a:rPr lang="en-US" baseline="0" dirty="0"/>
              <a:t> mental states leads to the next. Usually a beneficial state leads to the next beneficial state, and a harmful mental state leads to the next harmful mental state. The initial sensation or mental state can be like a spark that leads to a forest fire. By learning not to get caught by our harmful mental states, we can learn to interrupt the seemingly uncontrollable process of going from the spark to the forest fire.</a:t>
            </a:r>
            <a:endParaRPr lang="en-US" dirty="0"/>
          </a:p>
        </p:txBody>
      </p:sp>
      <p:sp>
        <p:nvSpPr>
          <p:cNvPr id="4" name="Slide Number Placeholder 3"/>
          <p:cNvSpPr>
            <a:spLocks noGrp="1"/>
          </p:cNvSpPr>
          <p:nvPr>
            <p:ph type="sldNum" sz="quarter" idx="10"/>
          </p:nvPr>
        </p:nvSpPr>
        <p:spPr/>
        <p:txBody>
          <a:bodyPr/>
          <a:lstStyle/>
          <a:p>
            <a:fld id="{83DB44B7-F251-394C-8B56-809135DE8255}" type="slidenum">
              <a:rPr lang="en-US" smtClean="0"/>
              <a:t>10</a:t>
            </a:fld>
            <a:endParaRPr lang="en-US"/>
          </a:p>
        </p:txBody>
      </p:sp>
    </p:spTree>
    <p:extLst>
      <p:ext uri="{BB962C8B-B14F-4D97-AF65-F5344CB8AC3E}">
        <p14:creationId xmlns:p14="http://schemas.microsoft.com/office/powerpoint/2010/main" val="1373582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forest fire starts with just a spark but can soon grow to become out of control. While a spark or small fire can easily be put out by anyone, a raging inferno such as the one pictured takes</a:t>
            </a:r>
            <a:r>
              <a:rPr lang="en-US" baseline="0" dirty="0"/>
              <a:t> thousands of people a long periods of time to extinguish. </a:t>
            </a:r>
            <a:r>
              <a:rPr lang="en-US" dirty="0"/>
              <a:t>Similarly, destructive emotions like hatred, jealousy and greed cause harm to ourselves and others if we don’t catch and defuse them in time.</a:t>
            </a:r>
            <a:r>
              <a:rPr lang="en-US" baseline="0" dirty="0"/>
              <a:t> </a:t>
            </a:r>
            <a:r>
              <a:rPr lang="en-US" dirty="0"/>
              <a:t>Can you think of a time when a spark led to a forest fire in your life?</a:t>
            </a:r>
          </a:p>
        </p:txBody>
      </p:sp>
      <p:sp>
        <p:nvSpPr>
          <p:cNvPr id="4" name="Slide Number Placeholder 3"/>
          <p:cNvSpPr>
            <a:spLocks noGrp="1"/>
          </p:cNvSpPr>
          <p:nvPr>
            <p:ph type="sldNum" sz="quarter" idx="10"/>
          </p:nvPr>
        </p:nvSpPr>
        <p:spPr/>
        <p:txBody>
          <a:bodyPr/>
          <a:lstStyle/>
          <a:p>
            <a:fld id="{83DB44B7-F251-394C-8B56-809135DE8255}" type="slidenum">
              <a:rPr lang="en-US" smtClean="0"/>
              <a:t>11</a:t>
            </a:fld>
            <a:endParaRPr lang="en-US"/>
          </a:p>
        </p:txBody>
      </p:sp>
    </p:spTree>
    <p:extLst>
      <p:ext uri="{BB962C8B-B14F-4D97-AF65-F5344CB8AC3E}">
        <p14:creationId xmlns:p14="http://schemas.microsoft.com/office/powerpoint/2010/main" val="1573724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a:xfrm>
            <a:off x="685800" y="4307785"/>
            <a:ext cx="5486400" cy="4364267"/>
          </a:xfrm>
        </p:spPr>
        <p:txBody>
          <a:bodyPr/>
          <a:lstStyle/>
          <a:p>
            <a:r>
              <a:rPr lang="en-US" dirty="0"/>
              <a:t>In this video we will present a useful psychological model to help explain what we experience when we go from a spark to a forest fire. Although this is not an exact replica of what happens in reality, this model can be used to better understand your experience and gain greater emotional awareness. This graphic is based on the Atlas of Emotions by Paul and Eve Ekman. Each time you see [CLICK], advance the slide and it will build the next part of the model.</a:t>
            </a:r>
          </a:p>
          <a:p>
            <a:endParaRPr lang="en-US" dirty="0"/>
          </a:p>
          <a:p>
            <a:r>
              <a:rPr lang="en-US" dirty="0"/>
              <a:t>[CLICK] Every experience begins with a context or pre-condition. This is the state of your body and mind just prior to an event.</a:t>
            </a:r>
          </a:p>
          <a:p>
            <a:endParaRPr lang="en-US" dirty="0"/>
          </a:p>
          <a:p>
            <a:r>
              <a:rPr lang="en-US" dirty="0"/>
              <a:t>Next, [CLICK] is an event or simply put the next experience you have. This could be an external event or even an internal event, such as a thought or a sensation in your body. Every event is experienced through your [CLICK] Perception Database, a set of universal ways of responding to stimuli that is shaped by your own unique personal history. Because every person’s history is different, every person’s experience of an event will be unique to them. Most of what makes up our unique Perception Database is unconscious to us, but that does not lessen its impact on the way we see the world. </a:t>
            </a:r>
          </a:p>
          <a:p>
            <a:endParaRPr lang="en-US" dirty="0"/>
          </a:p>
          <a:p>
            <a:r>
              <a:rPr lang="en-US" dirty="0"/>
              <a:t>[CLICK] The event, perception database, and pre-condition all combine to produce the Trigger, or in our language, the spark. </a:t>
            </a:r>
          </a:p>
          <a:p>
            <a:endParaRPr lang="en-US" dirty="0"/>
          </a:p>
          <a:p>
            <a:r>
              <a:rPr lang="en-US" dirty="0"/>
              <a:t>The Spark, or Trigger, next causes [CLICK] an automatic emotional response, such as anger or frustration, that has associated [CLICK] physiological changes in the body, such as an elevated heart rate or increased body temperature. There are also [CLICK] psychological changes, such as thoughts and feelings, evaluations of the emotion and related physiological changes. </a:t>
            </a:r>
          </a:p>
          <a:p>
            <a:endParaRPr lang="en-US" dirty="0"/>
          </a:p>
          <a:p>
            <a:r>
              <a:rPr lang="en-US" dirty="0"/>
              <a:t>[CLICK] This new emotional state results [CLICK] in either a beneficial action or thought or a harmful action or thought. Remember, beneficial actions and thoughts tend to lead us toward greater well-being and harmful actions and thoughts distort reality and tend to lead us toward greater suffering. </a:t>
            </a:r>
          </a:p>
          <a:p>
            <a:endParaRPr lang="en-US" dirty="0"/>
          </a:p>
          <a:p>
            <a:r>
              <a:rPr lang="en-US" dirty="0"/>
              <a:t>Although the movement from Step 3 to 4, from State to Action, seems at times automatic and uncontrolled and it can seem we go from spark to forest fire in an instant, there is a [CLICK] Selective Filtering Process possible at this moment where we can exert greater control over whether we choose a beneficial or harmful action. This is the moment when the spark can either begin to become a fire or when it can be stamped out. This is also where the skill of Emotional Awareness and equanimity come in. It is important to note that like all CIT skills, we all already have the capacity for emotional awareness and are putting out potential forest fires on a regular basis. We simply want to strengthen this skill.. </a:t>
            </a:r>
          </a:p>
          <a:p>
            <a:endParaRPr lang="en-US" dirty="0"/>
          </a:p>
          <a:p>
            <a:r>
              <a:rPr lang="en-US" dirty="0"/>
              <a:t>As you will see when you start to apply this model to your own experiences, [CLICK] the steps from a pre-condition to a post condition are happening in subtle and not so subtle ways in rapid succession in your life. Every experience is impermanent, shifting from moment to moment, even if only slightly. You will learn to break down your experiences into smaller and smaller units to see the way you can intervene in your experience earlier and earlier to gain greater emotional awareness.</a:t>
            </a:r>
            <a:endParaRPr lang="en-US" baseline="0" dirty="0"/>
          </a:p>
        </p:txBody>
      </p:sp>
      <p:sp>
        <p:nvSpPr>
          <p:cNvPr id="4" name="Slide Number Placeholder 3"/>
          <p:cNvSpPr>
            <a:spLocks noGrp="1"/>
          </p:cNvSpPr>
          <p:nvPr>
            <p:ph type="sldNum" sz="quarter" idx="10"/>
          </p:nvPr>
        </p:nvSpPr>
        <p:spPr/>
        <p:txBody>
          <a:bodyPr/>
          <a:lstStyle/>
          <a:p>
            <a:fld id="{83DB44B7-F251-394C-8B56-809135DE8255}" type="slidenum">
              <a:rPr lang="en-US" smtClean="0"/>
              <a:t>12</a:t>
            </a:fld>
            <a:endParaRPr lang="en-US"/>
          </a:p>
        </p:txBody>
      </p:sp>
    </p:spTree>
    <p:extLst>
      <p:ext uri="{BB962C8B-B14F-4D97-AF65-F5344CB8AC3E}">
        <p14:creationId xmlns:p14="http://schemas.microsoft.com/office/powerpoint/2010/main" val="3122861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p:txBody>
          <a:bodyPr/>
          <a:lstStyle/>
          <a:p>
            <a:r>
              <a:rPr lang="en-US" dirty="0"/>
              <a:t>This animated slide depicts how this process repeats itself as mental proliferation over time potentially leading from a spark to a forest fire.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3DB44B7-F251-394C-8B56-809135DE8255}" type="slidenum">
              <a:rPr lang="en-US" smtClean="0"/>
              <a:pPr/>
              <a:t>13</a:t>
            </a:fld>
            <a:endParaRPr lang="en-US"/>
          </a:p>
        </p:txBody>
      </p:sp>
    </p:spTree>
    <p:extLst>
      <p:ext uri="{BB962C8B-B14F-4D97-AF65-F5344CB8AC3E}">
        <p14:creationId xmlns:p14="http://schemas.microsoft.com/office/powerpoint/2010/main" val="4087119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Spark to Forest Fire </a:t>
            </a:r>
            <a:r>
              <a:rPr lang="en-US" dirty="0" err="1"/>
              <a:t>Improv</a:t>
            </a:r>
            <a:r>
              <a:rPr lang="en-US" dirty="0"/>
              <a:t>” Critical Insight Activity from the Facilitator Guide</a:t>
            </a:r>
          </a:p>
        </p:txBody>
      </p:sp>
      <p:sp>
        <p:nvSpPr>
          <p:cNvPr id="4" name="Slide Number Placeholder 3"/>
          <p:cNvSpPr>
            <a:spLocks noGrp="1"/>
          </p:cNvSpPr>
          <p:nvPr>
            <p:ph type="sldNum" sz="quarter" idx="10"/>
          </p:nvPr>
        </p:nvSpPr>
        <p:spPr/>
        <p:txBody>
          <a:bodyPr/>
          <a:lstStyle/>
          <a:p>
            <a:fld id="{83DB44B7-F251-394C-8B56-809135DE8255}" type="slidenum">
              <a:rPr lang="en-US" smtClean="0"/>
              <a:t>14</a:t>
            </a:fld>
            <a:endParaRPr lang="en-US"/>
          </a:p>
        </p:txBody>
      </p:sp>
    </p:spTree>
    <p:extLst>
      <p:ext uri="{BB962C8B-B14F-4D97-AF65-F5344CB8AC3E}">
        <p14:creationId xmlns:p14="http://schemas.microsoft.com/office/powerpoint/2010/main" val="792245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a:xfrm>
            <a:off x="685800" y="4307785"/>
            <a:ext cx="5486400" cy="2874893"/>
          </a:xfrm>
        </p:spPr>
        <p:txBody>
          <a:bodyPr/>
          <a:lstStyle/>
          <a:p>
            <a:pPr marL="228600" indent="-228600">
              <a:buFont typeface="+mj-lt"/>
              <a:buAutoNum type="arabicPeriod"/>
            </a:pPr>
            <a:r>
              <a:rPr lang="en-US" dirty="0"/>
              <a:t>Be totally present for the other person. We rarely have someone’s undivided attention during a conversation. It is a gift. This presence can manifest through maintaining eye contact and verbal and nonverbal gestures that let your partner know that you are following what he or she is saying. Please turn off any electronic devices to prevent unexpected distractions and interruptions.</a:t>
            </a:r>
          </a:p>
          <a:p>
            <a:pPr marL="228600" indent="-228600">
              <a:buFont typeface="+mj-lt"/>
              <a:buAutoNum type="arabicPeriod"/>
            </a:pPr>
            <a:r>
              <a:rPr lang="en-US" dirty="0"/>
              <a:t>Try not to ask questions. Although we are not always conscious of it, questions have a tendency to drive a conversation in the direction the questioner wants it to go, rather than where the responder wants to take it. If you feel you must ask a question, make it something like, “Is there anything more you would like to add?”</a:t>
            </a:r>
          </a:p>
          <a:p>
            <a:pPr marL="228600" indent="-228600">
              <a:buFont typeface="+mj-lt"/>
              <a:buAutoNum type="arabicPeriod"/>
            </a:pPr>
            <a:r>
              <a:rPr lang="en-US" dirty="0"/>
              <a:t>Try not to give advice. The purpose of these conversations is to allow your partner to vocalize important experiences or insights, and to have someone honor them by listening attentively and without judgment. Often, instead of truly listening, we spend time thinking about what we would give. While this urge can be motivated by compassion, it can also interfere with our ability to actually be fully present to what the person is saying.</a:t>
            </a:r>
          </a:p>
          <a:p>
            <a:pPr marL="228600" indent="-228600">
              <a:buFont typeface="+mj-lt"/>
              <a:buAutoNum type="arabicPeriod"/>
            </a:pPr>
            <a:r>
              <a:rPr lang="en-US" dirty="0"/>
              <a:t>Keep everything your partner says in total confidence. Nothing creates safe space more effectively than trust. Knowing that each of you will keep everything you hear confidential will build that trust.</a:t>
            </a:r>
          </a:p>
          <a:p>
            <a:endParaRPr lang="en-US" dirty="0"/>
          </a:p>
        </p:txBody>
      </p:sp>
      <p:sp>
        <p:nvSpPr>
          <p:cNvPr id="4" name="Slide Number Placeholder 3"/>
          <p:cNvSpPr>
            <a:spLocks noGrp="1"/>
          </p:cNvSpPr>
          <p:nvPr>
            <p:ph type="sldNum" sz="quarter" idx="10"/>
          </p:nvPr>
        </p:nvSpPr>
        <p:spPr/>
        <p:txBody>
          <a:bodyPr/>
          <a:lstStyle/>
          <a:p>
            <a:fld id="{83DB44B7-F251-394C-8B56-809135DE8255}" type="slidenum">
              <a:rPr lang="en-US" smtClean="0"/>
              <a:t>15</a:t>
            </a:fld>
            <a:endParaRPr lang="en-US"/>
          </a:p>
        </p:txBody>
      </p:sp>
    </p:spTree>
    <p:extLst>
      <p:ext uri="{BB962C8B-B14F-4D97-AF65-F5344CB8AC3E}">
        <p14:creationId xmlns:p14="http://schemas.microsoft.com/office/powerpoint/2010/main" val="211996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skill we want to cultivate in this session is equanimity. What do you think we mean by</a:t>
            </a:r>
            <a:r>
              <a:rPr lang="en-US" baseline="0" dirty="0"/>
              <a:t> the term “equanimity” as it relates to emotional awareness? </a:t>
            </a:r>
            <a:r>
              <a:rPr lang="en-US" dirty="0"/>
              <a:t>Why would equanimity be beneficial as it relates to the discussion we just had about sparks leading to forest fires?</a:t>
            </a:r>
          </a:p>
        </p:txBody>
      </p:sp>
      <p:sp>
        <p:nvSpPr>
          <p:cNvPr id="4" name="Slide Number Placeholder 3"/>
          <p:cNvSpPr>
            <a:spLocks noGrp="1"/>
          </p:cNvSpPr>
          <p:nvPr>
            <p:ph type="sldNum" sz="quarter" idx="10"/>
          </p:nvPr>
        </p:nvSpPr>
        <p:spPr/>
        <p:txBody>
          <a:bodyPr/>
          <a:lstStyle/>
          <a:p>
            <a:fld id="{83DB44B7-F251-394C-8B56-809135DE8255}" type="slidenum">
              <a:rPr lang="en-US" smtClean="0"/>
              <a:t>16</a:t>
            </a:fld>
            <a:endParaRPr lang="en-US"/>
          </a:p>
        </p:txBody>
      </p:sp>
    </p:spTree>
    <p:extLst>
      <p:ext uri="{BB962C8B-B14F-4D97-AF65-F5344CB8AC3E}">
        <p14:creationId xmlns:p14="http://schemas.microsoft.com/office/powerpoint/2010/main" val="944451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a:xfrm>
            <a:off x="685800" y="4307786"/>
            <a:ext cx="5486400" cy="3302382"/>
          </a:xfrm>
        </p:spPr>
        <p:txBody>
          <a:bodyPr/>
          <a:lstStyle/>
          <a:p>
            <a:r>
              <a:rPr lang="en-US" dirty="0"/>
              <a:t>The practice we will do to cultivate equanimity is called Resting the Mind in the Natural State. The rest of the slides explain this practice. </a:t>
            </a:r>
          </a:p>
          <a:p>
            <a:endParaRPr lang="en-US" dirty="0"/>
          </a:p>
          <a:p>
            <a:r>
              <a:rPr lang="en-US" dirty="0"/>
              <a:t>What does “resting the mind in its natural state” mean? </a:t>
            </a:r>
          </a:p>
          <a:p>
            <a:endParaRPr lang="en-US" dirty="0"/>
          </a:p>
          <a:p>
            <a:r>
              <a:rPr lang="en-US" dirty="0"/>
              <a:t>Resting the mind in its natural state means settling the mind by allowing thoughts, emotions and bodily sensations to arise and dissipate according to their own natural rhythms. As we observe the mind nonjudgmentally, we may find that we get less caught up in the thoughts, feelings and emotions that arise. To do this, we simply observe these thoughts, feelings and emotions and let them come and go naturally, without clinging on to them and without pushing them away. We observe our minds with an open curiosity, without trying to manipulate or change anything. At the same time, this practice is not like daydreaming, because in daydreaming we do become caught up in our thoughts and lose the awareness that we are daydreaming. The technical name for this “awareness of awareness” that we are cultivating is meta-cognitive awareness. We do not have to push things away to clear the mind. Like a vase filled with sand and water, if you keep stirring the water, the sand (the different thoughts, feelings, emotions, and sensations</a:t>
            </a:r>
            <a:r>
              <a:rPr lang="en-US" baseline="0" dirty="0"/>
              <a:t> that appear in the space of the mind) will never settle to allow for clear, calm water (the natural state of the mind). By simply stopping the stirring (observing the objects of the mind without grasping or pushing away), the sand will settle (and the mind can become clearer).</a:t>
            </a:r>
            <a:endParaRPr lang="en-US" dirty="0"/>
          </a:p>
        </p:txBody>
      </p:sp>
      <p:sp>
        <p:nvSpPr>
          <p:cNvPr id="4" name="Slide Number Placeholder 3"/>
          <p:cNvSpPr>
            <a:spLocks noGrp="1"/>
          </p:cNvSpPr>
          <p:nvPr>
            <p:ph type="sldNum" sz="quarter" idx="10"/>
          </p:nvPr>
        </p:nvSpPr>
        <p:spPr/>
        <p:txBody>
          <a:bodyPr/>
          <a:lstStyle/>
          <a:p>
            <a:fld id="{83DB44B7-F251-394C-8B56-809135DE8255}" type="slidenum">
              <a:rPr lang="en-US" smtClean="0"/>
              <a:t>17</a:t>
            </a:fld>
            <a:endParaRPr lang="en-US"/>
          </a:p>
        </p:txBody>
      </p:sp>
    </p:spTree>
    <p:extLst>
      <p:ext uri="{BB962C8B-B14F-4D97-AF65-F5344CB8AC3E}">
        <p14:creationId xmlns:p14="http://schemas.microsoft.com/office/powerpoint/2010/main" val="1786930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a:xfrm>
            <a:off x="685800" y="4307785"/>
            <a:ext cx="5486400" cy="287468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this practice we will relate to the mind as an expansive blue sky. The sky does not prevent clouds, bird, planes, etc. from appearing in the space of the sky, nor does it hold onto any of these things. It simply allows whatever appears in the sky to be there and stay there until it passes through in its natural course. The clear, calm sky is always present even if we can’t see it. Similarly, in this practice we will attempt to simply allow our </a:t>
            </a:r>
            <a:r>
              <a:rPr lang="en-US" i="0" baseline="0" dirty="0"/>
              <a:t>thoughts</a:t>
            </a:r>
            <a:r>
              <a:rPr lang="en-US" baseline="0" dirty="0"/>
              <a:t>, feelings, emotions and sensations to simply arise and pass without getting attached to them or pushing them away. We are cultivating our equanimity towards our mental experiences. Equanimity is the ability to just observe.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One realization we may come to through this observation is that the moment-to-moment experience of the mind and body are constantly changing, just like the clouds in this short video. In Skill 4, we will introduce the idea of Thinking Traps, which are cognitive distortions that can lead us to afflictive mental states. Seeing our circumstances, the world around us, others and ourselves as permanent, when everything is, in fact, in constant flux, can be a Thinking Trap. Furthermore, change occurs largely due to causes and conditions beyond our control. We can explore this firsthand during this practice, as sensations in the body, sounds, thoughts, emotions all arise and pass away, without us having scripted them. We will go into </a:t>
            </a:r>
            <a:r>
              <a:rPr lang="en-US" baseline="0"/>
              <a:t>this further in Skill 4.</a:t>
            </a:r>
            <a:endParaRPr lang="en-US" dirty="0"/>
          </a:p>
          <a:p>
            <a:endParaRPr lang="en-US" dirty="0"/>
          </a:p>
        </p:txBody>
      </p:sp>
      <p:sp>
        <p:nvSpPr>
          <p:cNvPr id="4" name="Slide Number Placeholder 3"/>
          <p:cNvSpPr>
            <a:spLocks noGrp="1"/>
          </p:cNvSpPr>
          <p:nvPr>
            <p:ph type="sldNum" sz="quarter" idx="10"/>
          </p:nvPr>
        </p:nvSpPr>
        <p:spPr/>
        <p:txBody>
          <a:bodyPr/>
          <a:lstStyle/>
          <a:p>
            <a:fld id="{83DB44B7-F251-394C-8B56-809135DE8255}" type="slidenum">
              <a:rPr lang="en-US" smtClean="0"/>
              <a:t>18</a:t>
            </a:fld>
            <a:endParaRPr lang="en-US"/>
          </a:p>
        </p:txBody>
      </p:sp>
    </p:spTree>
    <p:extLst>
      <p:ext uri="{BB962C8B-B14F-4D97-AF65-F5344CB8AC3E}">
        <p14:creationId xmlns:p14="http://schemas.microsoft.com/office/powerpoint/2010/main" val="715885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p:txBody>
          <a:bodyPr/>
          <a:lstStyle/>
          <a:p>
            <a:r>
              <a:rPr lang="en-US" dirty="0"/>
              <a:t>Another metaphor </a:t>
            </a:r>
            <a:r>
              <a:rPr lang="en-US" baseline="0" dirty="0"/>
              <a:t>is the ocean, which can be tumultuous and choppy on the surface…</a:t>
            </a:r>
            <a:endParaRPr lang="en-US" dirty="0"/>
          </a:p>
        </p:txBody>
      </p:sp>
      <p:sp>
        <p:nvSpPr>
          <p:cNvPr id="4" name="Slide Number Placeholder 3"/>
          <p:cNvSpPr>
            <a:spLocks noGrp="1"/>
          </p:cNvSpPr>
          <p:nvPr>
            <p:ph type="sldNum" sz="quarter" idx="10"/>
          </p:nvPr>
        </p:nvSpPr>
        <p:spPr/>
        <p:txBody>
          <a:bodyPr/>
          <a:lstStyle/>
          <a:p>
            <a:fld id="{83DB44B7-F251-394C-8B56-809135DE8255}" type="slidenum">
              <a:rPr lang="en-US" smtClean="0"/>
              <a:t>19</a:t>
            </a:fld>
            <a:endParaRPr lang="en-US"/>
          </a:p>
        </p:txBody>
      </p:sp>
    </p:spTree>
    <p:extLst>
      <p:ext uri="{BB962C8B-B14F-4D97-AF65-F5344CB8AC3E}">
        <p14:creationId xmlns:p14="http://schemas.microsoft.com/office/powerpoint/2010/main" val="882751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DB44B7-F251-394C-8B56-809135DE8255}" type="slidenum">
              <a:rPr lang="en-US" smtClean="0"/>
              <a:t>2</a:t>
            </a:fld>
            <a:endParaRPr lang="en-US"/>
          </a:p>
        </p:txBody>
      </p:sp>
    </p:spTree>
    <p:extLst>
      <p:ext uri="{BB962C8B-B14F-4D97-AF65-F5344CB8AC3E}">
        <p14:creationId xmlns:p14="http://schemas.microsoft.com/office/powerpoint/2010/main" val="1014739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p:txBody>
          <a:bodyPr/>
          <a:lstStyle/>
          <a:p>
            <a:r>
              <a:rPr lang="en-US" dirty="0"/>
              <a:t>…and calm</a:t>
            </a:r>
            <a:r>
              <a:rPr lang="en-US" baseline="0" dirty="0"/>
              <a:t> under the surface. With this metaphor, we can also see impermanence. The weather systems affecting the sea, like our experiences, are constantly changing in subtle </a:t>
            </a:r>
            <a:r>
              <a:rPr lang="en-US" baseline="0"/>
              <a:t>and not-so-subtle ways.</a:t>
            </a:r>
            <a:endParaRPr lang="en-US" dirty="0"/>
          </a:p>
        </p:txBody>
      </p:sp>
      <p:sp>
        <p:nvSpPr>
          <p:cNvPr id="4" name="Slide Number Placeholder 3"/>
          <p:cNvSpPr>
            <a:spLocks noGrp="1"/>
          </p:cNvSpPr>
          <p:nvPr>
            <p:ph type="sldNum" sz="quarter" idx="10"/>
          </p:nvPr>
        </p:nvSpPr>
        <p:spPr/>
        <p:txBody>
          <a:bodyPr/>
          <a:lstStyle/>
          <a:p>
            <a:fld id="{83DB44B7-F251-394C-8B56-809135DE8255}" type="slidenum">
              <a:rPr lang="en-US" smtClean="0"/>
              <a:t>20</a:t>
            </a:fld>
            <a:endParaRPr lang="en-US"/>
          </a:p>
        </p:txBody>
      </p:sp>
    </p:spTree>
    <p:extLst>
      <p:ext uri="{BB962C8B-B14F-4D97-AF65-F5344CB8AC3E}">
        <p14:creationId xmlns:p14="http://schemas.microsoft.com/office/powerpoint/2010/main" val="1888381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p:txBody>
          <a:bodyPr/>
          <a:lstStyle/>
          <a:p>
            <a:r>
              <a:rPr lang="en-US" dirty="0"/>
              <a:t>“Resting the Mind in Its Natural State” Contemplative Practice</a:t>
            </a:r>
          </a:p>
        </p:txBody>
      </p:sp>
      <p:sp>
        <p:nvSpPr>
          <p:cNvPr id="4" name="Slide Number Placeholder 3"/>
          <p:cNvSpPr>
            <a:spLocks noGrp="1"/>
          </p:cNvSpPr>
          <p:nvPr>
            <p:ph type="sldNum" sz="quarter" idx="10"/>
          </p:nvPr>
        </p:nvSpPr>
        <p:spPr/>
        <p:txBody>
          <a:bodyPr/>
          <a:lstStyle/>
          <a:p>
            <a:fld id="{93D5A033-F234-1F4E-A50C-D51193B8BDA5}" type="slidenum">
              <a:rPr lang="en-US" smtClean="0"/>
              <a:t>21</a:t>
            </a:fld>
            <a:endParaRPr lang="en-US"/>
          </a:p>
        </p:txBody>
      </p:sp>
    </p:spTree>
    <p:extLst>
      <p:ext uri="{BB962C8B-B14F-4D97-AF65-F5344CB8AC3E}">
        <p14:creationId xmlns:p14="http://schemas.microsoft.com/office/powerpoint/2010/main" val="635463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DB44B7-F251-394C-8B56-809135DE8255}" type="slidenum">
              <a:rPr lang="en-US" smtClean="0"/>
              <a:t>22</a:t>
            </a:fld>
            <a:endParaRPr lang="en-US"/>
          </a:p>
        </p:txBody>
      </p:sp>
    </p:spTree>
    <p:extLst>
      <p:ext uri="{BB962C8B-B14F-4D97-AF65-F5344CB8AC3E}">
        <p14:creationId xmlns:p14="http://schemas.microsoft.com/office/powerpoint/2010/main" val="3933265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a:xfrm>
            <a:off x="685800" y="4307786"/>
            <a:ext cx="5486400" cy="1801466"/>
          </a:xfrm>
        </p:spPr>
        <p:txBody>
          <a:bodyPr/>
          <a:lstStyle/>
          <a:p>
            <a:r>
              <a:rPr lang="en-US" dirty="0"/>
              <a:t>Learning Outcomes - Content:</a:t>
            </a:r>
          </a:p>
          <a:p>
            <a:pPr marL="171450" indent="-171450">
              <a:buFont typeface="Arial" panose="020B0604020202020204" pitchFamily="34" charset="0"/>
              <a:buChar char="•"/>
            </a:pPr>
            <a:r>
              <a:rPr lang="en-US" dirty="0"/>
              <a:t>Participants will investigate whether the nature of thoughts and feelings is permanent or transitory.</a:t>
            </a:r>
          </a:p>
          <a:p>
            <a:pPr marL="171450" indent="-171450">
              <a:buFont typeface="Arial" panose="020B0604020202020204" pitchFamily="34" charset="0"/>
              <a:buChar char="•"/>
            </a:pPr>
            <a:r>
              <a:rPr lang="en-US" dirty="0"/>
              <a:t>Participants will learn to differentiate between what they consider potentially harmful mental states and potentially beneficial mental states for themselves.</a:t>
            </a:r>
          </a:p>
          <a:p>
            <a:endParaRPr lang="en-US" dirty="0"/>
          </a:p>
          <a:p>
            <a:r>
              <a:rPr lang="en-US" dirty="0"/>
              <a:t>Practice:</a:t>
            </a:r>
          </a:p>
          <a:p>
            <a:pPr marL="171450" indent="-171450">
              <a:buFont typeface="Arial" panose="020B0604020202020204" pitchFamily="34" charset="0"/>
              <a:buChar char="•"/>
            </a:pPr>
            <a:r>
              <a:rPr lang="en-US" dirty="0"/>
              <a:t>Participants will cultivate equanimity toward their mental states, learning how to observe mental states with less attachment or aversion.</a:t>
            </a:r>
          </a:p>
          <a:p>
            <a:pPr marL="171450" indent="-171450">
              <a:buFont typeface="Arial" panose="020B0604020202020204" pitchFamily="34" charset="0"/>
              <a:buChar char="•"/>
            </a:pPr>
            <a:r>
              <a:rPr lang="en-US" dirty="0"/>
              <a:t>Participants will learn to create more space between thoughts and speech/action in order to have greater mental balance and be less reactive.</a:t>
            </a:r>
          </a:p>
          <a:p>
            <a:endParaRPr lang="en-US" dirty="0"/>
          </a:p>
          <a:p>
            <a:endParaRPr lang="en-US" dirty="0"/>
          </a:p>
        </p:txBody>
      </p:sp>
      <p:sp>
        <p:nvSpPr>
          <p:cNvPr id="4" name="Slide Number Placeholder 3"/>
          <p:cNvSpPr>
            <a:spLocks noGrp="1"/>
          </p:cNvSpPr>
          <p:nvPr>
            <p:ph type="sldNum" sz="quarter" idx="5"/>
          </p:nvPr>
        </p:nvSpPr>
        <p:spPr/>
        <p:txBody>
          <a:bodyPr/>
          <a:lstStyle/>
          <a:p>
            <a:fld id="{83DB44B7-F251-394C-8B56-809135DE8255}" type="slidenum">
              <a:rPr lang="en-US" smtClean="0"/>
              <a:t>3</a:t>
            </a:fld>
            <a:endParaRPr lang="en-US"/>
          </a:p>
        </p:txBody>
      </p:sp>
    </p:spTree>
    <p:extLst>
      <p:ext uri="{BB962C8B-B14F-4D97-AF65-F5344CB8AC3E}">
        <p14:creationId xmlns:p14="http://schemas.microsoft.com/office/powerpoint/2010/main" val="1392914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xfrm>
            <a:off x="685800" y="85725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ＭＳ Ｐゴシック" charset="-128"/>
              </a:rPr>
              <a:t>How do you think</a:t>
            </a:r>
            <a:r>
              <a:rPr lang="en-US" altLang="en-US" baseline="0" dirty="0">
                <a:ea typeface="ＭＳ Ｐゴシック" charset="-128"/>
              </a:rPr>
              <a:t> this image relates to the idea of emotional awareness? This is only a conversation starter. There are no wrong answers.</a:t>
            </a:r>
            <a:endParaRPr lang="en-US" altLang="en-US" dirty="0">
              <a:ea typeface="ＭＳ Ｐゴシック" charset="-128"/>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98BB521-B1A9-7243-B778-83ECF0BC59E2}" type="slidenum">
              <a:rPr lang="en-US" altLang="en-US"/>
              <a:pPr>
                <a:spcBef>
                  <a:spcPct val="0"/>
                </a:spcBef>
              </a:pPr>
              <a:t>4</a:t>
            </a:fld>
            <a:endParaRPr lang="en-US" altLang="en-US"/>
          </a:p>
        </p:txBody>
      </p:sp>
    </p:spTree>
    <p:extLst>
      <p:ext uri="{BB962C8B-B14F-4D97-AF65-F5344CB8AC3E}">
        <p14:creationId xmlns:p14="http://schemas.microsoft.com/office/powerpoint/2010/main" val="33472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DB44B7-F251-394C-8B56-809135DE8255}" type="slidenum">
              <a:rPr lang="en-US" smtClean="0"/>
              <a:t>5</a:t>
            </a:fld>
            <a:endParaRPr lang="en-US"/>
          </a:p>
        </p:txBody>
      </p:sp>
    </p:spTree>
    <p:extLst>
      <p:ext uri="{BB962C8B-B14F-4D97-AF65-F5344CB8AC3E}">
        <p14:creationId xmlns:p14="http://schemas.microsoft.com/office/powerpoint/2010/main" val="1719426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p:txBody>
          <a:bodyPr/>
          <a:lstStyle/>
          <a:p>
            <a:r>
              <a:rPr lang="en-US" dirty="0"/>
              <a:t>What we are cultivating in this skill is the space for reflection between beneficial and afflictive mental states shown on this image, so we can begin to see them more clearly.</a:t>
            </a:r>
          </a:p>
        </p:txBody>
      </p:sp>
      <p:sp>
        <p:nvSpPr>
          <p:cNvPr id="4" name="Slide Number Placeholder 3"/>
          <p:cNvSpPr>
            <a:spLocks noGrp="1"/>
          </p:cNvSpPr>
          <p:nvPr>
            <p:ph type="sldNum" sz="quarter" idx="5"/>
          </p:nvPr>
        </p:nvSpPr>
        <p:spPr/>
        <p:txBody>
          <a:bodyPr/>
          <a:lstStyle/>
          <a:p>
            <a:fld id="{83DB44B7-F251-394C-8B56-809135DE8255}" type="slidenum">
              <a:rPr lang="en-US" smtClean="0"/>
              <a:t>6</a:t>
            </a:fld>
            <a:endParaRPr lang="en-US"/>
          </a:p>
        </p:txBody>
      </p:sp>
    </p:spTree>
    <p:extLst>
      <p:ext uri="{BB962C8B-B14F-4D97-AF65-F5344CB8AC3E}">
        <p14:creationId xmlns:p14="http://schemas.microsoft.com/office/powerpoint/2010/main" val="513585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DB44B7-F251-394C-8B56-809135DE8255}" type="slidenum">
              <a:rPr lang="en-US" smtClean="0"/>
              <a:t>7</a:t>
            </a:fld>
            <a:endParaRPr lang="en-US"/>
          </a:p>
        </p:txBody>
      </p:sp>
    </p:spTree>
    <p:extLst>
      <p:ext uri="{BB962C8B-B14F-4D97-AF65-F5344CB8AC3E}">
        <p14:creationId xmlns:p14="http://schemas.microsoft.com/office/powerpoint/2010/main" val="3816580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DB44B7-F251-394C-8B56-809135DE8255}" type="slidenum">
              <a:rPr lang="en-US" smtClean="0"/>
              <a:t>8</a:t>
            </a:fld>
            <a:endParaRPr lang="en-US"/>
          </a:p>
        </p:txBody>
      </p:sp>
    </p:spTree>
    <p:extLst>
      <p:ext uri="{BB962C8B-B14F-4D97-AF65-F5344CB8AC3E}">
        <p14:creationId xmlns:p14="http://schemas.microsoft.com/office/powerpoint/2010/main" val="3220537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6938"/>
            <a:ext cx="5486400" cy="3086100"/>
          </a:xfrm>
        </p:spPr>
      </p:sp>
      <p:sp>
        <p:nvSpPr>
          <p:cNvPr id="3" name="Notes Placeholder 2"/>
          <p:cNvSpPr>
            <a:spLocks noGrp="1"/>
          </p:cNvSpPr>
          <p:nvPr>
            <p:ph type="body" idx="1"/>
          </p:nvPr>
        </p:nvSpPr>
        <p:spPr/>
        <p:txBody>
          <a:bodyPr/>
          <a:lstStyle/>
          <a:p>
            <a:r>
              <a:rPr lang="en-US" dirty="0"/>
              <a:t>Ask the group for examples of afflictive mental states, then click to show them the examples of afflictive mental states. Ask how these distort reality and lead to suffering for ourselves and others. It is important participants understand how afflictive mental states distort reality. Next, ask the group for examples of beneficial mental states, then click and show them the examples. Ask how these help us see reality more clearly and lead to greater well-being for ourselves and others. With the final click, show how whether a mental state is beneficial or afflictive can depend on the context and whether it is distorting reality or not. Fear or cautiousness is an excellent example of a mental state that can be beneficial or afflictive.</a:t>
            </a:r>
          </a:p>
        </p:txBody>
      </p:sp>
      <p:sp>
        <p:nvSpPr>
          <p:cNvPr id="4" name="Slide Number Placeholder 3"/>
          <p:cNvSpPr>
            <a:spLocks noGrp="1"/>
          </p:cNvSpPr>
          <p:nvPr>
            <p:ph type="sldNum" sz="quarter" idx="10"/>
          </p:nvPr>
        </p:nvSpPr>
        <p:spPr/>
        <p:txBody>
          <a:bodyPr/>
          <a:lstStyle/>
          <a:p>
            <a:fld id="{93D5A033-F234-1F4E-A50C-D51193B8BDA5}" type="slidenum">
              <a:rPr lang="en-US" smtClean="0"/>
              <a:t>9</a:t>
            </a:fld>
            <a:endParaRPr lang="en-US"/>
          </a:p>
        </p:txBody>
      </p:sp>
    </p:spTree>
    <p:extLst>
      <p:ext uri="{BB962C8B-B14F-4D97-AF65-F5344CB8AC3E}">
        <p14:creationId xmlns:p14="http://schemas.microsoft.com/office/powerpoint/2010/main" val="2881364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913314-D1F7-F04D-B30D-AB8827A23A9A}"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881190-103D-1B48-BF7F-10A17E2AD924}" type="slidenum">
              <a:rPr lang="en-US" smtClean="0"/>
              <a:t>‹#›</a:t>
            </a:fld>
            <a:endParaRPr lang="en-US"/>
          </a:p>
        </p:txBody>
      </p:sp>
    </p:spTree>
    <p:extLst>
      <p:ext uri="{BB962C8B-B14F-4D97-AF65-F5344CB8AC3E}">
        <p14:creationId xmlns:p14="http://schemas.microsoft.com/office/powerpoint/2010/main" val="1050200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913314-D1F7-F04D-B30D-AB8827A23A9A}"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881190-103D-1B48-BF7F-10A17E2AD924}" type="slidenum">
              <a:rPr lang="en-US" smtClean="0"/>
              <a:t>‹#›</a:t>
            </a:fld>
            <a:endParaRPr lang="en-US"/>
          </a:p>
        </p:txBody>
      </p:sp>
    </p:spTree>
    <p:extLst>
      <p:ext uri="{BB962C8B-B14F-4D97-AF65-F5344CB8AC3E}">
        <p14:creationId xmlns:p14="http://schemas.microsoft.com/office/powerpoint/2010/main" val="1341693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913314-D1F7-F04D-B30D-AB8827A23A9A}"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881190-103D-1B48-BF7F-10A17E2AD924}" type="slidenum">
              <a:rPr lang="en-US" smtClean="0"/>
              <a:t>‹#›</a:t>
            </a:fld>
            <a:endParaRPr lang="en-US"/>
          </a:p>
        </p:txBody>
      </p:sp>
    </p:spTree>
    <p:extLst>
      <p:ext uri="{BB962C8B-B14F-4D97-AF65-F5344CB8AC3E}">
        <p14:creationId xmlns:p14="http://schemas.microsoft.com/office/powerpoint/2010/main" val="1259066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37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913314-D1F7-F04D-B30D-AB8827A23A9A}"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881190-103D-1B48-BF7F-10A17E2AD924}" type="slidenum">
              <a:rPr lang="en-US" smtClean="0"/>
              <a:t>‹#›</a:t>
            </a:fld>
            <a:endParaRPr lang="en-US"/>
          </a:p>
        </p:txBody>
      </p:sp>
    </p:spTree>
    <p:extLst>
      <p:ext uri="{BB962C8B-B14F-4D97-AF65-F5344CB8AC3E}">
        <p14:creationId xmlns:p14="http://schemas.microsoft.com/office/powerpoint/2010/main" val="54580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913314-D1F7-F04D-B30D-AB8827A23A9A}" type="datetimeFigureOut">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881190-103D-1B48-BF7F-10A17E2AD924}" type="slidenum">
              <a:rPr lang="en-US" smtClean="0"/>
              <a:t>‹#›</a:t>
            </a:fld>
            <a:endParaRPr lang="en-US"/>
          </a:p>
        </p:txBody>
      </p:sp>
    </p:spTree>
    <p:extLst>
      <p:ext uri="{BB962C8B-B14F-4D97-AF65-F5344CB8AC3E}">
        <p14:creationId xmlns:p14="http://schemas.microsoft.com/office/powerpoint/2010/main" val="151845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913314-D1F7-F04D-B30D-AB8827A23A9A}"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881190-103D-1B48-BF7F-10A17E2AD924}" type="slidenum">
              <a:rPr lang="en-US" smtClean="0"/>
              <a:t>‹#›</a:t>
            </a:fld>
            <a:endParaRPr lang="en-US"/>
          </a:p>
        </p:txBody>
      </p:sp>
    </p:spTree>
    <p:extLst>
      <p:ext uri="{BB962C8B-B14F-4D97-AF65-F5344CB8AC3E}">
        <p14:creationId xmlns:p14="http://schemas.microsoft.com/office/powerpoint/2010/main" val="2049594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913314-D1F7-F04D-B30D-AB8827A23A9A}" type="datetimeFigureOut">
              <a:rPr lang="en-US" smtClean="0"/>
              <a:t>6/23/20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881190-103D-1B48-BF7F-10A17E2AD924}" type="slidenum">
              <a:rPr lang="en-US" smtClean="0"/>
              <a:t>‹#›</a:t>
            </a:fld>
            <a:endParaRPr lang="en-US"/>
          </a:p>
        </p:txBody>
      </p:sp>
    </p:spTree>
    <p:extLst>
      <p:ext uri="{BB962C8B-B14F-4D97-AF65-F5344CB8AC3E}">
        <p14:creationId xmlns:p14="http://schemas.microsoft.com/office/powerpoint/2010/main" val="1900256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913314-D1F7-F04D-B30D-AB8827A23A9A}" type="datetimeFigureOut">
              <a:rPr lang="en-US" smtClean="0"/>
              <a:t>6/23/20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881190-103D-1B48-BF7F-10A17E2AD924}" type="slidenum">
              <a:rPr lang="en-US" smtClean="0"/>
              <a:t>‹#›</a:t>
            </a:fld>
            <a:endParaRPr lang="en-US"/>
          </a:p>
        </p:txBody>
      </p:sp>
    </p:spTree>
    <p:extLst>
      <p:ext uri="{BB962C8B-B14F-4D97-AF65-F5344CB8AC3E}">
        <p14:creationId xmlns:p14="http://schemas.microsoft.com/office/powerpoint/2010/main" val="241760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13314-D1F7-F04D-B30D-AB8827A23A9A}" type="datetimeFigureOut">
              <a:rPr lang="en-US" smtClean="0"/>
              <a:t>6/23/20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881190-103D-1B48-BF7F-10A17E2AD924}" type="slidenum">
              <a:rPr lang="en-US" smtClean="0"/>
              <a:t>‹#›</a:t>
            </a:fld>
            <a:endParaRPr lang="en-US"/>
          </a:p>
        </p:txBody>
      </p:sp>
    </p:spTree>
    <p:extLst>
      <p:ext uri="{BB962C8B-B14F-4D97-AF65-F5344CB8AC3E}">
        <p14:creationId xmlns:p14="http://schemas.microsoft.com/office/powerpoint/2010/main" val="229091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913314-D1F7-F04D-B30D-AB8827A23A9A}"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881190-103D-1B48-BF7F-10A17E2AD924}" type="slidenum">
              <a:rPr lang="en-US" smtClean="0"/>
              <a:t>‹#›</a:t>
            </a:fld>
            <a:endParaRPr lang="en-US"/>
          </a:p>
        </p:txBody>
      </p:sp>
    </p:spTree>
    <p:extLst>
      <p:ext uri="{BB962C8B-B14F-4D97-AF65-F5344CB8AC3E}">
        <p14:creationId xmlns:p14="http://schemas.microsoft.com/office/powerpoint/2010/main" val="205750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913314-D1F7-F04D-B30D-AB8827A23A9A}" type="datetimeFigureOut">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881190-103D-1B48-BF7F-10A17E2AD924}" type="slidenum">
              <a:rPr lang="en-US" smtClean="0"/>
              <a:t>‹#›</a:t>
            </a:fld>
            <a:endParaRPr lang="en-US"/>
          </a:p>
        </p:txBody>
      </p:sp>
    </p:spTree>
    <p:extLst>
      <p:ext uri="{BB962C8B-B14F-4D97-AF65-F5344CB8AC3E}">
        <p14:creationId xmlns:p14="http://schemas.microsoft.com/office/powerpoint/2010/main" val="1730767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3314-D1F7-F04D-B30D-AB8827A23A9A}" type="datetimeFigureOut">
              <a:rPr lang="en-US" smtClean="0"/>
              <a:t>6/23/20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881190-103D-1B48-BF7F-10A17E2AD924}" type="slidenum">
              <a:rPr lang="en-US" smtClean="0"/>
              <a:t>‹#›</a:t>
            </a:fld>
            <a:endParaRPr lang="en-US"/>
          </a:p>
        </p:txBody>
      </p:sp>
    </p:spTree>
    <p:extLst>
      <p:ext uri="{BB962C8B-B14F-4D97-AF65-F5344CB8AC3E}">
        <p14:creationId xmlns:p14="http://schemas.microsoft.com/office/powerpoint/2010/main" val="552170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Georgia" charset="0"/>
          <a:ea typeface="Georgia" charset="0"/>
          <a:cs typeface="Georgia"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eorgia" charset="0"/>
          <a:ea typeface="Georgia" charset="0"/>
          <a:cs typeface="Georgia"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eorgia" charset="0"/>
          <a:ea typeface="Georgia" charset="0"/>
          <a:cs typeface="Georgia"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948401"/>
          </a:xfrm>
          <a:prstGeom prst="rect">
            <a:avLst/>
          </a:prstGeom>
          <a:noFill/>
        </p:spPr>
        <p:txBody>
          <a:bodyPr wrap="square" rtlCol="0">
            <a:spAutoFit/>
          </a:bodyPr>
          <a:lstStyle/>
          <a:p>
            <a:r>
              <a:rPr lang="en-US" sz="2400" dirty="0">
                <a:solidFill>
                  <a:schemeClr val="bg1">
                    <a:lumMod val="85000"/>
                  </a:schemeClr>
                </a:solidFill>
                <a:latin typeface="Georgia" panose="02040502050405020303" pitchFamily="18"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Georgia" panose="02040502050405020303" pitchFamily="18" charset="0"/>
                <a:ea typeface="Times New Roman" charset="0"/>
                <a:cs typeface="Times New Roman" charset="0"/>
              </a:rPr>
              <a:t>Life University</a:t>
            </a:r>
          </a:p>
        </p:txBody>
      </p:sp>
      <p:sp>
        <p:nvSpPr>
          <p:cNvPr id="9" name="TextBox 8"/>
          <p:cNvSpPr txBox="1"/>
          <p:nvPr/>
        </p:nvSpPr>
        <p:spPr>
          <a:xfrm>
            <a:off x="4240983" y="1524002"/>
            <a:ext cx="7518626" cy="684931"/>
          </a:xfrm>
          <a:prstGeom prst="rect">
            <a:avLst/>
          </a:prstGeom>
          <a:noFill/>
        </p:spPr>
        <p:txBody>
          <a:bodyPr wrap="square" rtlCol="0">
            <a:spAutoFit/>
          </a:bodyPr>
          <a:lstStyle/>
          <a:p>
            <a:r>
              <a:rPr lang="en-US" sz="2800" dirty="0">
                <a:solidFill>
                  <a:schemeClr val="bg1"/>
                </a:solidFill>
                <a:latin typeface="Georgia" panose="02040502050405020303" pitchFamily="18" charset="0"/>
                <a:ea typeface="Times New Roman" charset="0"/>
                <a:cs typeface="Times New Roman" charset="0"/>
              </a:rPr>
              <a:t>COMPASSIONATE INTEGRITY TRAINING</a:t>
            </a:r>
          </a:p>
          <a:p>
            <a:endParaRPr lang="en-US" sz="1051" dirty="0">
              <a:latin typeface="Georgia" panose="02040502050405020303" pitchFamily="18"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Georgia" panose="02040502050405020303" pitchFamily="18" charset="0"/>
            </a:endParaRPr>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7416800"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	</a:t>
            </a:r>
            <a:r>
              <a:rPr lang="en-US" sz="1333" spc="800" dirty="0">
                <a:solidFill>
                  <a:schemeClr val="bg1"/>
                </a:solidFill>
                <a:latin typeface="Georgia" panose="02040502050405020303" pitchFamily="18" charset="0"/>
                <a:ea typeface="Times New Roman" charset="0"/>
                <a:cs typeface="Times New Roman" charset="0"/>
              </a:rPr>
              <a:t>SELF-CULTIVATION</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3:		</a:t>
            </a:r>
            <a:r>
              <a:rPr lang="en-US" sz="1333" spc="800" dirty="0">
                <a:solidFill>
                  <a:schemeClr val="bg1"/>
                </a:solidFill>
                <a:latin typeface="Georgia" panose="02040502050405020303" pitchFamily="18" charset="0"/>
                <a:ea typeface="Times New Roman" charset="0"/>
                <a:cs typeface="Times New Roman" charset="0"/>
              </a:rPr>
              <a:t>EMOTIONAL AWARENESS</a:t>
            </a:r>
          </a:p>
          <a:p>
            <a:endParaRPr lang="en-US" sz="1600" spc="800" dirty="0">
              <a:solidFill>
                <a:schemeClr val="bg1"/>
              </a:solidFill>
              <a:latin typeface="Georgia" panose="02040502050405020303" pitchFamily="18" charset="0"/>
              <a:ea typeface="Times New Roman" charset="0"/>
              <a:cs typeface="Times New Roman" charset="0"/>
            </a:endParaRPr>
          </a:p>
        </p:txBody>
      </p:sp>
      <p:sp>
        <p:nvSpPr>
          <p:cNvPr id="2" name="Rectangle 1"/>
          <p:cNvSpPr/>
          <p:nvPr/>
        </p:nvSpPr>
        <p:spPr>
          <a:xfrm>
            <a:off x="4240982" y="4285058"/>
            <a:ext cx="7493818" cy="369332"/>
          </a:xfrm>
          <a:prstGeom prst="rect">
            <a:avLst/>
          </a:prstGeom>
        </p:spPr>
        <p:txBody>
          <a:bodyPr wrap="square">
            <a:spAutoFit/>
          </a:bodyPr>
          <a:lstStyle/>
          <a:p>
            <a:pPr>
              <a:spcBef>
                <a:spcPct val="20000"/>
              </a:spcBef>
            </a:pPr>
            <a:r>
              <a:rPr lang="de-DE" altLang="en-US" dirty="0">
                <a:solidFill>
                  <a:schemeClr val="bg1"/>
                </a:solidFill>
                <a:latin typeface="Georgia" panose="02040502050405020303" pitchFamily="18" charset="0"/>
                <a:ea typeface="Times New Roman" charset="0"/>
                <a:cs typeface="Times New Roman" charset="0"/>
              </a:rPr>
              <a:t>© 2020 Brendan Ozawa-de Silva, Michael Karlin </a:t>
            </a:r>
            <a:r>
              <a:rPr lang="de-DE" altLang="en-US" dirty="0" err="1">
                <a:solidFill>
                  <a:schemeClr val="bg1"/>
                </a:solidFill>
                <a:latin typeface="Georgia" panose="02040502050405020303" pitchFamily="18" charset="0"/>
                <a:ea typeface="Times New Roman" charset="0"/>
                <a:cs typeface="Times New Roman" charset="0"/>
              </a:rPr>
              <a:t>and</a:t>
            </a:r>
            <a:r>
              <a:rPr lang="de-DE" altLang="en-US" dirty="0">
                <a:solidFill>
                  <a:schemeClr val="bg1"/>
                </a:solidFill>
                <a:latin typeface="Georgia" panose="02040502050405020303" pitchFamily="18" charset="0"/>
                <a:ea typeface="Times New Roman" charset="0"/>
                <a:cs typeface="Times New Roman" charset="0"/>
              </a:rPr>
              <a:t> Life University</a:t>
            </a:r>
            <a:endParaRPr lang="en-US" altLang="en-US"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17028516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77" y="0"/>
            <a:ext cx="10308223" cy="6858000"/>
          </a:xfrm>
          <a:prstGeom prst="rect">
            <a:avLst/>
          </a:prstGeom>
        </p:spPr>
      </p:pic>
      <p:sp>
        <p:nvSpPr>
          <p:cNvPr id="5" name="Content Placeholder 2"/>
          <p:cNvSpPr>
            <a:spLocks noGrp="1"/>
          </p:cNvSpPr>
          <p:nvPr>
            <p:ph idx="1"/>
          </p:nvPr>
        </p:nvSpPr>
        <p:spPr>
          <a:xfrm>
            <a:off x="749425" y="559523"/>
            <a:ext cx="3684022" cy="1407822"/>
          </a:xfrm>
        </p:spPr>
        <p:txBody>
          <a:bodyPr>
            <a:noAutofit/>
          </a:bodyPr>
          <a:lstStyle/>
          <a:p>
            <a:pPr marL="0" indent="0">
              <a:buNone/>
            </a:pPr>
            <a:r>
              <a:rPr lang="en-US" sz="9600" dirty="0">
                <a:solidFill>
                  <a:schemeClr val="bg1"/>
                </a:solidFill>
              </a:rPr>
              <a:t>Why?</a:t>
            </a:r>
          </a:p>
          <a:p>
            <a:pPr marL="0" indent="0">
              <a:buNone/>
            </a:pPr>
            <a:endParaRPr lang="en-US" sz="9600" dirty="0">
              <a:solidFill>
                <a:schemeClr val="bg1"/>
              </a:solidFill>
            </a:endParaRPr>
          </a:p>
        </p:txBody>
      </p:sp>
    </p:spTree>
    <p:extLst>
      <p:ext uri="{BB962C8B-B14F-4D97-AF65-F5344CB8AC3E}">
        <p14:creationId xmlns:p14="http://schemas.microsoft.com/office/powerpoint/2010/main" val="17269691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134"/>
          <a:stretch/>
        </p:blipFill>
        <p:spPr>
          <a:xfrm>
            <a:off x="555180" y="0"/>
            <a:ext cx="11081641" cy="6858000"/>
          </a:xfrm>
          <a:prstGeom prst="rect">
            <a:avLst/>
          </a:prstGeom>
        </p:spPr>
      </p:pic>
    </p:spTree>
    <p:extLst>
      <p:ext uri="{BB962C8B-B14F-4D97-AF65-F5344CB8AC3E}">
        <p14:creationId xmlns:p14="http://schemas.microsoft.com/office/powerpoint/2010/main" val="14639435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E1243CF5-6E83-9E41-AF63-7C9C4C4979A9}"/>
              </a:ext>
            </a:extLst>
          </p:cNvPr>
          <p:cNvSpPr/>
          <p:nvPr/>
        </p:nvSpPr>
        <p:spPr>
          <a:xfrm>
            <a:off x="5181601" y="699715"/>
            <a:ext cx="4067174" cy="581284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8D925B-D50F-4348-A2D0-B3BD99234EF8}"/>
              </a:ext>
            </a:extLst>
          </p:cNvPr>
          <p:cNvSpPr txBox="1"/>
          <p:nvPr/>
        </p:nvSpPr>
        <p:spPr>
          <a:xfrm>
            <a:off x="0" y="6550223"/>
            <a:ext cx="4090737" cy="307777"/>
          </a:xfrm>
          <a:prstGeom prst="rect">
            <a:avLst/>
          </a:prstGeom>
          <a:noFill/>
        </p:spPr>
        <p:txBody>
          <a:bodyPr wrap="square" rtlCol="0">
            <a:spAutoFit/>
          </a:bodyPr>
          <a:lstStyle/>
          <a:p>
            <a:r>
              <a:rPr lang="en-US" sz="1400" dirty="0">
                <a:latin typeface="Georgia" panose="02040502050405020303" pitchFamily="18" charset="0"/>
              </a:rPr>
              <a:t>Ekman, P. and Ekman, E., The Atlas of Emotions</a:t>
            </a:r>
          </a:p>
        </p:txBody>
      </p:sp>
      <p:sp>
        <p:nvSpPr>
          <p:cNvPr id="25" name="Oval 24">
            <a:extLst>
              <a:ext uri="{FF2B5EF4-FFF2-40B4-BE49-F238E27FC236}">
                <a16:creationId xmlns:a16="http://schemas.microsoft.com/office/drawing/2014/main" id="{5221FB8B-0431-D64F-A341-D431E7B348A4}"/>
              </a:ext>
            </a:extLst>
          </p:cNvPr>
          <p:cNvSpPr>
            <a:spLocks/>
          </p:cNvSpPr>
          <p:nvPr/>
        </p:nvSpPr>
        <p:spPr>
          <a:xfrm>
            <a:off x="9495589" y="2808022"/>
            <a:ext cx="1581912" cy="1581912"/>
          </a:xfrm>
          <a:prstGeom prst="ellipse">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Kohinoor Bangla Light" panose="02000000000000000000" pitchFamily="2" charset="77"/>
                <a:cs typeface="Kohinoor Bangla Light" panose="02000000000000000000" pitchFamily="2" charset="77"/>
              </a:rPr>
              <a:t>POST-CONDITION</a:t>
            </a:r>
          </a:p>
        </p:txBody>
      </p:sp>
      <p:sp>
        <p:nvSpPr>
          <p:cNvPr id="26" name="Oval 25">
            <a:extLst>
              <a:ext uri="{FF2B5EF4-FFF2-40B4-BE49-F238E27FC236}">
                <a16:creationId xmlns:a16="http://schemas.microsoft.com/office/drawing/2014/main" id="{690D7C62-A105-7745-AC7F-CEEFCD47BC63}"/>
              </a:ext>
            </a:extLst>
          </p:cNvPr>
          <p:cNvSpPr>
            <a:spLocks/>
          </p:cNvSpPr>
          <p:nvPr/>
        </p:nvSpPr>
        <p:spPr>
          <a:xfrm>
            <a:off x="1108434" y="2808022"/>
            <a:ext cx="1581912" cy="1581912"/>
          </a:xfrm>
          <a:prstGeom prst="ellipse">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Kohinoor Bangla Light" panose="02000000000000000000" pitchFamily="2" charset="77"/>
                <a:cs typeface="Kohinoor Bangla Light" panose="02000000000000000000" pitchFamily="2" charset="77"/>
              </a:rPr>
              <a:t>PRE-CONDITION</a:t>
            </a:r>
          </a:p>
        </p:txBody>
      </p:sp>
      <p:sp>
        <p:nvSpPr>
          <p:cNvPr id="27" name="Oval 26">
            <a:extLst>
              <a:ext uri="{FF2B5EF4-FFF2-40B4-BE49-F238E27FC236}">
                <a16:creationId xmlns:a16="http://schemas.microsoft.com/office/drawing/2014/main" id="{767E1E60-0091-DB45-81DA-1A5C97FF2A82}"/>
              </a:ext>
            </a:extLst>
          </p:cNvPr>
          <p:cNvSpPr>
            <a:spLocks/>
          </p:cNvSpPr>
          <p:nvPr/>
        </p:nvSpPr>
        <p:spPr>
          <a:xfrm>
            <a:off x="7386046" y="3762374"/>
            <a:ext cx="1581912" cy="15819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Kohinoor Bangla Light" panose="02000000000000000000" pitchFamily="2" charset="77"/>
                <a:cs typeface="Kohinoor Bangla Light" panose="02000000000000000000" pitchFamily="2" charset="77"/>
              </a:rPr>
              <a:t>HARMFUL </a:t>
            </a:r>
          </a:p>
          <a:p>
            <a:pPr algn="ctr"/>
            <a:r>
              <a:rPr lang="en-US" sz="1400" dirty="0">
                <a:latin typeface="Kohinoor Bangla Light" panose="02000000000000000000" pitchFamily="2" charset="77"/>
                <a:cs typeface="Kohinoor Bangla Light" panose="02000000000000000000" pitchFamily="2" charset="77"/>
              </a:rPr>
              <a:t>ACTION</a:t>
            </a:r>
          </a:p>
        </p:txBody>
      </p:sp>
      <p:sp>
        <p:nvSpPr>
          <p:cNvPr id="28" name="Oval 27">
            <a:extLst>
              <a:ext uri="{FF2B5EF4-FFF2-40B4-BE49-F238E27FC236}">
                <a16:creationId xmlns:a16="http://schemas.microsoft.com/office/drawing/2014/main" id="{161266F5-33DA-1F49-A99C-7049C8E44765}"/>
              </a:ext>
            </a:extLst>
          </p:cNvPr>
          <p:cNvSpPr>
            <a:spLocks/>
          </p:cNvSpPr>
          <p:nvPr/>
        </p:nvSpPr>
        <p:spPr>
          <a:xfrm>
            <a:off x="7386046" y="1865840"/>
            <a:ext cx="1581912" cy="15819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dirty="0">
                <a:latin typeface="Kohinoor Bangla Light" panose="02000000000000000000" pitchFamily="2" charset="77"/>
                <a:cs typeface="Kohinoor Bangla Light" panose="02000000000000000000" pitchFamily="2" charset="77"/>
              </a:rPr>
              <a:t>BENEFICIAL </a:t>
            </a:r>
          </a:p>
          <a:p>
            <a:pPr algn="ctr"/>
            <a:r>
              <a:rPr lang="en-US" sz="1400" dirty="0">
                <a:latin typeface="Kohinoor Bangla Light" panose="02000000000000000000" pitchFamily="2" charset="77"/>
                <a:cs typeface="Kohinoor Bangla Light" panose="02000000000000000000" pitchFamily="2" charset="77"/>
              </a:rPr>
              <a:t>ACTION</a:t>
            </a:r>
          </a:p>
        </p:txBody>
      </p:sp>
      <p:sp>
        <p:nvSpPr>
          <p:cNvPr id="29" name="Oval 28">
            <a:extLst>
              <a:ext uri="{FF2B5EF4-FFF2-40B4-BE49-F238E27FC236}">
                <a16:creationId xmlns:a16="http://schemas.microsoft.com/office/drawing/2014/main" id="{7AF6C1F7-6C00-574F-9081-185542F12412}"/>
              </a:ext>
            </a:extLst>
          </p:cNvPr>
          <p:cNvSpPr>
            <a:spLocks/>
          </p:cNvSpPr>
          <p:nvPr/>
        </p:nvSpPr>
        <p:spPr>
          <a:xfrm>
            <a:off x="5305981" y="4744508"/>
            <a:ext cx="1581912" cy="1581912"/>
          </a:xfrm>
          <a:prstGeom prst="ellipse">
            <a:avLst/>
          </a:prstGeom>
          <a:solidFill>
            <a:srgbClr val="4353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a:r>
              <a:rPr lang="en-US" sz="1400" spc="-100" dirty="0">
                <a:latin typeface="Kohinoor Bangla Light" panose="02000000000000000000" pitchFamily="2" charset="77"/>
                <a:cs typeface="Kohinoor Bangla Light" panose="02000000000000000000" pitchFamily="2" charset="77"/>
              </a:rPr>
              <a:t>PSYCHOLOGICAL </a:t>
            </a:r>
          </a:p>
          <a:p>
            <a:pPr algn="ctr"/>
            <a:r>
              <a:rPr lang="en-US" sz="1400" spc="-100" dirty="0">
                <a:latin typeface="Kohinoor Bangla Light" panose="02000000000000000000" pitchFamily="2" charset="77"/>
                <a:cs typeface="Kohinoor Bangla Light" panose="02000000000000000000" pitchFamily="2" charset="77"/>
              </a:rPr>
              <a:t>CHANGE</a:t>
            </a:r>
          </a:p>
        </p:txBody>
      </p:sp>
      <p:sp>
        <p:nvSpPr>
          <p:cNvPr id="30" name="Oval 29">
            <a:extLst>
              <a:ext uri="{FF2B5EF4-FFF2-40B4-BE49-F238E27FC236}">
                <a16:creationId xmlns:a16="http://schemas.microsoft.com/office/drawing/2014/main" id="{32C8F81E-35BE-2F4E-B764-A252C5CACE23}"/>
              </a:ext>
            </a:extLst>
          </p:cNvPr>
          <p:cNvSpPr>
            <a:spLocks/>
          </p:cNvSpPr>
          <p:nvPr/>
        </p:nvSpPr>
        <p:spPr>
          <a:xfrm>
            <a:off x="5305981" y="909107"/>
            <a:ext cx="1581912" cy="1581912"/>
          </a:xfrm>
          <a:prstGeom prst="ellipse">
            <a:avLst/>
          </a:prstGeom>
          <a:solidFill>
            <a:srgbClr val="41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Kohinoor Bangla Light" panose="02000000000000000000" pitchFamily="2" charset="77"/>
                <a:cs typeface="Kohinoor Bangla Light" panose="02000000000000000000" pitchFamily="2" charset="77"/>
              </a:rPr>
              <a:t>PHYSICAL CHANGE</a:t>
            </a:r>
          </a:p>
        </p:txBody>
      </p:sp>
      <p:sp>
        <p:nvSpPr>
          <p:cNvPr id="31" name="Oval 30">
            <a:extLst>
              <a:ext uri="{FF2B5EF4-FFF2-40B4-BE49-F238E27FC236}">
                <a16:creationId xmlns:a16="http://schemas.microsoft.com/office/drawing/2014/main" id="{B7A547C1-967A-3948-BECF-AED1A1DF2FC3}"/>
              </a:ext>
            </a:extLst>
          </p:cNvPr>
          <p:cNvSpPr>
            <a:spLocks/>
          </p:cNvSpPr>
          <p:nvPr/>
        </p:nvSpPr>
        <p:spPr>
          <a:xfrm>
            <a:off x="3203405" y="4744508"/>
            <a:ext cx="1581912" cy="1581912"/>
          </a:xfrm>
          <a:prstGeom prst="ellipse">
            <a:avLst/>
          </a:prstGeom>
          <a:solidFill>
            <a:srgbClr val="4353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400" dirty="0">
                <a:latin typeface="Kohinoor Bangla Light" panose="02000000000000000000" pitchFamily="2" charset="77"/>
                <a:cs typeface="Kohinoor Bangla Light" panose="02000000000000000000" pitchFamily="2" charset="77"/>
              </a:rPr>
              <a:t>PERCEPTION DATABASE</a:t>
            </a:r>
          </a:p>
        </p:txBody>
      </p:sp>
      <p:sp>
        <p:nvSpPr>
          <p:cNvPr id="32" name="Oval 31">
            <a:extLst>
              <a:ext uri="{FF2B5EF4-FFF2-40B4-BE49-F238E27FC236}">
                <a16:creationId xmlns:a16="http://schemas.microsoft.com/office/drawing/2014/main" id="{FF5055D0-4150-0B4A-A35B-78427BBC8EE0}"/>
              </a:ext>
            </a:extLst>
          </p:cNvPr>
          <p:cNvSpPr>
            <a:spLocks/>
          </p:cNvSpPr>
          <p:nvPr/>
        </p:nvSpPr>
        <p:spPr>
          <a:xfrm>
            <a:off x="3203405" y="909107"/>
            <a:ext cx="1581912" cy="1581912"/>
          </a:xfrm>
          <a:prstGeom prst="ellipse">
            <a:avLst/>
          </a:prstGeom>
          <a:solidFill>
            <a:srgbClr val="41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Kohinoor Bangla Light" panose="02000000000000000000" pitchFamily="2" charset="77"/>
                <a:cs typeface="Kohinoor Bangla Light" panose="02000000000000000000" pitchFamily="2" charset="77"/>
              </a:rPr>
              <a:t>EVENT</a:t>
            </a:r>
          </a:p>
        </p:txBody>
      </p:sp>
      <p:sp>
        <p:nvSpPr>
          <p:cNvPr id="37" name="Oval 36">
            <a:extLst>
              <a:ext uri="{FF2B5EF4-FFF2-40B4-BE49-F238E27FC236}">
                <a16:creationId xmlns:a16="http://schemas.microsoft.com/office/drawing/2014/main" id="{975C376B-16E4-7B45-9800-93D76FA49E45}"/>
              </a:ext>
            </a:extLst>
          </p:cNvPr>
          <p:cNvSpPr>
            <a:spLocks/>
          </p:cNvSpPr>
          <p:nvPr/>
        </p:nvSpPr>
        <p:spPr>
          <a:xfrm>
            <a:off x="3418289" y="3022608"/>
            <a:ext cx="1152144" cy="1149184"/>
          </a:xfrm>
          <a:prstGeom prst="ellipse">
            <a:avLst/>
          </a:prstGeom>
          <a:solidFill>
            <a:srgbClr val="0044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latin typeface="Kohinoor Bangla Light" panose="02000000000000000000" pitchFamily="2" charset="77"/>
                <a:cs typeface="Kohinoor Bangla Light" panose="02000000000000000000" pitchFamily="2" charset="77"/>
              </a:rPr>
              <a:t>TRIGGER</a:t>
            </a:r>
          </a:p>
        </p:txBody>
      </p:sp>
      <p:sp>
        <p:nvSpPr>
          <p:cNvPr id="40" name="Arc 39">
            <a:extLst>
              <a:ext uri="{FF2B5EF4-FFF2-40B4-BE49-F238E27FC236}">
                <a16:creationId xmlns:a16="http://schemas.microsoft.com/office/drawing/2014/main" id="{0D49FB71-8F6E-7745-AF65-D14C5EAAB6E9}"/>
              </a:ext>
            </a:extLst>
          </p:cNvPr>
          <p:cNvSpPr/>
          <p:nvPr/>
        </p:nvSpPr>
        <p:spPr>
          <a:xfrm rot="3447155">
            <a:off x="3303989" y="2905050"/>
            <a:ext cx="1380744" cy="1384300"/>
          </a:xfrm>
          <a:prstGeom prst="arc">
            <a:avLst>
              <a:gd name="adj1" fmla="val 3654986"/>
              <a:gd name="adj2" fmla="val 10901581"/>
            </a:avLst>
          </a:prstGeom>
          <a:noFill/>
          <a:ln w="168275">
            <a:solidFill>
              <a:srgbClr val="78AAD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76A6B599-8816-DE4E-B794-D5690EEDBDE8}"/>
              </a:ext>
            </a:extLst>
          </p:cNvPr>
          <p:cNvSpPr/>
          <p:nvPr/>
        </p:nvSpPr>
        <p:spPr>
          <a:xfrm rot="3447155">
            <a:off x="3303989" y="2905050"/>
            <a:ext cx="1380744" cy="1384300"/>
          </a:xfrm>
          <a:prstGeom prst="arc">
            <a:avLst>
              <a:gd name="adj1" fmla="val 11022850"/>
              <a:gd name="adj2" fmla="val 18117177"/>
            </a:avLst>
          </a:prstGeom>
          <a:noFill/>
          <a:ln w="168275">
            <a:solidFill>
              <a:srgbClr val="418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Arc 48">
            <a:extLst>
              <a:ext uri="{FF2B5EF4-FFF2-40B4-BE49-F238E27FC236}">
                <a16:creationId xmlns:a16="http://schemas.microsoft.com/office/drawing/2014/main" id="{37BB8A0E-8FD8-944A-9673-D5A0EDEF629D}"/>
              </a:ext>
            </a:extLst>
          </p:cNvPr>
          <p:cNvSpPr/>
          <p:nvPr/>
        </p:nvSpPr>
        <p:spPr>
          <a:xfrm rot="3447155">
            <a:off x="3303989" y="2905050"/>
            <a:ext cx="1380744" cy="1384300"/>
          </a:xfrm>
          <a:prstGeom prst="arc">
            <a:avLst>
              <a:gd name="adj1" fmla="val 18197594"/>
              <a:gd name="adj2" fmla="val 3572224"/>
            </a:avLst>
          </a:prstGeom>
          <a:noFill/>
          <a:ln w="168275">
            <a:solidFill>
              <a:srgbClr val="4353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Oval 50">
            <a:extLst>
              <a:ext uri="{FF2B5EF4-FFF2-40B4-BE49-F238E27FC236}">
                <a16:creationId xmlns:a16="http://schemas.microsoft.com/office/drawing/2014/main" id="{346006C6-FB4B-B047-A410-EB108332D69C}"/>
              </a:ext>
            </a:extLst>
          </p:cNvPr>
          <p:cNvSpPr>
            <a:spLocks/>
          </p:cNvSpPr>
          <p:nvPr/>
        </p:nvSpPr>
        <p:spPr>
          <a:xfrm>
            <a:off x="5520865" y="3022906"/>
            <a:ext cx="1152144" cy="1152144"/>
          </a:xfrm>
          <a:prstGeom prst="ellipse">
            <a:avLst/>
          </a:prstGeom>
          <a:solidFill>
            <a:srgbClr val="00447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latin typeface="Kohinoor Bangla Light" panose="02000000000000000000" pitchFamily="2" charset="77"/>
                <a:cs typeface="Kohinoor Bangla Light" panose="02000000000000000000" pitchFamily="2" charset="77"/>
              </a:rPr>
              <a:t>STATE</a:t>
            </a:r>
          </a:p>
        </p:txBody>
      </p:sp>
      <p:sp>
        <p:nvSpPr>
          <p:cNvPr id="52" name="Arc 51">
            <a:extLst>
              <a:ext uri="{FF2B5EF4-FFF2-40B4-BE49-F238E27FC236}">
                <a16:creationId xmlns:a16="http://schemas.microsoft.com/office/drawing/2014/main" id="{5A45EE4C-81B8-8245-A302-43E2F3741799}"/>
              </a:ext>
            </a:extLst>
          </p:cNvPr>
          <p:cNvSpPr/>
          <p:nvPr/>
        </p:nvSpPr>
        <p:spPr>
          <a:xfrm rot="7197466">
            <a:off x="5404787" y="2906828"/>
            <a:ext cx="1384300" cy="1384300"/>
          </a:xfrm>
          <a:prstGeom prst="arc">
            <a:avLst>
              <a:gd name="adj1" fmla="val 3654986"/>
              <a:gd name="adj2" fmla="val 10901581"/>
            </a:avLst>
          </a:prstGeom>
          <a:noFill/>
          <a:ln w="168275">
            <a:solidFill>
              <a:srgbClr val="418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Arc 52">
            <a:extLst>
              <a:ext uri="{FF2B5EF4-FFF2-40B4-BE49-F238E27FC236}">
                <a16:creationId xmlns:a16="http://schemas.microsoft.com/office/drawing/2014/main" id="{1250C115-CBD2-494E-A166-ACA2648BA23F}"/>
              </a:ext>
            </a:extLst>
          </p:cNvPr>
          <p:cNvSpPr/>
          <p:nvPr/>
        </p:nvSpPr>
        <p:spPr>
          <a:xfrm rot="7197466">
            <a:off x="5404787" y="2906828"/>
            <a:ext cx="1384300" cy="1384300"/>
          </a:xfrm>
          <a:prstGeom prst="arc">
            <a:avLst>
              <a:gd name="adj1" fmla="val 11022850"/>
              <a:gd name="adj2" fmla="val 18117177"/>
            </a:avLst>
          </a:prstGeom>
          <a:noFill/>
          <a:ln w="168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Arc 53">
            <a:extLst>
              <a:ext uri="{FF2B5EF4-FFF2-40B4-BE49-F238E27FC236}">
                <a16:creationId xmlns:a16="http://schemas.microsoft.com/office/drawing/2014/main" id="{F614D7F6-F649-A84A-ADF1-50D5F747D78F}"/>
              </a:ext>
            </a:extLst>
          </p:cNvPr>
          <p:cNvSpPr/>
          <p:nvPr/>
        </p:nvSpPr>
        <p:spPr>
          <a:xfrm rot="7197466">
            <a:off x="5404787" y="2906828"/>
            <a:ext cx="1384300" cy="1384300"/>
          </a:xfrm>
          <a:prstGeom prst="arc">
            <a:avLst>
              <a:gd name="adj1" fmla="val 18197594"/>
              <a:gd name="adj2" fmla="val 3572224"/>
            </a:avLst>
          </a:prstGeom>
          <a:noFill/>
          <a:ln w="168275">
            <a:solidFill>
              <a:srgbClr val="4353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DA19191-5A8D-3E45-A7D6-2C75352A59BE}"/>
              </a:ext>
            </a:extLst>
          </p:cNvPr>
          <p:cNvCxnSpPr>
            <a:cxnSpLocks/>
          </p:cNvCxnSpPr>
          <p:nvPr/>
        </p:nvCxnSpPr>
        <p:spPr>
          <a:xfrm flipV="1">
            <a:off x="6096937" y="2517776"/>
            <a:ext cx="0" cy="298449"/>
          </a:xfrm>
          <a:prstGeom prst="straightConnector1">
            <a:avLst/>
          </a:prstGeom>
          <a:ln w="25400" cap="sq" cmpd="sng">
            <a:solidFill>
              <a:srgbClr val="7A797C"/>
            </a:solidFill>
            <a:prstDash val="solid"/>
            <a:round/>
            <a:headEnd type="none"/>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108E8AF-4C96-5941-B014-0032A9B33FC2}"/>
              </a:ext>
            </a:extLst>
          </p:cNvPr>
          <p:cNvCxnSpPr>
            <a:cxnSpLocks/>
          </p:cNvCxnSpPr>
          <p:nvPr/>
        </p:nvCxnSpPr>
        <p:spPr>
          <a:xfrm>
            <a:off x="6096937" y="4397672"/>
            <a:ext cx="0" cy="282872"/>
          </a:xfrm>
          <a:prstGeom prst="straightConnector1">
            <a:avLst/>
          </a:prstGeom>
          <a:ln w="25400" cap="sq" cmpd="sng">
            <a:solidFill>
              <a:srgbClr val="7A797C"/>
            </a:solidFill>
            <a:prstDash val="solid"/>
            <a:round/>
            <a:headEnd type="none"/>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D58E21D-7743-9D4F-AD9D-B43C14BD654F}"/>
              </a:ext>
            </a:extLst>
          </p:cNvPr>
          <p:cNvCxnSpPr>
            <a:cxnSpLocks/>
          </p:cNvCxnSpPr>
          <p:nvPr/>
        </p:nvCxnSpPr>
        <p:spPr>
          <a:xfrm flipV="1">
            <a:off x="3994361" y="4436025"/>
            <a:ext cx="0" cy="298449"/>
          </a:xfrm>
          <a:prstGeom prst="straightConnector1">
            <a:avLst/>
          </a:prstGeom>
          <a:ln w="25400" cap="sq" cmpd="sng">
            <a:solidFill>
              <a:srgbClr val="7A797C"/>
            </a:solidFill>
            <a:prstDash val="solid"/>
            <a:round/>
            <a:headEnd type="none"/>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677A466E-C143-4440-B121-FB80AD280AF9}"/>
              </a:ext>
            </a:extLst>
          </p:cNvPr>
          <p:cNvCxnSpPr>
            <a:cxnSpLocks/>
          </p:cNvCxnSpPr>
          <p:nvPr/>
        </p:nvCxnSpPr>
        <p:spPr>
          <a:xfrm>
            <a:off x="3994361" y="2502610"/>
            <a:ext cx="0" cy="282872"/>
          </a:xfrm>
          <a:prstGeom prst="straightConnector1">
            <a:avLst/>
          </a:prstGeom>
          <a:ln w="25400" cap="sq" cmpd="sng">
            <a:solidFill>
              <a:srgbClr val="7A797C"/>
            </a:solidFill>
            <a:prstDash val="solid"/>
            <a:round/>
            <a:headEnd type="none"/>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0D89017-664E-0C42-BC44-693EFE1FF99C}"/>
              </a:ext>
            </a:extLst>
          </p:cNvPr>
          <p:cNvCxnSpPr>
            <a:cxnSpLocks/>
          </p:cNvCxnSpPr>
          <p:nvPr/>
        </p:nvCxnSpPr>
        <p:spPr>
          <a:xfrm>
            <a:off x="2698962" y="3603476"/>
            <a:ext cx="452948" cy="0"/>
          </a:xfrm>
          <a:prstGeom prst="straightConnector1">
            <a:avLst/>
          </a:prstGeom>
          <a:ln w="25400" cap="sq" cmpd="sng">
            <a:solidFill>
              <a:srgbClr val="7A797C"/>
            </a:solidFill>
            <a:prstDash val="solid"/>
            <a:round/>
            <a:headEnd type="none"/>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520DE5A-1436-2D4E-89EE-D76A82F209D1}"/>
              </a:ext>
            </a:extLst>
          </p:cNvPr>
          <p:cNvCxnSpPr>
            <a:cxnSpLocks/>
            <a:endCxn id="115" idx="1"/>
          </p:cNvCxnSpPr>
          <p:nvPr/>
        </p:nvCxnSpPr>
        <p:spPr>
          <a:xfrm>
            <a:off x="4791305" y="3603476"/>
            <a:ext cx="390296" cy="2662"/>
          </a:xfrm>
          <a:prstGeom prst="straightConnector1">
            <a:avLst/>
          </a:prstGeom>
          <a:ln w="25400" cap="sq" cmpd="sng">
            <a:solidFill>
              <a:srgbClr val="7A797C"/>
            </a:solidFill>
            <a:prstDash val="solid"/>
            <a:round/>
            <a:headEnd type="none"/>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20C48A5-6306-2448-B263-EE29C5505D45}"/>
              </a:ext>
            </a:extLst>
          </p:cNvPr>
          <p:cNvCxnSpPr>
            <a:cxnSpLocks/>
          </p:cNvCxnSpPr>
          <p:nvPr/>
        </p:nvCxnSpPr>
        <p:spPr>
          <a:xfrm>
            <a:off x="7169258" y="4575026"/>
            <a:ext cx="209550" cy="0"/>
          </a:xfrm>
          <a:prstGeom prst="straightConnector1">
            <a:avLst/>
          </a:prstGeom>
          <a:ln w="25400" cap="sq" cmpd="sng">
            <a:solidFill>
              <a:srgbClr val="7A797C"/>
            </a:solidFill>
            <a:prstDash val="solid"/>
            <a:round/>
            <a:headEnd type="none"/>
            <a:tailEnd type="arrow"/>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246E514-220D-A446-B22A-035B729A3693}"/>
              </a:ext>
            </a:extLst>
          </p:cNvPr>
          <p:cNvCxnSpPr>
            <a:cxnSpLocks/>
          </p:cNvCxnSpPr>
          <p:nvPr/>
        </p:nvCxnSpPr>
        <p:spPr>
          <a:xfrm>
            <a:off x="6873114" y="3604097"/>
            <a:ext cx="306914" cy="0"/>
          </a:xfrm>
          <a:prstGeom prst="line">
            <a:avLst/>
          </a:prstGeom>
          <a:ln w="25400">
            <a:solidFill>
              <a:srgbClr val="7A797C"/>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1386B3E-99E5-104A-BB74-922171D2B137}"/>
              </a:ext>
            </a:extLst>
          </p:cNvPr>
          <p:cNvCxnSpPr>
            <a:cxnSpLocks/>
          </p:cNvCxnSpPr>
          <p:nvPr/>
        </p:nvCxnSpPr>
        <p:spPr>
          <a:xfrm>
            <a:off x="7169258" y="2625725"/>
            <a:ext cx="0" cy="996706"/>
          </a:xfrm>
          <a:prstGeom prst="line">
            <a:avLst/>
          </a:prstGeom>
          <a:ln w="25400">
            <a:solidFill>
              <a:srgbClr val="7A797C"/>
            </a:solidFill>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5BB9FBD5-114D-1445-9798-FDC42847CB9A}"/>
              </a:ext>
            </a:extLst>
          </p:cNvPr>
          <p:cNvGrpSpPr/>
          <p:nvPr/>
        </p:nvGrpSpPr>
        <p:grpSpPr>
          <a:xfrm>
            <a:off x="8968895" y="2633745"/>
            <a:ext cx="470380" cy="1940903"/>
            <a:chOff x="8968895" y="2633745"/>
            <a:chExt cx="470380" cy="1940903"/>
          </a:xfrm>
        </p:grpSpPr>
        <p:cxnSp>
          <p:nvCxnSpPr>
            <p:cNvPr id="91" name="Straight Connector 90">
              <a:extLst>
                <a:ext uri="{FF2B5EF4-FFF2-40B4-BE49-F238E27FC236}">
                  <a16:creationId xmlns:a16="http://schemas.microsoft.com/office/drawing/2014/main" id="{64A6A76F-193A-3D4B-8BF6-31C04BDBEC41}"/>
                </a:ext>
              </a:extLst>
            </p:cNvPr>
            <p:cNvCxnSpPr>
              <a:cxnSpLocks/>
            </p:cNvCxnSpPr>
            <p:nvPr/>
          </p:nvCxnSpPr>
          <p:spPr>
            <a:xfrm>
              <a:off x="9095822" y="2633745"/>
              <a:ext cx="0" cy="1936750"/>
            </a:xfrm>
            <a:prstGeom prst="line">
              <a:avLst/>
            </a:prstGeom>
            <a:ln w="25400">
              <a:solidFill>
                <a:srgbClr val="7A797C"/>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D19B8CE-0083-974C-A420-F84DC5EC1D50}"/>
                </a:ext>
              </a:extLst>
            </p:cNvPr>
            <p:cNvCxnSpPr>
              <a:cxnSpLocks/>
            </p:cNvCxnSpPr>
            <p:nvPr/>
          </p:nvCxnSpPr>
          <p:spPr>
            <a:xfrm>
              <a:off x="8968895" y="4574648"/>
              <a:ext cx="141238" cy="0"/>
            </a:xfrm>
            <a:prstGeom prst="line">
              <a:avLst/>
            </a:prstGeom>
            <a:ln w="25400">
              <a:solidFill>
                <a:srgbClr val="7A797C"/>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BF4AFE2-562F-C144-A7B2-B4637D55C1AB}"/>
                </a:ext>
              </a:extLst>
            </p:cNvPr>
            <p:cNvCxnSpPr>
              <a:cxnSpLocks/>
            </p:cNvCxnSpPr>
            <p:nvPr/>
          </p:nvCxnSpPr>
          <p:spPr>
            <a:xfrm>
              <a:off x="8968895" y="2634723"/>
              <a:ext cx="141238" cy="0"/>
            </a:xfrm>
            <a:prstGeom prst="line">
              <a:avLst/>
            </a:prstGeom>
            <a:ln w="25400">
              <a:solidFill>
                <a:srgbClr val="7A797C"/>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E3561E0-61A1-BF4B-9A4B-84628D6CEEB0}"/>
                </a:ext>
              </a:extLst>
            </p:cNvPr>
            <p:cNvCxnSpPr>
              <a:cxnSpLocks/>
            </p:cNvCxnSpPr>
            <p:nvPr/>
          </p:nvCxnSpPr>
          <p:spPr>
            <a:xfrm>
              <a:off x="9108441" y="3598239"/>
              <a:ext cx="330834" cy="0"/>
            </a:xfrm>
            <a:prstGeom prst="straightConnector1">
              <a:avLst/>
            </a:prstGeom>
            <a:ln w="25400" cap="sq" cmpd="sng">
              <a:solidFill>
                <a:srgbClr val="7A797C"/>
              </a:solidFill>
              <a:prstDash val="solid"/>
              <a:round/>
              <a:headEnd type="none"/>
              <a:tailEnd type="arrow"/>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71C04C11-47A0-9343-8AF3-55E8A934CD50}"/>
              </a:ext>
            </a:extLst>
          </p:cNvPr>
          <p:cNvCxnSpPr>
            <a:cxnSpLocks/>
            <a:stCxn id="25" idx="4"/>
          </p:cNvCxnSpPr>
          <p:nvPr/>
        </p:nvCxnSpPr>
        <p:spPr>
          <a:xfrm>
            <a:off x="10286545" y="4389934"/>
            <a:ext cx="0" cy="2110396"/>
          </a:xfrm>
          <a:prstGeom prst="line">
            <a:avLst/>
          </a:prstGeom>
          <a:ln w="22225">
            <a:solidFill>
              <a:srgbClr val="7A797C"/>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E255659-BDEF-394E-8F1F-05A76353BEED}"/>
              </a:ext>
            </a:extLst>
          </p:cNvPr>
          <p:cNvCxnSpPr>
            <a:cxnSpLocks/>
          </p:cNvCxnSpPr>
          <p:nvPr/>
        </p:nvCxnSpPr>
        <p:spPr>
          <a:xfrm>
            <a:off x="1894407" y="6506637"/>
            <a:ext cx="8377216" cy="0"/>
          </a:xfrm>
          <a:prstGeom prst="line">
            <a:avLst/>
          </a:prstGeom>
          <a:ln w="22225">
            <a:solidFill>
              <a:srgbClr val="7A797C"/>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726D46F-220A-9C41-B767-8CC12E0FDBAA}"/>
              </a:ext>
            </a:extLst>
          </p:cNvPr>
          <p:cNvCxnSpPr>
            <a:cxnSpLocks/>
          </p:cNvCxnSpPr>
          <p:nvPr/>
        </p:nvCxnSpPr>
        <p:spPr>
          <a:xfrm>
            <a:off x="1899390" y="4520482"/>
            <a:ext cx="0" cy="2041467"/>
          </a:xfrm>
          <a:prstGeom prst="line">
            <a:avLst/>
          </a:prstGeom>
          <a:ln w="22225" cmpd="sng">
            <a:solidFill>
              <a:srgbClr val="7A797C"/>
            </a:solidFill>
            <a:prstDash val="dash"/>
            <a:head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966F826D-76E9-A545-917F-C78079970316}"/>
              </a:ext>
            </a:extLst>
          </p:cNvPr>
          <p:cNvCxnSpPr>
            <a:cxnSpLocks/>
          </p:cNvCxnSpPr>
          <p:nvPr/>
        </p:nvCxnSpPr>
        <p:spPr>
          <a:xfrm>
            <a:off x="7169258" y="2638276"/>
            <a:ext cx="209550" cy="0"/>
          </a:xfrm>
          <a:prstGeom prst="straightConnector1">
            <a:avLst/>
          </a:prstGeom>
          <a:ln w="25400" cap="sq" cmpd="sng">
            <a:solidFill>
              <a:srgbClr val="7A797C"/>
            </a:solidFill>
            <a:prstDash val="solid"/>
            <a:round/>
            <a:headEnd type="none"/>
            <a:tailEnd type="arrow"/>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BA119D3C-58A9-9647-A191-695B64D81748}"/>
              </a:ext>
            </a:extLst>
          </p:cNvPr>
          <p:cNvSpPr txBox="1"/>
          <p:nvPr/>
        </p:nvSpPr>
        <p:spPr>
          <a:xfrm>
            <a:off x="6836229" y="6154057"/>
            <a:ext cx="2598057" cy="338554"/>
          </a:xfrm>
          <a:prstGeom prst="rect">
            <a:avLst/>
          </a:prstGeom>
          <a:noFill/>
        </p:spPr>
        <p:txBody>
          <a:bodyPr wrap="square" rtlCol="0">
            <a:spAutoFit/>
          </a:bodyPr>
          <a:lstStyle/>
          <a:p>
            <a:r>
              <a:rPr lang="en-US" sz="1600" dirty="0">
                <a:latin typeface="Kohinoor Bangla Light" panose="02000000000000000000" pitchFamily="2" charset="77"/>
                <a:cs typeface="Kohinoor Bangla Light" panose="02000000000000000000" pitchFamily="2" charset="77"/>
              </a:rPr>
              <a:t>Selective Filtering Period</a:t>
            </a:r>
          </a:p>
        </p:txBody>
      </p:sp>
      <p:sp>
        <p:nvSpPr>
          <p:cNvPr id="123" name="Rounded Rectangle 122">
            <a:extLst>
              <a:ext uri="{FF2B5EF4-FFF2-40B4-BE49-F238E27FC236}">
                <a16:creationId xmlns:a16="http://schemas.microsoft.com/office/drawing/2014/main" id="{D3556130-FD4D-6340-A9E3-C0BCD2BF8E78}"/>
              </a:ext>
            </a:extLst>
          </p:cNvPr>
          <p:cNvSpPr/>
          <p:nvPr/>
        </p:nvSpPr>
        <p:spPr>
          <a:xfrm>
            <a:off x="3546305" y="127000"/>
            <a:ext cx="896112" cy="384048"/>
          </a:xfrm>
          <a:prstGeom prst="roundRect">
            <a:avLst>
              <a:gd name="adj" fmla="val 50000"/>
            </a:avLst>
          </a:prstGeom>
          <a:solidFill>
            <a:srgbClr val="004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200" dirty="0">
                <a:solidFill>
                  <a:schemeClr val="bg1"/>
                </a:solidFill>
                <a:latin typeface="Kohinoor Bangla Light" panose="02000000000000000000" pitchFamily="2" charset="77"/>
                <a:cs typeface="Kohinoor Bangla Light" panose="02000000000000000000" pitchFamily="2" charset="77"/>
              </a:rPr>
              <a:t>STEP 2</a:t>
            </a:r>
            <a:endParaRPr lang="en-US" sz="1600" spc="200" dirty="0">
              <a:solidFill>
                <a:schemeClr val="bg1"/>
              </a:solidFill>
              <a:latin typeface="Kohinoor Bangla Light" panose="02000000000000000000" pitchFamily="2" charset="77"/>
              <a:cs typeface="Kohinoor Bangla Light" panose="02000000000000000000" pitchFamily="2" charset="77"/>
            </a:endParaRPr>
          </a:p>
        </p:txBody>
      </p:sp>
      <p:sp>
        <p:nvSpPr>
          <p:cNvPr id="124" name="Rounded Rectangle 123">
            <a:extLst>
              <a:ext uri="{FF2B5EF4-FFF2-40B4-BE49-F238E27FC236}">
                <a16:creationId xmlns:a16="http://schemas.microsoft.com/office/drawing/2014/main" id="{A36E58AB-FC1D-8347-8A34-8810F5D70930}"/>
              </a:ext>
            </a:extLst>
          </p:cNvPr>
          <p:cNvSpPr/>
          <p:nvPr/>
        </p:nvSpPr>
        <p:spPr>
          <a:xfrm>
            <a:off x="5648881" y="127000"/>
            <a:ext cx="896112" cy="384048"/>
          </a:xfrm>
          <a:prstGeom prst="roundRect">
            <a:avLst>
              <a:gd name="adj" fmla="val 50000"/>
            </a:avLst>
          </a:prstGeom>
          <a:solidFill>
            <a:srgbClr val="004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200" dirty="0">
                <a:solidFill>
                  <a:schemeClr val="bg1"/>
                </a:solidFill>
                <a:latin typeface="Kohinoor Bangla Light" panose="02000000000000000000" pitchFamily="2" charset="77"/>
                <a:cs typeface="Kohinoor Bangla Light" panose="02000000000000000000" pitchFamily="2" charset="77"/>
              </a:rPr>
              <a:t>STEP 3</a:t>
            </a:r>
          </a:p>
        </p:txBody>
      </p:sp>
      <p:sp>
        <p:nvSpPr>
          <p:cNvPr id="125" name="Rounded Rectangle 124">
            <a:extLst>
              <a:ext uri="{FF2B5EF4-FFF2-40B4-BE49-F238E27FC236}">
                <a16:creationId xmlns:a16="http://schemas.microsoft.com/office/drawing/2014/main" id="{77FF7DFA-8963-1E4A-8E48-F012C02666B1}"/>
              </a:ext>
            </a:extLst>
          </p:cNvPr>
          <p:cNvSpPr/>
          <p:nvPr/>
        </p:nvSpPr>
        <p:spPr>
          <a:xfrm>
            <a:off x="7728946" y="127000"/>
            <a:ext cx="896112" cy="384048"/>
          </a:xfrm>
          <a:prstGeom prst="roundRect">
            <a:avLst>
              <a:gd name="adj" fmla="val 50000"/>
            </a:avLst>
          </a:prstGeom>
          <a:solidFill>
            <a:srgbClr val="004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200" dirty="0">
                <a:solidFill>
                  <a:schemeClr val="bg1"/>
                </a:solidFill>
                <a:latin typeface="Kohinoor Bangla Light" panose="02000000000000000000" pitchFamily="2" charset="77"/>
                <a:cs typeface="Kohinoor Bangla Light" panose="02000000000000000000" pitchFamily="2" charset="77"/>
              </a:rPr>
              <a:t>STEP 4</a:t>
            </a:r>
          </a:p>
        </p:txBody>
      </p:sp>
      <p:sp>
        <p:nvSpPr>
          <p:cNvPr id="126" name="Rounded Rectangle 125">
            <a:extLst>
              <a:ext uri="{FF2B5EF4-FFF2-40B4-BE49-F238E27FC236}">
                <a16:creationId xmlns:a16="http://schemas.microsoft.com/office/drawing/2014/main" id="{E903C882-8B61-2649-BBE2-377875A78CE6}"/>
              </a:ext>
            </a:extLst>
          </p:cNvPr>
          <p:cNvSpPr/>
          <p:nvPr/>
        </p:nvSpPr>
        <p:spPr>
          <a:xfrm>
            <a:off x="9838489" y="127000"/>
            <a:ext cx="896112" cy="384048"/>
          </a:xfrm>
          <a:prstGeom prst="roundRect">
            <a:avLst>
              <a:gd name="adj" fmla="val 50000"/>
            </a:avLst>
          </a:prstGeom>
          <a:solidFill>
            <a:srgbClr val="004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200" dirty="0">
                <a:solidFill>
                  <a:schemeClr val="bg1"/>
                </a:solidFill>
                <a:latin typeface="Kohinoor Bangla Light" panose="02000000000000000000" pitchFamily="2" charset="77"/>
                <a:cs typeface="Kohinoor Bangla Light" panose="02000000000000000000" pitchFamily="2" charset="77"/>
              </a:rPr>
              <a:t>STEP 5</a:t>
            </a:r>
            <a:endParaRPr lang="en-US" sz="1600" spc="200" dirty="0">
              <a:solidFill>
                <a:schemeClr val="bg1"/>
              </a:solidFill>
              <a:latin typeface="Kohinoor Bangla Light" panose="02000000000000000000" pitchFamily="2" charset="77"/>
              <a:cs typeface="Kohinoor Bangla Light" panose="02000000000000000000" pitchFamily="2" charset="77"/>
            </a:endParaRPr>
          </a:p>
        </p:txBody>
      </p:sp>
      <p:sp>
        <p:nvSpPr>
          <p:cNvPr id="127" name="Rounded Rectangle 126">
            <a:extLst>
              <a:ext uri="{FF2B5EF4-FFF2-40B4-BE49-F238E27FC236}">
                <a16:creationId xmlns:a16="http://schemas.microsoft.com/office/drawing/2014/main" id="{6428AA8A-A1B3-6044-A870-AC00A1247237}"/>
              </a:ext>
            </a:extLst>
          </p:cNvPr>
          <p:cNvSpPr/>
          <p:nvPr/>
        </p:nvSpPr>
        <p:spPr>
          <a:xfrm>
            <a:off x="1451334" y="127000"/>
            <a:ext cx="896112" cy="384048"/>
          </a:xfrm>
          <a:prstGeom prst="roundRect">
            <a:avLst>
              <a:gd name="adj" fmla="val 50000"/>
            </a:avLst>
          </a:prstGeom>
          <a:solidFill>
            <a:srgbClr val="004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200" dirty="0">
                <a:solidFill>
                  <a:schemeClr val="bg1"/>
                </a:solidFill>
                <a:latin typeface="Kohinoor Bangla Light" panose="02000000000000000000" pitchFamily="2" charset="77"/>
                <a:cs typeface="Kohinoor Bangla Light" panose="02000000000000000000" pitchFamily="2" charset="77"/>
              </a:rPr>
              <a:t>STEP 1</a:t>
            </a:r>
            <a:endParaRPr lang="en-US" spc="200" dirty="0">
              <a:solidFill>
                <a:schemeClr val="bg1"/>
              </a:solidFill>
              <a:latin typeface="Kohinoor Bangla Light" panose="02000000000000000000" pitchFamily="2" charset="77"/>
              <a:cs typeface="Kohinoor Bangla Light" panose="02000000000000000000" pitchFamily="2" charset="77"/>
            </a:endParaRPr>
          </a:p>
        </p:txBody>
      </p:sp>
      <p:cxnSp>
        <p:nvCxnSpPr>
          <p:cNvPr id="140" name="Straight Arrow Connector 139">
            <a:extLst>
              <a:ext uri="{FF2B5EF4-FFF2-40B4-BE49-F238E27FC236}">
                <a16:creationId xmlns:a16="http://schemas.microsoft.com/office/drawing/2014/main" id="{2B8EA51B-7468-BC47-80C8-9D7E5C86CFA4}"/>
              </a:ext>
            </a:extLst>
          </p:cNvPr>
          <p:cNvCxnSpPr>
            <a:cxnSpLocks/>
          </p:cNvCxnSpPr>
          <p:nvPr/>
        </p:nvCxnSpPr>
        <p:spPr>
          <a:xfrm>
            <a:off x="2569954" y="319024"/>
            <a:ext cx="794478" cy="0"/>
          </a:xfrm>
          <a:prstGeom prst="straightConnector1">
            <a:avLst/>
          </a:prstGeom>
          <a:ln w="133350" cap="rnd" cmpd="sng">
            <a:solidFill>
              <a:srgbClr val="004479"/>
            </a:solidFill>
            <a:bevel/>
            <a:tailEnd type="triangle" w="sm" len="sm"/>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2E36BBE0-4588-1C44-B56A-F441CE720111}"/>
              </a:ext>
            </a:extLst>
          </p:cNvPr>
          <p:cNvCxnSpPr>
            <a:cxnSpLocks/>
          </p:cNvCxnSpPr>
          <p:nvPr/>
        </p:nvCxnSpPr>
        <p:spPr>
          <a:xfrm>
            <a:off x="4667304" y="319024"/>
            <a:ext cx="794478" cy="0"/>
          </a:xfrm>
          <a:prstGeom prst="straightConnector1">
            <a:avLst/>
          </a:prstGeom>
          <a:ln w="133350" cap="rnd" cmpd="sng">
            <a:solidFill>
              <a:srgbClr val="004479"/>
            </a:solidFill>
            <a:bevel/>
            <a:tailEnd type="triangle" w="sm" len="sm"/>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ED95B975-1FEC-BC48-AC59-F75306583E76}"/>
              </a:ext>
            </a:extLst>
          </p:cNvPr>
          <p:cNvCxnSpPr>
            <a:cxnSpLocks/>
          </p:cNvCxnSpPr>
          <p:nvPr/>
        </p:nvCxnSpPr>
        <p:spPr>
          <a:xfrm>
            <a:off x="6774037" y="319024"/>
            <a:ext cx="794478" cy="0"/>
          </a:xfrm>
          <a:prstGeom prst="straightConnector1">
            <a:avLst/>
          </a:prstGeom>
          <a:ln w="133350" cap="rnd" cmpd="sng">
            <a:solidFill>
              <a:srgbClr val="004479"/>
            </a:solidFill>
            <a:bevel/>
            <a:tailEnd type="triangle" w="sm" len="sm"/>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37FEE98D-80EB-8F44-93BF-5E8357E10645}"/>
              </a:ext>
            </a:extLst>
          </p:cNvPr>
          <p:cNvCxnSpPr>
            <a:cxnSpLocks/>
          </p:cNvCxnSpPr>
          <p:nvPr/>
        </p:nvCxnSpPr>
        <p:spPr>
          <a:xfrm>
            <a:off x="8848944" y="319024"/>
            <a:ext cx="794478" cy="0"/>
          </a:xfrm>
          <a:prstGeom prst="straightConnector1">
            <a:avLst/>
          </a:prstGeom>
          <a:ln w="133350" cap="rnd" cmpd="sng">
            <a:solidFill>
              <a:srgbClr val="004479"/>
            </a:solidFill>
            <a:bevel/>
            <a:tailEnd type="triangle" w="sm" len="sm"/>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0A56731-C463-A347-81A5-8F80CB58DFC6}"/>
              </a:ext>
            </a:extLst>
          </p:cNvPr>
          <p:cNvCxnSpPr>
            <a:cxnSpLocks/>
          </p:cNvCxnSpPr>
          <p:nvPr/>
        </p:nvCxnSpPr>
        <p:spPr>
          <a:xfrm>
            <a:off x="7172189" y="3604846"/>
            <a:ext cx="0" cy="982541"/>
          </a:xfrm>
          <a:prstGeom prst="line">
            <a:avLst/>
          </a:prstGeom>
          <a:ln w="25400">
            <a:solidFill>
              <a:srgbClr val="7A79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9196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wipe(left)">
                                      <p:cBhvr>
                                        <p:cTn id="7" dur="750"/>
                                        <p:tgtEl>
                                          <p:spTgt spid="12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1000" fill="hold"/>
                                        <p:tgtEl>
                                          <p:spTgt spid="26"/>
                                        </p:tgtEl>
                                        <p:attrNameLst>
                                          <p:attrName>ppt_w</p:attrName>
                                        </p:attrNameLst>
                                      </p:cBhvr>
                                      <p:tavLst>
                                        <p:tav tm="0">
                                          <p:val>
                                            <p:fltVal val="0"/>
                                          </p:val>
                                        </p:tav>
                                        <p:tav tm="100000">
                                          <p:val>
                                            <p:strVal val="#ppt_w"/>
                                          </p:val>
                                        </p:tav>
                                      </p:tavLst>
                                    </p:anim>
                                    <p:anim calcmode="lin" valueType="num">
                                      <p:cBhvr>
                                        <p:cTn id="12" dur="1000" fill="hold"/>
                                        <p:tgtEl>
                                          <p:spTgt spid="26"/>
                                        </p:tgtEl>
                                        <p:attrNameLst>
                                          <p:attrName>ppt_h</p:attrName>
                                        </p:attrNameLst>
                                      </p:cBhvr>
                                      <p:tavLst>
                                        <p:tav tm="0">
                                          <p:val>
                                            <p:fltVal val="0"/>
                                          </p:val>
                                        </p:tav>
                                        <p:tav tm="100000">
                                          <p:val>
                                            <p:strVal val="#ppt_h"/>
                                          </p:val>
                                        </p:tav>
                                      </p:tavLst>
                                    </p:anim>
                                    <p:animEffect transition="in" filter="fade">
                                      <p:cBhvr>
                                        <p:cTn id="13" dur="10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wipe(left)">
                                      <p:cBhvr>
                                        <p:cTn id="18" dur="750"/>
                                        <p:tgtEl>
                                          <p:spTgt spid="140"/>
                                        </p:tgtEl>
                                      </p:cBhvr>
                                    </p:animEffect>
                                  </p:child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wipe(left)">
                                      <p:cBhvr>
                                        <p:cTn id="22" dur="750"/>
                                        <p:tgtEl>
                                          <p:spTgt spid="123"/>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1000" fill="hold"/>
                                        <p:tgtEl>
                                          <p:spTgt spid="32"/>
                                        </p:tgtEl>
                                        <p:attrNameLst>
                                          <p:attrName>ppt_w</p:attrName>
                                        </p:attrNameLst>
                                      </p:cBhvr>
                                      <p:tavLst>
                                        <p:tav tm="0">
                                          <p:val>
                                            <p:fltVal val="0"/>
                                          </p:val>
                                        </p:tav>
                                        <p:tav tm="100000">
                                          <p:val>
                                            <p:strVal val="#ppt_w"/>
                                          </p:val>
                                        </p:tav>
                                      </p:tavLst>
                                    </p:anim>
                                    <p:anim calcmode="lin" valueType="num">
                                      <p:cBhvr>
                                        <p:cTn id="27" dur="1000" fill="hold"/>
                                        <p:tgtEl>
                                          <p:spTgt spid="32"/>
                                        </p:tgtEl>
                                        <p:attrNameLst>
                                          <p:attrName>ppt_h</p:attrName>
                                        </p:attrNameLst>
                                      </p:cBhvr>
                                      <p:tavLst>
                                        <p:tav tm="0">
                                          <p:val>
                                            <p:fltVal val="0"/>
                                          </p:val>
                                        </p:tav>
                                        <p:tav tm="100000">
                                          <p:val>
                                            <p:strVal val="#ppt_h"/>
                                          </p:val>
                                        </p:tav>
                                      </p:tavLst>
                                    </p:anim>
                                    <p:animEffect transition="in" filter="fade">
                                      <p:cBhvr>
                                        <p:cTn id="28" dur="10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fltVal val="0"/>
                                          </p:val>
                                        </p:tav>
                                        <p:tav tm="100000">
                                          <p:val>
                                            <p:strVal val="#ppt_w"/>
                                          </p:val>
                                        </p:tav>
                                      </p:tavLst>
                                    </p:anim>
                                    <p:anim calcmode="lin" valueType="num">
                                      <p:cBhvr>
                                        <p:cTn id="34" dur="1000" fill="hold"/>
                                        <p:tgtEl>
                                          <p:spTgt spid="31"/>
                                        </p:tgtEl>
                                        <p:attrNameLst>
                                          <p:attrName>ppt_h</p:attrName>
                                        </p:attrNameLst>
                                      </p:cBhvr>
                                      <p:tavLst>
                                        <p:tav tm="0">
                                          <p:val>
                                            <p:fltVal val="0"/>
                                          </p:val>
                                        </p:tav>
                                        <p:tav tm="100000">
                                          <p:val>
                                            <p:strVal val="#ppt_h"/>
                                          </p:val>
                                        </p:tav>
                                      </p:tavLst>
                                    </p:anim>
                                    <p:animEffect transition="in" filter="fade">
                                      <p:cBhvr>
                                        <p:cTn id="35" dur="1000"/>
                                        <p:tgtEl>
                                          <p:spTgt spid="31"/>
                                        </p:tgtEl>
                                      </p:cBhvr>
                                    </p:animEffect>
                                  </p:childTnLst>
                                </p:cTn>
                              </p:par>
                            </p:childTnLst>
                          </p:cTn>
                        </p:par>
                        <p:par>
                          <p:cTn id="36" fill="hold">
                            <p:stCondLst>
                              <p:cond delay="1000"/>
                            </p:stCondLst>
                            <p:childTnLst>
                              <p:par>
                                <p:cTn id="37" presetID="10" presetClass="exit" presetSubtype="0" fill="hold" grpId="0" nodeType="afterEffect">
                                  <p:stCondLst>
                                    <p:cond delay="0"/>
                                  </p:stCondLst>
                                  <p:childTnLst>
                                    <p:animEffect transition="out" filter="fade">
                                      <p:cBhvr>
                                        <p:cTn id="38" dur="1000"/>
                                        <p:tgtEl>
                                          <p:spTgt spid="10"/>
                                        </p:tgtEl>
                                      </p:cBhvr>
                                    </p:animEffect>
                                    <p:set>
                                      <p:cBhvr>
                                        <p:cTn id="39" dur="1" fill="hold">
                                          <p:stCondLst>
                                            <p:cond delay="9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up)">
                                      <p:cBhvr>
                                        <p:cTn id="44" dur="1000"/>
                                        <p:tgtEl>
                                          <p:spTgt spid="62"/>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1000"/>
                                        <p:tgtEl>
                                          <p:spTgt spid="61"/>
                                        </p:tgtEl>
                                      </p:cBhvr>
                                    </p:animEffect>
                                  </p:childTnLst>
                                </p:cTn>
                              </p:par>
                              <p:par>
                                <p:cTn id="48" presetID="22" presetClass="entr" presetSubtype="8" fill="hold"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left)">
                                      <p:cBhvr>
                                        <p:cTn id="50" dur="1000"/>
                                        <p:tgtEl>
                                          <p:spTgt spid="63"/>
                                        </p:tgtEl>
                                      </p:cBhvr>
                                    </p:animEffect>
                                  </p:childTnLst>
                                </p:cTn>
                              </p:par>
                            </p:childTnLst>
                          </p:cTn>
                        </p:par>
                        <p:par>
                          <p:cTn id="51" fill="hold">
                            <p:stCondLst>
                              <p:cond delay="1000"/>
                            </p:stCondLst>
                            <p:childTnLst>
                              <p:par>
                                <p:cTn id="52" presetID="22" presetClass="entr" presetSubtype="4"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1000"/>
                                        <p:tgtEl>
                                          <p:spTgt spid="40"/>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left)">
                                      <p:cBhvr>
                                        <p:cTn id="57" dur="1000"/>
                                        <p:tgtEl>
                                          <p:spTgt spid="48"/>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up)">
                                      <p:cBhvr>
                                        <p:cTn id="60" dur="1000"/>
                                        <p:tgtEl>
                                          <p:spTgt spid="49"/>
                                        </p:tgtEl>
                                      </p:cBhvr>
                                    </p:animEffect>
                                  </p:childTnLst>
                                </p:cTn>
                              </p:par>
                            </p:childTnLst>
                          </p:cTn>
                        </p:par>
                        <p:par>
                          <p:cTn id="61" fill="hold">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animEffect transition="in" filter="fade">
                                      <p:cBhvr>
                                        <p:cTn id="66" dur="10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42"/>
                                        </p:tgtEl>
                                        <p:attrNameLst>
                                          <p:attrName>style.visibility</p:attrName>
                                        </p:attrNameLst>
                                      </p:cBhvr>
                                      <p:to>
                                        <p:strVal val="visible"/>
                                      </p:to>
                                    </p:set>
                                    <p:animEffect transition="in" filter="wipe(left)">
                                      <p:cBhvr>
                                        <p:cTn id="71" dur="750"/>
                                        <p:tgtEl>
                                          <p:spTgt spid="142"/>
                                        </p:tgtEl>
                                      </p:cBhvr>
                                    </p:animEffect>
                                  </p:childTnLst>
                                </p:cTn>
                              </p:par>
                            </p:childTnLst>
                          </p:cTn>
                        </p:par>
                        <p:par>
                          <p:cTn id="72" fill="hold">
                            <p:stCondLst>
                              <p:cond delay="750"/>
                            </p:stCondLst>
                            <p:childTnLst>
                              <p:par>
                                <p:cTn id="73" presetID="22" presetClass="entr" presetSubtype="8" fill="hold" grpId="0" nodeType="afterEffect">
                                  <p:stCondLst>
                                    <p:cond delay="0"/>
                                  </p:stCondLst>
                                  <p:childTnLst>
                                    <p:set>
                                      <p:cBhvr>
                                        <p:cTn id="74" dur="1" fill="hold">
                                          <p:stCondLst>
                                            <p:cond delay="0"/>
                                          </p:stCondLst>
                                        </p:cTn>
                                        <p:tgtEl>
                                          <p:spTgt spid="124"/>
                                        </p:tgtEl>
                                        <p:attrNameLst>
                                          <p:attrName>style.visibility</p:attrName>
                                        </p:attrNameLst>
                                      </p:cBhvr>
                                      <p:to>
                                        <p:strVal val="visible"/>
                                      </p:to>
                                    </p:set>
                                    <p:animEffect transition="in" filter="wipe(left)">
                                      <p:cBhvr>
                                        <p:cTn id="75" dur="750"/>
                                        <p:tgtEl>
                                          <p:spTgt spid="124"/>
                                        </p:tgtEl>
                                      </p:cBhvr>
                                    </p:animEffect>
                                  </p:childTnLst>
                                </p:cTn>
                              </p:par>
                            </p:childTnLst>
                          </p:cTn>
                        </p:par>
                        <p:par>
                          <p:cTn id="76" fill="hold">
                            <p:stCondLst>
                              <p:cond delay="1500"/>
                            </p:stCondLst>
                            <p:childTnLst>
                              <p:par>
                                <p:cTn id="77" presetID="22" presetClass="entr" presetSubtype="8" fill="hold" nodeType="after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wipe(left)">
                                      <p:cBhvr>
                                        <p:cTn id="79" dur="1000"/>
                                        <p:tgtEl>
                                          <p:spTgt spid="65"/>
                                        </p:tgtEl>
                                      </p:cBhvr>
                                    </p:animEffect>
                                  </p:childTnLst>
                                </p:cTn>
                              </p:par>
                            </p:childTnLst>
                          </p:cTn>
                        </p:par>
                        <p:par>
                          <p:cTn id="80" fill="hold">
                            <p:stCondLst>
                              <p:cond delay="2500"/>
                            </p:stCondLst>
                            <p:childTnLst>
                              <p:par>
                                <p:cTn id="81" presetID="53" presetClass="entr" presetSubtype="16" fill="hold" grpId="0" nodeType="after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p:cTn id="83" dur="1000" fill="hold"/>
                                        <p:tgtEl>
                                          <p:spTgt spid="51"/>
                                        </p:tgtEl>
                                        <p:attrNameLst>
                                          <p:attrName>ppt_w</p:attrName>
                                        </p:attrNameLst>
                                      </p:cBhvr>
                                      <p:tavLst>
                                        <p:tav tm="0">
                                          <p:val>
                                            <p:fltVal val="0"/>
                                          </p:val>
                                        </p:tav>
                                        <p:tav tm="100000">
                                          <p:val>
                                            <p:strVal val="#ppt_w"/>
                                          </p:val>
                                        </p:tav>
                                      </p:tavLst>
                                    </p:anim>
                                    <p:anim calcmode="lin" valueType="num">
                                      <p:cBhvr>
                                        <p:cTn id="84" dur="1000" fill="hold"/>
                                        <p:tgtEl>
                                          <p:spTgt spid="51"/>
                                        </p:tgtEl>
                                        <p:attrNameLst>
                                          <p:attrName>ppt_h</p:attrName>
                                        </p:attrNameLst>
                                      </p:cBhvr>
                                      <p:tavLst>
                                        <p:tav tm="0">
                                          <p:val>
                                            <p:fltVal val="0"/>
                                          </p:val>
                                        </p:tav>
                                        <p:tav tm="100000">
                                          <p:val>
                                            <p:strVal val="#ppt_h"/>
                                          </p:val>
                                        </p:tav>
                                      </p:tavLst>
                                    </p:anim>
                                    <p:animEffect transition="in" filter="fade">
                                      <p:cBhvr>
                                        <p:cTn id="85" dur="1000"/>
                                        <p:tgtEl>
                                          <p:spTgt spid="5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left)">
                                      <p:cBhvr>
                                        <p:cTn id="90" dur="1000"/>
                                        <p:tgtEl>
                                          <p:spTgt spid="52"/>
                                        </p:tgtEl>
                                      </p:cBhvr>
                                    </p:animEffect>
                                  </p:childTnLst>
                                </p:cTn>
                              </p:par>
                            </p:childTnLst>
                          </p:cTn>
                        </p:par>
                        <p:par>
                          <p:cTn id="91" fill="hold">
                            <p:stCondLst>
                              <p:cond delay="1000"/>
                            </p:stCondLst>
                            <p:childTnLst>
                              <p:par>
                                <p:cTn id="92" presetID="22" presetClass="entr" presetSubtype="4" fill="hold" nodeType="after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wipe(down)">
                                      <p:cBhvr>
                                        <p:cTn id="94" dur="1000"/>
                                        <p:tgtEl>
                                          <p:spTgt spid="17"/>
                                        </p:tgtEl>
                                      </p:cBhvr>
                                    </p:animEffect>
                                  </p:childTnLst>
                                </p:cTn>
                              </p:par>
                            </p:childTnLst>
                          </p:cTn>
                        </p:par>
                        <p:par>
                          <p:cTn id="95" fill="hold">
                            <p:stCondLst>
                              <p:cond delay="2000"/>
                            </p:stCondLst>
                            <p:childTnLst>
                              <p:par>
                                <p:cTn id="96" presetID="53" presetClass="entr" presetSubtype="16" fill="hold" grpId="0" nodeType="afterEffect">
                                  <p:stCondLst>
                                    <p:cond delay="0"/>
                                  </p:stCondLst>
                                  <p:childTnLst>
                                    <p:set>
                                      <p:cBhvr>
                                        <p:cTn id="97" dur="1" fill="hold">
                                          <p:stCondLst>
                                            <p:cond delay="0"/>
                                          </p:stCondLst>
                                        </p:cTn>
                                        <p:tgtEl>
                                          <p:spTgt spid="30"/>
                                        </p:tgtEl>
                                        <p:attrNameLst>
                                          <p:attrName>style.visibility</p:attrName>
                                        </p:attrNameLst>
                                      </p:cBhvr>
                                      <p:to>
                                        <p:strVal val="visible"/>
                                      </p:to>
                                    </p:set>
                                    <p:anim calcmode="lin" valueType="num">
                                      <p:cBhvr>
                                        <p:cTn id="98" dur="1000" fill="hold"/>
                                        <p:tgtEl>
                                          <p:spTgt spid="30"/>
                                        </p:tgtEl>
                                        <p:attrNameLst>
                                          <p:attrName>ppt_w</p:attrName>
                                        </p:attrNameLst>
                                      </p:cBhvr>
                                      <p:tavLst>
                                        <p:tav tm="0">
                                          <p:val>
                                            <p:fltVal val="0"/>
                                          </p:val>
                                        </p:tav>
                                        <p:tav tm="100000">
                                          <p:val>
                                            <p:strVal val="#ppt_w"/>
                                          </p:val>
                                        </p:tav>
                                      </p:tavLst>
                                    </p:anim>
                                    <p:anim calcmode="lin" valueType="num">
                                      <p:cBhvr>
                                        <p:cTn id="99" dur="1000" fill="hold"/>
                                        <p:tgtEl>
                                          <p:spTgt spid="30"/>
                                        </p:tgtEl>
                                        <p:attrNameLst>
                                          <p:attrName>ppt_h</p:attrName>
                                        </p:attrNameLst>
                                      </p:cBhvr>
                                      <p:tavLst>
                                        <p:tav tm="0">
                                          <p:val>
                                            <p:fltVal val="0"/>
                                          </p:val>
                                        </p:tav>
                                        <p:tav tm="100000">
                                          <p:val>
                                            <p:strVal val="#ppt_h"/>
                                          </p:val>
                                        </p:tav>
                                      </p:tavLst>
                                    </p:anim>
                                    <p:animEffect transition="in" filter="fade">
                                      <p:cBhvr>
                                        <p:cTn id="100" dur="1000"/>
                                        <p:tgtEl>
                                          <p:spTgt spid="3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wipe(left)">
                                      <p:cBhvr>
                                        <p:cTn id="105" dur="1000"/>
                                        <p:tgtEl>
                                          <p:spTgt spid="54"/>
                                        </p:tgtEl>
                                      </p:cBhvr>
                                    </p:animEffect>
                                  </p:childTnLst>
                                </p:cTn>
                              </p:par>
                            </p:childTnLst>
                          </p:cTn>
                        </p:par>
                        <p:par>
                          <p:cTn id="106" fill="hold">
                            <p:stCondLst>
                              <p:cond delay="1000"/>
                            </p:stCondLst>
                            <p:childTnLst>
                              <p:par>
                                <p:cTn id="107" presetID="22" presetClass="entr" presetSubtype="1" fill="hold" nodeType="after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wipe(up)">
                                      <p:cBhvr>
                                        <p:cTn id="109" dur="1000"/>
                                        <p:tgtEl>
                                          <p:spTgt spid="55"/>
                                        </p:tgtEl>
                                      </p:cBhvr>
                                    </p:animEffect>
                                  </p:childTnLst>
                                </p:cTn>
                              </p:par>
                            </p:childTnLst>
                          </p:cTn>
                        </p:par>
                        <p:par>
                          <p:cTn id="110" fill="hold">
                            <p:stCondLst>
                              <p:cond delay="2000"/>
                            </p:stCondLst>
                            <p:childTnLst>
                              <p:par>
                                <p:cTn id="111" presetID="53" presetClass="entr" presetSubtype="16" fill="hold" grpId="0" nodeType="after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p:cTn id="113" dur="1000" fill="hold"/>
                                        <p:tgtEl>
                                          <p:spTgt spid="29"/>
                                        </p:tgtEl>
                                        <p:attrNameLst>
                                          <p:attrName>ppt_w</p:attrName>
                                        </p:attrNameLst>
                                      </p:cBhvr>
                                      <p:tavLst>
                                        <p:tav tm="0">
                                          <p:val>
                                            <p:fltVal val="0"/>
                                          </p:val>
                                        </p:tav>
                                        <p:tav tm="100000">
                                          <p:val>
                                            <p:strVal val="#ppt_w"/>
                                          </p:val>
                                        </p:tav>
                                      </p:tavLst>
                                    </p:anim>
                                    <p:anim calcmode="lin" valueType="num">
                                      <p:cBhvr>
                                        <p:cTn id="114" dur="1000" fill="hold"/>
                                        <p:tgtEl>
                                          <p:spTgt spid="29"/>
                                        </p:tgtEl>
                                        <p:attrNameLst>
                                          <p:attrName>ppt_h</p:attrName>
                                        </p:attrNameLst>
                                      </p:cBhvr>
                                      <p:tavLst>
                                        <p:tav tm="0">
                                          <p:val>
                                            <p:fltVal val="0"/>
                                          </p:val>
                                        </p:tav>
                                        <p:tav tm="100000">
                                          <p:val>
                                            <p:strVal val="#ppt_h"/>
                                          </p:val>
                                        </p:tav>
                                      </p:tavLst>
                                    </p:anim>
                                    <p:animEffect transition="in" filter="fade">
                                      <p:cBhvr>
                                        <p:cTn id="115" dur="1000"/>
                                        <p:tgtEl>
                                          <p:spTgt spid="29"/>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143"/>
                                        </p:tgtEl>
                                        <p:attrNameLst>
                                          <p:attrName>style.visibility</p:attrName>
                                        </p:attrNameLst>
                                      </p:cBhvr>
                                      <p:to>
                                        <p:strVal val="visible"/>
                                      </p:to>
                                    </p:set>
                                    <p:animEffect transition="in" filter="wipe(left)">
                                      <p:cBhvr>
                                        <p:cTn id="120" dur="750"/>
                                        <p:tgtEl>
                                          <p:spTgt spid="143"/>
                                        </p:tgtEl>
                                      </p:cBhvr>
                                    </p:animEffect>
                                  </p:childTnLst>
                                </p:cTn>
                              </p:par>
                            </p:childTnLst>
                          </p:cTn>
                        </p:par>
                        <p:par>
                          <p:cTn id="121" fill="hold">
                            <p:stCondLst>
                              <p:cond delay="750"/>
                            </p:stCondLst>
                            <p:childTnLst>
                              <p:par>
                                <p:cTn id="122" presetID="22" presetClass="entr" presetSubtype="8" fill="hold" grpId="0" nodeType="afterEffect">
                                  <p:stCondLst>
                                    <p:cond delay="0"/>
                                  </p:stCondLst>
                                  <p:childTnLst>
                                    <p:set>
                                      <p:cBhvr>
                                        <p:cTn id="123" dur="1" fill="hold">
                                          <p:stCondLst>
                                            <p:cond delay="0"/>
                                          </p:stCondLst>
                                        </p:cTn>
                                        <p:tgtEl>
                                          <p:spTgt spid="125"/>
                                        </p:tgtEl>
                                        <p:attrNameLst>
                                          <p:attrName>style.visibility</p:attrName>
                                        </p:attrNameLst>
                                      </p:cBhvr>
                                      <p:to>
                                        <p:strVal val="visible"/>
                                      </p:to>
                                    </p:set>
                                    <p:animEffect transition="in" filter="wipe(left)">
                                      <p:cBhvr>
                                        <p:cTn id="124" dur="750"/>
                                        <p:tgtEl>
                                          <p:spTgt spid="125"/>
                                        </p:tgtEl>
                                      </p:cBhvr>
                                    </p:animEffect>
                                  </p:childTnLst>
                                </p:cTn>
                              </p:par>
                            </p:childTnLst>
                          </p:cTn>
                        </p:par>
                        <p:par>
                          <p:cTn id="125" fill="hold">
                            <p:stCondLst>
                              <p:cond delay="1500"/>
                            </p:stCondLst>
                            <p:childTnLst>
                              <p:par>
                                <p:cTn id="126" presetID="22" presetClass="entr" presetSubtype="8" fill="hold" grpId="0" nodeType="afterEffect">
                                  <p:stCondLst>
                                    <p:cond delay="0"/>
                                  </p:stCondLst>
                                  <p:childTnLst>
                                    <p:set>
                                      <p:cBhvr>
                                        <p:cTn id="127" dur="1" fill="hold">
                                          <p:stCondLst>
                                            <p:cond delay="0"/>
                                          </p:stCondLst>
                                        </p:cTn>
                                        <p:tgtEl>
                                          <p:spTgt spid="53"/>
                                        </p:tgtEl>
                                        <p:attrNameLst>
                                          <p:attrName>style.visibility</p:attrName>
                                        </p:attrNameLst>
                                      </p:cBhvr>
                                      <p:to>
                                        <p:strVal val="visible"/>
                                      </p:to>
                                    </p:set>
                                    <p:animEffect transition="in" filter="wipe(left)">
                                      <p:cBhvr>
                                        <p:cTn id="128" dur="1000"/>
                                        <p:tgtEl>
                                          <p:spTgt spid="53"/>
                                        </p:tgtEl>
                                      </p:cBhvr>
                                    </p:animEffect>
                                  </p:childTnLst>
                                </p:cTn>
                              </p:par>
                            </p:childTnLst>
                          </p:cTn>
                        </p:par>
                        <p:par>
                          <p:cTn id="129" fill="hold">
                            <p:stCondLst>
                              <p:cond delay="2500"/>
                            </p:stCondLst>
                            <p:childTnLst>
                              <p:par>
                                <p:cTn id="130" presetID="22" presetClass="entr" presetSubtype="8" fill="hold" nodeType="afterEffect">
                                  <p:stCondLst>
                                    <p:cond delay="0"/>
                                  </p:stCondLst>
                                  <p:childTnLst>
                                    <p:set>
                                      <p:cBhvr>
                                        <p:cTn id="131" dur="1" fill="hold">
                                          <p:stCondLst>
                                            <p:cond delay="0"/>
                                          </p:stCondLst>
                                        </p:cTn>
                                        <p:tgtEl>
                                          <p:spTgt spid="72"/>
                                        </p:tgtEl>
                                        <p:attrNameLst>
                                          <p:attrName>style.visibility</p:attrName>
                                        </p:attrNameLst>
                                      </p:cBhvr>
                                      <p:to>
                                        <p:strVal val="visible"/>
                                      </p:to>
                                    </p:set>
                                    <p:animEffect transition="in" filter="wipe(left)">
                                      <p:cBhvr>
                                        <p:cTn id="132" dur="500"/>
                                        <p:tgtEl>
                                          <p:spTgt spid="72"/>
                                        </p:tgtEl>
                                      </p:cBhvr>
                                    </p:animEffect>
                                  </p:childTnLst>
                                </p:cTn>
                              </p:par>
                            </p:childTnLst>
                          </p:cTn>
                        </p:par>
                        <p:par>
                          <p:cTn id="133" fill="hold">
                            <p:stCondLst>
                              <p:cond delay="3000"/>
                            </p:stCondLst>
                            <p:childTnLst>
                              <p:par>
                                <p:cTn id="134" presetID="22" presetClass="entr" presetSubtype="4" fill="hold" nodeType="afterEffect">
                                  <p:stCondLst>
                                    <p:cond delay="0"/>
                                  </p:stCondLst>
                                  <p:childTnLst>
                                    <p:set>
                                      <p:cBhvr>
                                        <p:cTn id="135" dur="1" fill="hold">
                                          <p:stCondLst>
                                            <p:cond delay="0"/>
                                          </p:stCondLst>
                                        </p:cTn>
                                        <p:tgtEl>
                                          <p:spTgt spid="73"/>
                                        </p:tgtEl>
                                        <p:attrNameLst>
                                          <p:attrName>style.visibility</p:attrName>
                                        </p:attrNameLst>
                                      </p:cBhvr>
                                      <p:to>
                                        <p:strVal val="visible"/>
                                      </p:to>
                                    </p:set>
                                    <p:animEffect transition="in" filter="wipe(down)">
                                      <p:cBhvr>
                                        <p:cTn id="136" dur="1000"/>
                                        <p:tgtEl>
                                          <p:spTgt spid="73"/>
                                        </p:tgtEl>
                                      </p:cBhvr>
                                    </p:animEffect>
                                  </p:childTnLst>
                                </p:cTn>
                              </p:par>
                            </p:childTnLst>
                          </p:cTn>
                        </p:par>
                        <p:par>
                          <p:cTn id="137" fill="hold">
                            <p:stCondLst>
                              <p:cond delay="4000"/>
                            </p:stCondLst>
                            <p:childTnLst>
                              <p:par>
                                <p:cTn id="138" presetID="22" presetClass="entr" presetSubtype="8" fill="hold" nodeType="afterEffect">
                                  <p:stCondLst>
                                    <p:cond delay="0"/>
                                  </p:stCondLst>
                                  <p:childTnLst>
                                    <p:set>
                                      <p:cBhvr>
                                        <p:cTn id="139" dur="1" fill="hold">
                                          <p:stCondLst>
                                            <p:cond delay="0"/>
                                          </p:stCondLst>
                                        </p:cTn>
                                        <p:tgtEl>
                                          <p:spTgt spid="114"/>
                                        </p:tgtEl>
                                        <p:attrNameLst>
                                          <p:attrName>style.visibility</p:attrName>
                                        </p:attrNameLst>
                                      </p:cBhvr>
                                      <p:to>
                                        <p:strVal val="visible"/>
                                      </p:to>
                                    </p:set>
                                    <p:animEffect transition="in" filter="wipe(left)">
                                      <p:cBhvr>
                                        <p:cTn id="140" dur="500"/>
                                        <p:tgtEl>
                                          <p:spTgt spid="114"/>
                                        </p:tgtEl>
                                      </p:cBhvr>
                                    </p:animEffect>
                                  </p:childTnLst>
                                </p:cTn>
                              </p:par>
                            </p:childTnLst>
                          </p:cTn>
                        </p:par>
                        <p:par>
                          <p:cTn id="141" fill="hold">
                            <p:stCondLst>
                              <p:cond delay="4500"/>
                            </p:stCondLst>
                            <p:childTnLst>
                              <p:par>
                                <p:cTn id="142" presetID="53" presetClass="entr" presetSubtype="16" fill="hold" grpId="0" nodeType="afterEffect">
                                  <p:stCondLst>
                                    <p:cond delay="0"/>
                                  </p:stCondLst>
                                  <p:childTnLst>
                                    <p:set>
                                      <p:cBhvr>
                                        <p:cTn id="143" dur="1" fill="hold">
                                          <p:stCondLst>
                                            <p:cond delay="0"/>
                                          </p:stCondLst>
                                        </p:cTn>
                                        <p:tgtEl>
                                          <p:spTgt spid="28"/>
                                        </p:tgtEl>
                                        <p:attrNameLst>
                                          <p:attrName>style.visibility</p:attrName>
                                        </p:attrNameLst>
                                      </p:cBhvr>
                                      <p:to>
                                        <p:strVal val="visible"/>
                                      </p:to>
                                    </p:set>
                                    <p:anim calcmode="lin" valueType="num">
                                      <p:cBhvr>
                                        <p:cTn id="144" dur="1000" fill="hold"/>
                                        <p:tgtEl>
                                          <p:spTgt spid="28"/>
                                        </p:tgtEl>
                                        <p:attrNameLst>
                                          <p:attrName>ppt_w</p:attrName>
                                        </p:attrNameLst>
                                      </p:cBhvr>
                                      <p:tavLst>
                                        <p:tav tm="0">
                                          <p:val>
                                            <p:fltVal val="0"/>
                                          </p:val>
                                        </p:tav>
                                        <p:tav tm="100000">
                                          <p:val>
                                            <p:strVal val="#ppt_w"/>
                                          </p:val>
                                        </p:tav>
                                      </p:tavLst>
                                    </p:anim>
                                    <p:anim calcmode="lin" valueType="num">
                                      <p:cBhvr>
                                        <p:cTn id="145" dur="1000" fill="hold"/>
                                        <p:tgtEl>
                                          <p:spTgt spid="28"/>
                                        </p:tgtEl>
                                        <p:attrNameLst>
                                          <p:attrName>ppt_h</p:attrName>
                                        </p:attrNameLst>
                                      </p:cBhvr>
                                      <p:tavLst>
                                        <p:tav tm="0">
                                          <p:val>
                                            <p:fltVal val="0"/>
                                          </p:val>
                                        </p:tav>
                                        <p:tav tm="100000">
                                          <p:val>
                                            <p:strVal val="#ppt_h"/>
                                          </p:val>
                                        </p:tav>
                                      </p:tavLst>
                                    </p:anim>
                                    <p:animEffect transition="in" filter="fade">
                                      <p:cBhvr>
                                        <p:cTn id="146" dur="1000"/>
                                        <p:tgtEl>
                                          <p:spTgt spid="28"/>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1" fill="hold" nodeType="clickEffect">
                                  <p:stCondLst>
                                    <p:cond delay="0"/>
                                  </p:stCondLst>
                                  <p:childTnLst>
                                    <p:set>
                                      <p:cBhvr>
                                        <p:cTn id="150" dur="1" fill="hold">
                                          <p:stCondLst>
                                            <p:cond delay="0"/>
                                          </p:stCondLst>
                                        </p:cTn>
                                        <p:tgtEl>
                                          <p:spTgt spid="146"/>
                                        </p:tgtEl>
                                        <p:attrNameLst>
                                          <p:attrName>style.visibility</p:attrName>
                                        </p:attrNameLst>
                                      </p:cBhvr>
                                      <p:to>
                                        <p:strVal val="visible"/>
                                      </p:to>
                                    </p:set>
                                    <p:animEffect transition="in" filter="wipe(up)">
                                      <p:cBhvr>
                                        <p:cTn id="151" dur="1000"/>
                                        <p:tgtEl>
                                          <p:spTgt spid="146"/>
                                        </p:tgtEl>
                                      </p:cBhvr>
                                    </p:animEffect>
                                  </p:childTnLst>
                                </p:cTn>
                              </p:par>
                            </p:childTnLst>
                          </p:cTn>
                        </p:par>
                        <p:par>
                          <p:cTn id="152" fill="hold">
                            <p:stCondLst>
                              <p:cond delay="1000"/>
                            </p:stCondLst>
                            <p:childTnLst>
                              <p:par>
                                <p:cTn id="153" presetID="22" presetClass="entr" presetSubtype="8" fill="hold" nodeType="afterEffect">
                                  <p:stCondLst>
                                    <p:cond delay="0"/>
                                  </p:stCondLst>
                                  <p:childTnLst>
                                    <p:set>
                                      <p:cBhvr>
                                        <p:cTn id="154" dur="1" fill="hold">
                                          <p:stCondLst>
                                            <p:cond delay="0"/>
                                          </p:stCondLst>
                                        </p:cTn>
                                        <p:tgtEl>
                                          <p:spTgt spid="70"/>
                                        </p:tgtEl>
                                        <p:attrNameLst>
                                          <p:attrName>style.visibility</p:attrName>
                                        </p:attrNameLst>
                                      </p:cBhvr>
                                      <p:to>
                                        <p:strVal val="visible"/>
                                      </p:to>
                                    </p:set>
                                    <p:animEffect transition="in" filter="wipe(left)">
                                      <p:cBhvr>
                                        <p:cTn id="155" dur="500"/>
                                        <p:tgtEl>
                                          <p:spTgt spid="70"/>
                                        </p:tgtEl>
                                      </p:cBhvr>
                                    </p:animEffect>
                                  </p:childTnLst>
                                </p:cTn>
                              </p:par>
                            </p:childTnLst>
                          </p:cTn>
                        </p:par>
                        <p:par>
                          <p:cTn id="156" fill="hold">
                            <p:stCondLst>
                              <p:cond delay="1500"/>
                            </p:stCondLst>
                            <p:childTnLst>
                              <p:par>
                                <p:cTn id="157" presetID="53" presetClass="entr" presetSubtype="16" fill="hold" grpId="0" nodeType="afterEffect">
                                  <p:stCondLst>
                                    <p:cond delay="0"/>
                                  </p:stCondLst>
                                  <p:childTnLst>
                                    <p:set>
                                      <p:cBhvr>
                                        <p:cTn id="158" dur="1" fill="hold">
                                          <p:stCondLst>
                                            <p:cond delay="0"/>
                                          </p:stCondLst>
                                        </p:cTn>
                                        <p:tgtEl>
                                          <p:spTgt spid="27"/>
                                        </p:tgtEl>
                                        <p:attrNameLst>
                                          <p:attrName>style.visibility</p:attrName>
                                        </p:attrNameLst>
                                      </p:cBhvr>
                                      <p:to>
                                        <p:strVal val="visible"/>
                                      </p:to>
                                    </p:set>
                                    <p:anim calcmode="lin" valueType="num">
                                      <p:cBhvr>
                                        <p:cTn id="159" dur="1000" fill="hold"/>
                                        <p:tgtEl>
                                          <p:spTgt spid="27"/>
                                        </p:tgtEl>
                                        <p:attrNameLst>
                                          <p:attrName>ppt_w</p:attrName>
                                        </p:attrNameLst>
                                      </p:cBhvr>
                                      <p:tavLst>
                                        <p:tav tm="0">
                                          <p:val>
                                            <p:fltVal val="0"/>
                                          </p:val>
                                        </p:tav>
                                        <p:tav tm="100000">
                                          <p:val>
                                            <p:strVal val="#ppt_w"/>
                                          </p:val>
                                        </p:tav>
                                      </p:tavLst>
                                    </p:anim>
                                    <p:anim calcmode="lin" valueType="num">
                                      <p:cBhvr>
                                        <p:cTn id="160" dur="1000" fill="hold"/>
                                        <p:tgtEl>
                                          <p:spTgt spid="27"/>
                                        </p:tgtEl>
                                        <p:attrNameLst>
                                          <p:attrName>ppt_h</p:attrName>
                                        </p:attrNameLst>
                                      </p:cBhvr>
                                      <p:tavLst>
                                        <p:tav tm="0">
                                          <p:val>
                                            <p:fltVal val="0"/>
                                          </p:val>
                                        </p:tav>
                                        <p:tav tm="100000">
                                          <p:val>
                                            <p:strVal val="#ppt_h"/>
                                          </p:val>
                                        </p:tav>
                                      </p:tavLst>
                                    </p:anim>
                                    <p:animEffect transition="in" filter="fade">
                                      <p:cBhvr>
                                        <p:cTn id="161" dur="1000"/>
                                        <p:tgtEl>
                                          <p:spTgt spid="27"/>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nodeType="clickEffect">
                                  <p:stCondLst>
                                    <p:cond delay="0"/>
                                  </p:stCondLst>
                                  <p:childTnLst>
                                    <p:set>
                                      <p:cBhvr>
                                        <p:cTn id="165" dur="1" fill="hold">
                                          <p:stCondLst>
                                            <p:cond delay="0"/>
                                          </p:stCondLst>
                                        </p:cTn>
                                        <p:tgtEl>
                                          <p:spTgt spid="144"/>
                                        </p:tgtEl>
                                        <p:attrNameLst>
                                          <p:attrName>style.visibility</p:attrName>
                                        </p:attrNameLst>
                                      </p:cBhvr>
                                      <p:to>
                                        <p:strVal val="visible"/>
                                      </p:to>
                                    </p:set>
                                    <p:animEffect transition="in" filter="wipe(left)">
                                      <p:cBhvr>
                                        <p:cTn id="166" dur="750"/>
                                        <p:tgtEl>
                                          <p:spTgt spid="144"/>
                                        </p:tgtEl>
                                      </p:cBhvr>
                                    </p:animEffect>
                                  </p:childTnLst>
                                </p:cTn>
                              </p:par>
                            </p:childTnLst>
                          </p:cTn>
                        </p:par>
                        <p:par>
                          <p:cTn id="167" fill="hold">
                            <p:stCondLst>
                              <p:cond delay="750"/>
                            </p:stCondLst>
                            <p:childTnLst>
                              <p:par>
                                <p:cTn id="168" presetID="22" presetClass="entr" presetSubtype="8" fill="hold" grpId="0" nodeType="afterEffect">
                                  <p:stCondLst>
                                    <p:cond delay="0"/>
                                  </p:stCondLst>
                                  <p:childTnLst>
                                    <p:set>
                                      <p:cBhvr>
                                        <p:cTn id="169" dur="1" fill="hold">
                                          <p:stCondLst>
                                            <p:cond delay="0"/>
                                          </p:stCondLst>
                                        </p:cTn>
                                        <p:tgtEl>
                                          <p:spTgt spid="126"/>
                                        </p:tgtEl>
                                        <p:attrNameLst>
                                          <p:attrName>style.visibility</p:attrName>
                                        </p:attrNameLst>
                                      </p:cBhvr>
                                      <p:to>
                                        <p:strVal val="visible"/>
                                      </p:to>
                                    </p:set>
                                    <p:animEffect transition="in" filter="wipe(left)">
                                      <p:cBhvr>
                                        <p:cTn id="170" dur="750"/>
                                        <p:tgtEl>
                                          <p:spTgt spid="126"/>
                                        </p:tgtEl>
                                      </p:cBhvr>
                                    </p:animEffect>
                                  </p:childTnLst>
                                </p:cTn>
                              </p:par>
                            </p:childTnLst>
                          </p:cTn>
                        </p:par>
                        <p:par>
                          <p:cTn id="171" fill="hold">
                            <p:stCondLst>
                              <p:cond delay="1500"/>
                            </p:stCondLst>
                            <p:childTnLst>
                              <p:par>
                                <p:cTn id="172" presetID="22" presetClass="entr" presetSubtype="8" fill="hold" nodeType="afterEffect">
                                  <p:stCondLst>
                                    <p:cond delay="0"/>
                                  </p:stCondLst>
                                  <p:childTnLst>
                                    <p:set>
                                      <p:cBhvr>
                                        <p:cTn id="173" dur="1" fill="hold">
                                          <p:stCondLst>
                                            <p:cond delay="0"/>
                                          </p:stCondLst>
                                        </p:cTn>
                                        <p:tgtEl>
                                          <p:spTgt spid="145"/>
                                        </p:tgtEl>
                                        <p:attrNameLst>
                                          <p:attrName>style.visibility</p:attrName>
                                        </p:attrNameLst>
                                      </p:cBhvr>
                                      <p:to>
                                        <p:strVal val="visible"/>
                                      </p:to>
                                    </p:set>
                                    <p:animEffect transition="in" filter="wipe(left)">
                                      <p:cBhvr>
                                        <p:cTn id="174" dur="1000"/>
                                        <p:tgtEl>
                                          <p:spTgt spid="145"/>
                                        </p:tgtEl>
                                      </p:cBhvr>
                                    </p:animEffect>
                                  </p:childTnLst>
                                </p:cTn>
                              </p:par>
                            </p:childTnLst>
                          </p:cTn>
                        </p:par>
                        <p:par>
                          <p:cTn id="175" fill="hold">
                            <p:stCondLst>
                              <p:cond delay="2500"/>
                            </p:stCondLst>
                            <p:childTnLst>
                              <p:par>
                                <p:cTn id="176" presetID="53" presetClass="entr" presetSubtype="16" fill="hold" grpId="0" nodeType="afterEffect">
                                  <p:stCondLst>
                                    <p:cond delay="0"/>
                                  </p:stCondLst>
                                  <p:childTnLst>
                                    <p:set>
                                      <p:cBhvr>
                                        <p:cTn id="177" dur="1" fill="hold">
                                          <p:stCondLst>
                                            <p:cond delay="0"/>
                                          </p:stCondLst>
                                        </p:cTn>
                                        <p:tgtEl>
                                          <p:spTgt spid="25"/>
                                        </p:tgtEl>
                                        <p:attrNameLst>
                                          <p:attrName>style.visibility</p:attrName>
                                        </p:attrNameLst>
                                      </p:cBhvr>
                                      <p:to>
                                        <p:strVal val="visible"/>
                                      </p:to>
                                    </p:set>
                                    <p:anim calcmode="lin" valueType="num">
                                      <p:cBhvr>
                                        <p:cTn id="178" dur="1000" fill="hold"/>
                                        <p:tgtEl>
                                          <p:spTgt spid="25"/>
                                        </p:tgtEl>
                                        <p:attrNameLst>
                                          <p:attrName>ppt_w</p:attrName>
                                        </p:attrNameLst>
                                      </p:cBhvr>
                                      <p:tavLst>
                                        <p:tav tm="0">
                                          <p:val>
                                            <p:fltVal val="0"/>
                                          </p:val>
                                        </p:tav>
                                        <p:tav tm="100000">
                                          <p:val>
                                            <p:strVal val="#ppt_w"/>
                                          </p:val>
                                        </p:tav>
                                      </p:tavLst>
                                    </p:anim>
                                    <p:anim calcmode="lin" valueType="num">
                                      <p:cBhvr>
                                        <p:cTn id="179" dur="1000" fill="hold"/>
                                        <p:tgtEl>
                                          <p:spTgt spid="25"/>
                                        </p:tgtEl>
                                        <p:attrNameLst>
                                          <p:attrName>ppt_h</p:attrName>
                                        </p:attrNameLst>
                                      </p:cBhvr>
                                      <p:tavLst>
                                        <p:tav tm="0">
                                          <p:val>
                                            <p:fltVal val="0"/>
                                          </p:val>
                                        </p:tav>
                                        <p:tav tm="100000">
                                          <p:val>
                                            <p:strVal val="#ppt_h"/>
                                          </p:val>
                                        </p:tav>
                                      </p:tavLst>
                                    </p:anim>
                                    <p:animEffect transition="in" filter="fade">
                                      <p:cBhvr>
                                        <p:cTn id="180" dur="1000"/>
                                        <p:tgtEl>
                                          <p:spTgt spid="25"/>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115"/>
                                        </p:tgtEl>
                                        <p:attrNameLst>
                                          <p:attrName>style.visibility</p:attrName>
                                        </p:attrNameLst>
                                      </p:cBhvr>
                                      <p:to>
                                        <p:strVal val="visible"/>
                                      </p:to>
                                    </p:set>
                                    <p:animEffect transition="in" filter="fade">
                                      <p:cBhvr>
                                        <p:cTn id="185" dur="1000"/>
                                        <p:tgtEl>
                                          <p:spTgt spid="115"/>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116"/>
                                        </p:tgtEl>
                                        <p:attrNameLst>
                                          <p:attrName>style.visibility</p:attrName>
                                        </p:attrNameLst>
                                      </p:cBhvr>
                                      <p:to>
                                        <p:strVal val="visible"/>
                                      </p:to>
                                    </p:set>
                                    <p:animEffect transition="in" filter="fade">
                                      <p:cBhvr>
                                        <p:cTn id="188" dur="1000"/>
                                        <p:tgtEl>
                                          <p:spTgt spid="116"/>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1" repeatCount="0" fill="hold" nodeType="clickEffect">
                                  <p:stCondLst>
                                    <p:cond delay="0"/>
                                  </p:stCondLst>
                                  <p:childTnLst>
                                    <p:set>
                                      <p:cBhvr>
                                        <p:cTn id="192" dur="1" fill="hold">
                                          <p:stCondLst>
                                            <p:cond delay="0"/>
                                          </p:stCondLst>
                                        </p:cTn>
                                        <p:tgtEl>
                                          <p:spTgt spid="97"/>
                                        </p:tgtEl>
                                        <p:attrNameLst>
                                          <p:attrName>style.visibility</p:attrName>
                                        </p:attrNameLst>
                                      </p:cBhvr>
                                      <p:to>
                                        <p:strVal val="visible"/>
                                      </p:to>
                                    </p:set>
                                    <p:animEffect transition="in" filter="wipe(up)">
                                      <p:cBhvr>
                                        <p:cTn id="193" dur="1000"/>
                                        <p:tgtEl>
                                          <p:spTgt spid="97"/>
                                        </p:tgtEl>
                                      </p:cBhvr>
                                    </p:animEffect>
                                  </p:childTnLst>
                                </p:cTn>
                              </p:par>
                            </p:childTnLst>
                          </p:cTn>
                        </p:par>
                        <p:par>
                          <p:cTn id="194" fill="hold">
                            <p:stCondLst>
                              <p:cond delay="1000"/>
                            </p:stCondLst>
                            <p:childTnLst>
                              <p:par>
                                <p:cTn id="195" presetID="22" presetClass="entr" presetSubtype="2" repeatCount="0" fill="hold" nodeType="afterEffect">
                                  <p:stCondLst>
                                    <p:cond delay="0"/>
                                  </p:stCondLst>
                                  <p:childTnLst>
                                    <p:set>
                                      <p:cBhvr>
                                        <p:cTn id="196" dur="1" fill="hold">
                                          <p:stCondLst>
                                            <p:cond delay="0"/>
                                          </p:stCondLst>
                                        </p:cTn>
                                        <p:tgtEl>
                                          <p:spTgt spid="99"/>
                                        </p:tgtEl>
                                        <p:attrNameLst>
                                          <p:attrName>style.visibility</p:attrName>
                                        </p:attrNameLst>
                                      </p:cBhvr>
                                      <p:to>
                                        <p:strVal val="visible"/>
                                      </p:to>
                                    </p:set>
                                    <p:animEffect transition="in" filter="wipe(right)">
                                      <p:cBhvr>
                                        <p:cTn id="197" dur="2000"/>
                                        <p:tgtEl>
                                          <p:spTgt spid="99"/>
                                        </p:tgtEl>
                                      </p:cBhvr>
                                    </p:animEffect>
                                  </p:childTnLst>
                                </p:cTn>
                              </p:par>
                            </p:childTnLst>
                          </p:cTn>
                        </p:par>
                        <p:par>
                          <p:cTn id="198" fill="hold">
                            <p:stCondLst>
                              <p:cond delay="3000"/>
                            </p:stCondLst>
                            <p:childTnLst>
                              <p:par>
                                <p:cTn id="199" presetID="22" presetClass="entr" presetSubtype="4" repeatCount="0" fill="hold" nodeType="afterEffect">
                                  <p:stCondLst>
                                    <p:cond delay="0"/>
                                  </p:stCondLst>
                                  <p:childTnLst>
                                    <p:set>
                                      <p:cBhvr>
                                        <p:cTn id="200" dur="1" fill="hold">
                                          <p:stCondLst>
                                            <p:cond delay="0"/>
                                          </p:stCondLst>
                                        </p:cTn>
                                        <p:tgtEl>
                                          <p:spTgt spid="104"/>
                                        </p:tgtEl>
                                        <p:attrNameLst>
                                          <p:attrName>style.visibility</p:attrName>
                                        </p:attrNameLst>
                                      </p:cBhvr>
                                      <p:to>
                                        <p:strVal val="visible"/>
                                      </p:to>
                                    </p:set>
                                    <p:animEffect transition="in" filter="wipe(down)">
                                      <p:cBhvr>
                                        <p:cTn id="201" dur="1000"/>
                                        <p:tgtEl>
                                          <p:spTgt spid="104"/>
                                        </p:tgtEl>
                                      </p:cBhvr>
                                    </p:animEffect>
                                  </p:childTnLst>
                                </p:cTn>
                              </p:par>
                            </p:childTnLst>
                          </p:cTn>
                        </p:par>
                        <p:par>
                          <p:cTn id="202" fill="hold">
                            <p:stCondLst>
                              <p:cond delay="4000"/>
                            </p:stCondLst>
                            <p:childTnLst>
                              <p:par>
                                <p:cTn id="203" presetID="1" presetClass="exit" presetSubtype="0" fill="hold" nodeType="afterEffect">
                                  <p:stCondLst>
                                    <p:cond delay="1000"/>
                                  </p:stCondLst>
                                  <p:childTnLst>
                                    <p:set>
                                      <p:cBhvr>
                                        <p:cTn id="204" dur="1" fill="hold">
                                          <p:stCondLst>
                                            <p:cond delay="0"/>
                                          </p:stCondLst>
                                        </p:cTn>
                                        <p:tgtEl>
                                          <p:spTgt spid="97"/>
                                        </p:tgtEl>
                                        <p:attrNameLst>
                                          <p:attrName>style.visibility</p:attrName>
                                        </p:attrNameLst>
                                      </p:cBhvr>
                                      <p:to>
                                        <p:strVal val="hidden"/>
                                      </p:to>
                                    </p:set>
                                  </p:childTnLst>
                                </p:cTn>
                              </p:par>
                              <p:par>
                                <p:cTn id="205" presetID="1" presetClass="exit" presetSubtype="0" fill="hold" nodeType="withEffect">
                                  <p:stCondLst>
                                    <p:cond delay="1000"/>
                                  </p:stCondLst>
                                  <p:childTnLst>
                                    <p:set>
                                      <p:cBhvr>
                                        <p:cTn id="206" dur="1" fill="hold">
                                          <p:stCondLst>
                                            <p:cond delay="0"/>
                                          </p:stCondLst>
                                        </p:cTn>
                                        <p:tgtEl>
                                          <p:spTgt spid="99"/>
                                        </p:tgtEl>
                                        <p:attrNameLst>
                                          <p:attrName>style.visibility</p:attrName>
                                        </p:attrNameLst>
                                      </p:cBhvr>
                                      <p:to>
                                        <p:strVal val="hidden"/>
                                      </p:to>
                                    </p:set>
                                  </p:childTnLst>
                                </p:cTn>
                              </p:par>
                              <p:par>
                                <p:cTn id="207" presetID="1" presetClass="exit" presetSubtype="0" fill="hold" nodeType="withEffect">
                                  <p:stCondLst>
                                    <p:cond delay="1000"/>
                                  </p:stCondLst>
                                  <p:childTnLst>
                                    <p:set>
                                      <p:cBhvr>
                                        <p:cTn id="208" dur="1" fill="hold">
                                          <p:stCondLst>
                                            <p:cond delay="0"/>
                                          </p:stCondLst>
                                        </p:cTn>
                                        <p:tgtEl>
                                          <p:spTgt spid="104"/>
                                        </p:tgtEl>
                                        <p:attrNameLst>
                                          <p:attrName>style.visibility</p:attrName>
                                        </p:attrNameLst>
                                      </p:cBhvr>
                                      <p:to>
                                        <p:strVal val="hidden"/>
                                      </p:to>
                                    </p:set>
                                  </p:childTnLst>
                                </p:cTn>
                              </p:par>
                            </p:childTnLst>
                          </p:cTn>
                        </p:par>
                        <p:par>
                          <p:cTn id="209" fill="hold">
                            <p:stCondLst>
                              <p:cond delay="5000"/>
                            </p:stCondLst>
                            <p:childTnLst>
                              <p:par>
                                <p:cTn id="210" presetID="22" presetClass="entr" presetSubtype="1" fill="hold" nodeType="afterEffect">
                                  <p:stCondLst>
                                    <p:cond delay="0"/>
                                  </p:stCondLst>
                                  <p:childTnLst>
                                    <p:set>
                                      <p:cBhvr>
                                        <p:cTn id="211" dur="1" fill="hold">
                                          <p:stCondLst>
                                            <p:cond delay="0"/>
                                          </p:stCondLst>
                                        </p:cTn>
                                        <p:tgtEl>
                                          <p:spTgt spid="97"/>
                                        </p:tgtEl>
                                        <p:attrNameLst>
                                          <p:attrName>style.visibility</p:attrName>
                                        </p:attrNameLst>
                                      </p:cBhvr>
                                      <p:to>
                                        <p:strVal val="visible"/>
                                      </p:to>
                                    </p:set>
                                    <p:animEffect transition="in" filter="wipe(up)">
                                      <p:cBhvr>
                                        <p:cTn id="212" dur="1000"/>
                                        <p:tgtEl>
                                          <p:spTgt spid="97"/>
                                        </p:tgtEl>
                                      </p:cBhvr>
                                    </p:animEffect>
                                  </p:childTnLst>
                                </p:cTn>
                              </p:par>
                            </p:childTnLst>
                          </p:cTn>
                        </p:par>
                        <p:par>
                          <p:cTn id="213" fill="hold">
                            <p:stCondLst>
                              <p:cond delay="6000"/>
                            </p:stCondLst>
                            <p:childTnLst>
                              <p:par>
                                <p:cTn id="214" presetID="22" presetClass="entr" presetSubtype="2" fill="hold" nodeType="afterEffect">
                                  <p:stCondLst>
                                    <p:cond delay="0"/>
                                  </p:stCondLst>
                                  <p:childTnLst>
                                    <p:set>
                                      <p:cBhvr>
                                        <p:cTn id="215" dur="1" fill="hold">
                                          <p:stCondLst>
                                            <p:cond delay="0"/>
                                          </p:stCondLst>
                                        </p:cTn>
                                        <p:tgtEl>
                                          <p:spTgt spid="99"/>
                                        </p:tgtEl>
                                        <p:attrNameLst>
                                          <p:attrName>style.visibility</p:attrName>
                                        </p:attrNameLst>
                                      </p:cBhvr>
                                      <p:to>
                                        <p:strVal val="visible"/>
                                      </p:to>
                                    </p:set>
                                    <p:animEffect transition="in" filter="wipe(right)">
                                      <p:cBhvr>
                                        <p:cTn id="216" dur="2000"/>
                                        <p:tgtEl>
                                          <p:spTgt spid="99"/>
                                        </p:tgtEl>
                                      </p:cBhvr>
                                    </p:animEffect>
                                  </p:childTnLst>
                                </p:cTn>
                              </p:par>
                            </p:childTnLst>
                          </p:cTn>
                        </p:par>
                        <p:par>
                          <p:cTn id="217" fill="hold">
                            <p:stCondLst>
                              <p:cond delay="8000"/>
                            </p:stCondLst>
                            <p:childTnLst>
                              <p:par>
                                <p:cTn id="218" presetID="22" presetClass="entr" presetSubtype="4" fill="hold" nodeType="afterEffect">
                                  <p:stCondLst>
                                    <p:cond delay="0"/>
                                  </p:stCondLst>
                                  <p:childTnLst>
                                    <p:set>
                                      <p:cBhvr>
                                        <p:cTn id="219" dur="1" fill="hold">
                                          <p:stCondLst>
                                            <p:cond delay="0"/>
                                          </p:stCondLst>
                                        </p:cTn>
                                        <p:tgtEl>
                                          <p:spTgt spid="104"/>
                                        </p:tgtEl>
                                        <p:attrNameLst>
                                          <p:attrName>style.visibility</p:attrName>
                                        </p:attrNameLst>
                                      </p:cBhvr>
                                      <p:to>
                                        <p:strVal val="visible"/>
                                      </p:to>
                                    </p:set>
                                    <p:animEffect transition="in" filter="wipe(down)">
                                      <p:cBhvr>
                                        <p:cTn id="220" dur="1000"/>
                                        <p:tgtEl>
                                          <p:spTgt spid="104"/>
                                        </p:tgtEl>
                                      </p:cBhvr>
                                    </p:animEffect>
                                  </p:childTnLst>
                                </p:cTn>
                              </p:par>
                            </p:childTnLst>
                          </p:cTn>
                        </p:par>
                        <p:par>
                          <p:cTn id="221" fill="hold">
                            <p:stCondLst>
                              <p:cond delay="9000"/>
                            </p:stCondLst>
                            <p:childTnLst>
                              <p:par>
                                <p:cTn id="222" presetID="1" presetClass="exit" presetSubtype="0" fill="hold" nodeType="afterEffect">
                                  <p:stCondLst>
                                    <p:cond delay="500"/>
                                  </p:stCondLst>
                                  <p:childTnLst>
                                    <p:set>
                                      <p:cBhvr>
                                        <p:cTn id="223" dur="1" fill="hold">
                                          <p:stCondLst>
                                            <p:cond delay="0"/>
                                          </p:stCondLst>
                                        </p:cTn>
                                        <p:tgtEl>
                                          <p:spTgt spid="97"/>
                                        </p:tgtEl>
                                        <p:attrNameLst>
                                          <p:attrName>style.visibility</p:attrName>
                                        </p:attrNameLst>
                                      </p:cBhvr>
                                      <p:to>
                                        <p:strVal val="hidden"/>
                                      </p:to>
                                    </p:set>
                                  </p:childTnLst>
                                </p:cTn>
                              </p:par>
                              <p:par>
                                <p:cTn id="224" presetID="1" presetClass="exit" presetSubtype="0" fill="hold" nodeType="withEffect">
                                  <p:stCondLst>
                                    <p:cond delay="500"/>
                                  </p:stCondLst>
                                  <p:childTnLst>
                                    <p:set>
                                      <p:cBhvr>
                                        <p:cTn id="225" dur="1" fill="hold">
                                          <p:stCondLst>
                                            <p:cond delay="0"/>
                                          </p:stCondLst>
                                        </p:cTn>
                                        <p:tgtEl>
                                          <p:spTgt spid="99"/>
                                        </p:tgtEl>
                                        <p:attrNameLst>
                                          <p:attrName>style.visibility</p:attrName>
                                        </p:attrNameLst>
                                      </p:cBhvr>
                                      <p:to>
                                        <p:strVal val="hidden"/>
                                      </p:to>
                                    </p:set>
                                  </p:childTnLst>
                                </p:cTn>
                              </p:par>
                              <p:par>
                                <p:cTn id="226" presetID="1" presetClass="exit" presetSubtype="0" fill="hold" nodeType="withEffect">
                                  <p:stCondLst>
                                    <p:cond delay="500"/>
                                  </p:stCondLst>
                                  <p:childTnLst>
                                    <p:set>
                                      <p:cBhvr>
                                        <p:cTn id="227" dur="1" fill="hold">
                                          <p:stCondLst>
                                            <p:cond delay="0"/>
                                          </p:stCondLst>
                                        </p:cTn>
                                        <p:tgtEl>
                                          <p:spTgt spid="104"/>
                                        </p:tgtEl>
                                        <p:attrNameLst>
                                          <p:attrName>style.visibility</p:attrName>
                                        </p:attrNameLst>
                                      </p:cBhvr>
                                      <p:to>
                                        <p:strVal val="hidden"/>
                                      </p:to>
                                    </p:set>
                                  </p:childTnLst>
                                </p:cTn>
                              </p:par>
                            </p:childTnLst>
                          </p:cTn>
                        </p:par>
                        <p:par>
                          <p:cTn id="228" fill="hold">
                            <p:stCondLst>
                              <p:cond delay="9500"/>
                            </p:stCondLst>
                            <p:childTnLst>
                              <p:par>
                                <p:cTn id="229" presetID="22" presetClass="entr" presetSubtype="1" fill="hold" nodeType="afterEffect">
                                  <p:stCondLst>
                                    <p:cond delay="0"/>
                                  </p:stCondLst>
                                  <p:childTnLst>
                                    <p:set>
                                      <p:cBhvr>
                                        <p:cTn id="230" dur="1" fill="hold">
                                          <p:stCondLst>
                                            <p:cond delay="0"/>
                                          </p:stCondLst>
                                        </p:cTn>
                                        <p:tgtEl>
                                          <p:spTgt spid="97"/>
                                        </p:tgtEl>
                                        <p:attrNameLst>
                                          <p:attrName>style.visibility</p:attrName>
                                        </p:attrNameLst>
                                      </p:cBhvr>
                                      <p:to>
                                        <p:strVal val="visible"/>
                                      </p:to>
                                    </p:set>
                                    <p:animEffect transition="in" filter="wipe(up)">
                                      <p:cBhvr>
                                        <p:cTn id="231" dur="1000"/>
                                        <p:tgtEl>
                                          <p:spTgt spid="97"/>
                                        </p:tgtEl>
                                      </p:cBhvr>
                                    </p:animEffect>
                                  </p:childTnLst>
                                </p:cTn>
                              </p:par>
                            </p:childTnLst>
                          </p:cTn>
                        </p:par>
                        <p:par>
                          <p:cTn id="232" fill="hold">
                            <p:stCondLst>
                              <p:cond delay="10500"/>
                            </p:stCondLst>
                            <p:childTnLst>
                              <p:par>
                                <p:cTn id="233" presetID="22" presetClass="entr" presetSubtype="2" fill="hold" nodeType="afterEffect">
                                  <p:stCondLst>
                                    <p:cond delay="0"/>
                                  </p:stCondLst>
                                  <p:childTnLst>
                                    <p:set>
                                      <p:cBhvr>
                                        <p:cTn id="234" dur="1" fill="hold">
                                          <p:stCondLst>
                                            <p:cond delay="0"/>
                                          </p:stCondLst>
                                        </p:cTn>
                                        <p:tgtEl>
                                          <p:spTgt spid="99"/>
                                        </p:tgtEl>
                                        <p:attrNameLst>
                                          <p:attrName>style.visibility</p:attrName>
                                        </p:attrNameLst>
                                      </p:cBhvr>
                                      <p:to>
                                        <p:strVal val="visible"/>
                                      </p:to>
                                    </p:set>
                                    <p:animEffect transition="in" filter="wipe(right)">
                                      <p:cBhvr>
                                        <p:cTn id="235" dur="2000"/>
                                        <p:tgtEl>
                                          <p:spTgt spid="99"/>
                                        </p:tgtEl>
                                      </p:cBhvr>
                                    </p:animEffect>
                                  </p:childTnLst>
                                </p:cTn>
                              </p:par>
                            </p:childTnLst>
                          </p:cTn>
                        </p:par>
                        <p:par>
                          <p:cTn id="236" fill="hold">
                            <p:stCondLst>
                              <p:cond delay="12500"/>
                            </p:stCondLst>
                            <p:childTnLst>
                              <p:par>
                                <p:cTn id="237" presetID="22" presetClass="entr" presetSubtype="4" fill="hold" nodeType="afterEffect">
                                  <p:stCondLst>
                                    <p:cond delay="0"/>
                                  </p:stCondLst>
                                  <p:childTnLst>
                                    <p:set>
                                      <p:cBhvr>
                                        <p:cTn id="238" dur="1" fill="hold">
                                          <p:stCondLst>
                                            <p:cond delay="0"/>
                                          </p:stCondLst>
                                        </p:cTn>
                                        <p:tgtEl>
                                          <p:spTgt spid="104"/>
                                        </p:tgtEl>
                                        <p:attrNameLst>
                                          <p:attrName>style.visibility</p:attrName>
                                        </p:attrNameLst>
                                      </p:cBhvr>
                                      <p:to>
                                        <p:strVal val="visible"/>
                                      </p:to>
                                    </p:set>
                                    <p:animEffect transition="in" filter="wipe(down)">
                                      <p:cBhvr>
                                        <p:cTn id="239" dur="1000"/>
                                        <p:tgtEl>
                                          <p:spTgt spid="104"/>
                                        </p:tgtEl>
                                      </p:cBhvr>
                                    </p:animEffect>
                                  </p:childTnLst>
                                </p:cTn>
                              </p:par>
                            </p:childTnLst>
                          </p:cTn>
                        </p:par>
                        <p:par>
                          <p:cTn id="240" fill="hold">
                            <p:stCondLst>
                              <p:cond delay="13500"/>
                            </p:stCondLst>
                            <p:childTnLst>
                              <p:par>
                                <p:cTn id="241" presetID="1" presetClass="exit" presetSubtype="0" fill="hold" nodeType="afterEffect">
                                  <p:stCondLst>
                                    <p:cond delay="500"/>
                                  </p:stCondLst>
                                  <p:childTnLst>
                                    <p:set>
                                      <p:cBhvr>
                                        <p:cTn id="242" dur="1" fill="hold">
                                          <p:stCondLst>
                                            <p:cond delay="0"/>
                                          </p:stCondLst>
                                        </p:cTn>
                                        <p:tgtEl>
                                          <p:spTgt spid="97"/>
                                        </p:tgtEl>
                                        <p:attrNameLst>
                                          <p:attrName>style.visibility</p:attrName>
                                        </p:attrNameLst>
                                      </p:cBhvr>
                                      <p:to>
                                        <p:strVal val="hidden"/>
                                      </p:to>
                                    </p:set>
                                  </p:childTnLst>
                                </p:cTn>
                              </p:par>
                              <p:par>
                                <p:cTn id="243" presetID="1" presetClass="exit" presetSubtype="0" fill="hold" nodeType="withEffect">
                                  <p:stCondLst>
                                    <p:cond delay="500"/>
                                  </p:stCondLst>
                                  <p:childTnLst>
                                    <p:set>
                                      <p:cBhvr>
                                        <p:cTn id="244" dur="1" fill="hold">
                                          <p:stCondLst>
                                            <p:cond delay="0"/>
                                          </p:stCondLst>
                                        </p:cTn>
                                        <p:tgtEl>
                                          <p:spTgt spid="99"/>
                                        </p:tgtEl>
                                        <p:attrNameLst>
                                          <p:attrName>style.visibility</p:attrName>
                                        </p:attrNameLst>
                                      </p:cBhvr>
                                      <p:to>
                                        <p:strVal val="hidden"/>
                                      </p:to>
                                    </p:set>
                                  </p:childTnLst>
                                </p:cTn>
                              </p:par>
                              <p:par>
                                <p:cTn id="245" presetID="1" presetClass="exit" presetSubtype="0" fill="hold" nodeType="withEffect">
                                  <p:stCondLst>
                                    <p:cond delay="500"/>
                                  </p:stCondLst>
                                  <p:childTnLst>
                                    <p:set>
                                      <p:cBhvr>
                                        <p:cTn id="246" dur="1" fill="hold">
                                          <p:stCondLst>
                                            <p:cond delay="0"/>
                                          </p:stCondLst>
                                        </p:cTn>
                                        <p:tgtEl>
                                          <p:spTgt spid="104"/>
                                        </p:tgtEl>
                                        <p:attrNameLst>
                                          <p:attrName>style.visibility</p:attrName>
                                        </p:attrNameLst>
                                      </p:cBhvr>
                                      <p:to>
                                        <p:strVal val="hidden"/>
                                      </p:to>
                                    </p:set>
                                  </p:childTnLst>
                                </p:cTn>
                              </p:par>
                            </p:childTnLst>
                          </p:cTn>
                        </p:par>
                        <p:par>
                          <p:cTn id="247" fill="hold">
                            <p:stCondLst>
                              <p:cond delay="14000"/>
                            </p:stCondLst>
                            <p:childTnLst>
                              <p:par>
                                <p:cTn id="248" presetID="22" presetClass="entr" presetSubtype="1" fill="hold" nodeType="afterEffect">
                                  <p:stCondLst>
                                    <p:cond delay="0"/>
                                  </p:stCondLst>
                                  <p:childTnLst>
                                    <p:set>
                                      <p:cBhvr>
                                        <p:cTn id="249" dur="1" fill="hold">
                                          <p:stCondLst>
                                            <p:cond delay="0"/>
                                          </p:stCondLst>
                                        </p:cTn>
                                        <p:tgtEl>
                                          <p:spTgt spid="97"/>
                                        </p:tgtEl>
                                        <p:attrNameLst>
                                          <p:attrName>style.visibility</p:attrName>
                                        </p:attrNameLst>
                                      </p:cBhvr>
                                      <p:to>
                                        <p:strVal val="visible"/>
                                      </p:to>
                                    </p:set>
                                    <p:animEffect transition="in" filter="wipe(up)">
                                      <p:cBhvr>
                                        <p:cTn id="250" dur="1000"/>
                                        <p:tgtEl>
                                          <p:spTgt spid="97"/>
                                        </p:tgtEl>
                                      </p:cBhvr>
                                    </p:animEffect>
                                  </p:childTnLst>
                                </p:cTn>
                              </p:par>
                            </p:childTnLst>
                          </p:cTn>
                        </p:par>
                        <p:par>
                          <p:cTn id="251" fill="hold">
                            <p:stCondLst>
                              <p:cond delay="15000"/>
                            </p:stCondLst>
                            <p:childTnLst>
                              <p:par>
                                <p:cTn id="252" presetID="22" presetClass="entr" presetSubtype="2" fill="hold" nodeType="afterEffect">
                                  <p:stCondLst>
                                    <p:cond delay="0"/>
                                  </p:stCondLst>
                                  <p:childTnLst>
                                    <p:set>
                                      <p:cBhvr>
                                        <p:cTn id="253" dur="1" fill="hold">
                                          <p:stCondLst>
                                            <p:cond delay="0"/>
                                          </p:stCondLst>
                                        </p:cTn>
                                        <p:tgtEl>
                                          <p:spTgt spid="99"/>
                                        </p:tgtEl>
                                        <p:attrNameLst>
                                          <p:attrName>style.visibility</p:attrName>
                                        </p:attrNameLst>
                                      </p:cBhvr>
                                      <p:to>
                                        <p:strVal val="visible"/>
                                      </p:to>
                                    </p:set>
                                    <p:animEffect transition="in" filter="wipe(right)">
                                      <p:cBhvr>
                                        <p:cTn id="254" dur="2000"/>
                                        <p:tgtEl>
                                          <p:spTgt spid="99"/>
                                        </p:tgtEl>
                                      </p:cBhvr>
                                    </p:animEffect>
                                  </p:childTnLst>
                                </p:cTn>
                              </p:par>
                            </p:childTnLst>
                          </p:cTn>
                        </p:par>
                        <p:par>
                          <p:cTn id="255" fill="hold">
                            <p:stCondLst>
                              <p:cond delay="17000"/>
                            </p:stCondLst>
                            <p:childTnLst>
                              <p:par>
                                <p:cTn id="256" presetID="22" presetClass="entr" presetSubtype="4" fill="hold" nodeType="afterEffect">
                                  <p:stCondLst>
                                    <p:cond delay="0"/>
                                  </p:stCondLst>
                                  <p:childTnLst>
                                    <p:set>
                                      <p:cBhvr>
                                        <p:cTn id="257" dur="1" fill="hold">
                                          <p:stCondLst>
                                            <p:cond delay="0"/>
                                          </p:stCondLst>
                                        </p:cTn>
                                        <p:tgtEl>
                                          <p:spTgt spid="104"/>
                                        </p:tgtEl>
                                        <p:attrNameLst>
                                          <p:attrName>style.visibility</p:attrName>
                                        </p:attrNameLst>
                                      </p:cBhvr>
                                      <p:to>
                                        <p:strVal val="visible"/>
                                      </p:to>
                                    </p:set>
                                    <p:animEffect transition="in" filter="wipe(down)">
                                      <p:cBhvr>
                                        <p:cTn id="258" dur="1000"/>
                                        <p:tgtEl>
                                          <p:spTgt spid="104"/>
                                        </p:tgtEl>
                                      </p:cBhvr>
                                    </p:animEffect>
                                  </p:childTnLst>
                                </p:cTn>
                              </p:par>
                            </p:childTnLst>
                          </p:cTn>
                        </p:par>
                        <p:par>
                          <p:cTn id="259" fill="hold">
                            <p:stCondLst>
                              <p:cond delay="18000"/>
                            </p:stCondLst>
                            <p:childTnLst>
                              <p:par>
                                <p:cTn id="260" presetID="1" presetClass="exit" presetSubtype="0" fill="hold" nodeType="afterEffect">
                                  <p:stCondLst>
                                    <p:cond delay="500"/>
                                  </p:stCondLst>
                                  <p:childTnLst>
                                    <p:set>
                                      <p:cBhvr>
                                        <p:cTn id="261" dur="1" fill="hold">
                                          <p:stCondLst>
                                            <p:cond delay="0"/>
                                          </p:stCondLst>
                                        </p:cTn>
                                        <p:tgtEl>
                                          <p:spTgt spid="97"/>
                                        </p:tgtEl>
                                        <p:attrNameLst>
                                          <p:attrName>style.visibility</p:attrName>
                                        </p:attrNameLst>
                                      </p:cBhvr>
                                      <p:to>
                                        <p:strVal val="hidden"/>
                                      </p:to>
                                    </p:set>
                                  </p:childTnLst>
                                </p:cTn>
                              </p:par>
                              <p:par>
                                <p:cTn id="262" presetID="1" presetClass="exit" presetSubtype="0" fill="hold" nodeType="withEffect">
                                  <p:stCondLst>
                                    <p:cond delay="500"/>
                                  </p:stCondLst>
                                  <p:childTnLst>
                                    <p:set>
                                      <p:cBhvr>
                                        <p:cTn id="263" dur="1" fill="hold">
                                          <p:stCondLst>
                                            <p:cond delay="0"/>
                                          </p:stCondLst>
                                        </p:cTn>
                                        <p:tgtEl>
                                          <p:spTgt spid="99"/>
                                        </p:tgtEl>
                                        <p:attrNameLst>
                                          <p:attrName>style.visibility</p:attrName>
                                        </p:attrNameLst>
                                      </p:cBhvr>
                                      <p:to>
                                        <p:strVal val="hidden"/>
                                      </p:to>
                                    </p:set>
                                  </p:childTnLst>
                                </p:cTn>
                              </p:par>
                              <p:par>
                                <p:cTn id="264" presetID="1" presetClass="exit" presetSubtype="0" fill="hold" nodeType="withEffect">
                                  <p:stCondLst>
                                    <p:cond delay="500"/>
                                  </p:stCondLst>
                                  <p:childTnLst>
                                    <p:set>
                                      <p:cBhvr>
                                        <p:cTn id="265" dur="1" fill="hold">
                                          <p:stCondLst>
                                            <p:cond delay="0"/>
                                          </p:stCondLst>
                                        </p:cTn>
                                        <p:tgtEl>
                                          <p:spTgt spid="104"/>
                                        </p:tgtEl>
                                        <p:attrNameLst>
                                          <p:attrName>style.visibility</p:attrName>
                                        </p:attrNameLst>
                                      </p:cBhvr>
                                      <p:to>
                                        <p:strVal val="hidden"/>
                                      </p:to>
                                    </p:set>
                                  </p:childTnLst>
                                </p:cTn>
                              </p:par>
                            </p:childTnLst>
                          </p:cTn>
                        </p:par>
                        <p:par>
                          <p:cTn id="266" fill="hold">
                            <p:stCondLst>
                              <p:cond delay="18500"/>
                            </p:stCondLst>
                            <p:childTnLst>
                              <p:par>
                                <p:cTn id="267" presetID="22" presetClass="entr" presetSubtype="1" fill="hold" nodeType="afterEffect">
                                  <p:stCondLst>
                                    <p:cond delay="0"/>
                                  </p:stCondLst>
                                  <p:childTnLst>
                                    <p:set>
                                      <p:cBhvr>
                                        <p:cTn id="268" dur="1" fill="hold">
                                          <p:stCondLst>
                                            <p:cond delay="0"/>
                                          </p:stCondLst>
                                        </p:cTn>
                                        <p:tgtEl>
                                          <p:spTgt spid="97"/>
                                        </p:tgtEl>
                                        <p:attrNameLst>
                                          <p:attrName>style.visibility</p:attrName>
                                        </p:attrNameLst>
                                      </p:cBhvr>
                                      <p:to>
                                        <p:strVal val="visible"/>
                                      </p:to>
                                    </p:set>
                                    <p:animEffect transition="in" filter="wipe(up)">
                                      <p:cBhvr>
                                        <p:cTn id="269" dur="1000"/>
                                        <p:tgtEl>
                                          <p:spTgt spid="97"/>
                                        </p:tgtEl>
                                      </p:cBhvr>
                                    </p:animEffect>
                                  </p:childTnLst>
                                </p:cTn>
                              </p:par>
                            </p:childTnLst>
                          </p:cTn>
                        </p:par>
                        <p:par>
                          <p:cTn id="270" fill="hold">
                            <p:stCondLst>
                              <p:cond delay="19500"/>
                            </p:stCondLst>
                            <p:childTnLst>
                              <p:par>
                                <p:cTn id="271" presetID="22" presetClass="entr" presetSubtype="2" fill="hold" nodeType="afterEffect">
                                  <p:stCondLst>
                                    <p:cond delay="0"/>
                                  </p:stCondLst>
                                  <p:childTnLst>
                                    <p:set>
                                      <p:cBhvr>
                                        <p:cTn id="272" dur="1" fill="hold">
                                          <p:stCondLst>
                                            <p:cond delay="0"/>
                                          </p:stCondLst>
                                        </p:cTn>
                                        <p:tgtEl>
                                          <p:spTgt spid="99"/>
                                        </p:tgtEl>
                                        <p:attrNameLst>
                                          <p:attrName>style.visibility</p:attrName>
                                        </p:attrNameLst>
                                      </p:cBhvr>
                                      <p:to>
                                        <p:strVal val="visible"/>
                                      </p:to>
                                    </p:set>
                                    <p:animEffect transition="in" filter="wipe(right)">
                                      <p:cBhvr>
                                        <p:cTn id="273" dur="2000"/>
                                        <p:tgtEl>
                                          <p:spTgt spid="99"/>
                                        </p:tgtEl>
                                      </p:cBhvr>
                                    </p:animEffect>
                                  </p:childTnLst>
                                </p:cTn>
                              </p:par>
                            </p:childTnLst>
                          </p:cTn>
                        </p:par>
                        <p:par>
                          <p:cTn id="274" fill="hold">
                            <p:stCondLst>
                              <p:cond delay="21500"/>
                            </p:stCondLst>
                            <p:childTnLst>
                              <p:par>
                                <p:cTn id="275" presetID="22" presetClass="entr" presetSubtype="4" fill="hold" nodeType="afterEffect">
                                  <p:stCondLst>
                                    <p:cond delay="0"/>
                                  </p:stCondLst>
                                  <p:childTnLst>
                                    <p:set>
                                      <p:cBhvr>
                                        <p:cTn id="276" dur="1" fill="hold">
                                          <p:stCondLst>
                                            <p:cond delay="0"/>
                                          </p:stCondLst>
                                        </p:cTn>
                                        <p:tgtEl>
                                          <p:spTgt spid="104"/>
                                        </p:tgtEl>
                                        <p:attrNameLst>
                                          <p:attrName>style.visibility</p:attrName>
                                        </p:attrNameLst>
                                      </p:cBhvr>
                                      <p:to>
                                        <p:strVal val="visible"/>
                                      </p:to>
                                    </p:set>
                                    <p:animEffect transition="in" filter="wipe(down)">
                                      <p:cBhvr>
                                        <p:cTn id="277" dur="1000"/>
                                        <p:tgtEl>
                                          <p:spTgt spid="104"/>
                                        </p:tgtEl>
                                      </p:cBhvr>
                                    </p:animEffect>
                                  </p:childTnLst>
                                </p:cTn>
                              </p:par>
                            </p:childTnLst>
                          </p:cTn>
                        </p:par>
                        <p:par>
                          <p:cTn id="278" fill="hold">
                            <p:stCondLst>
                              <p:cond delay="22500"/>
                            </p:stCondLst>
                            <p:childTnLst>
                              <p:par>
                                <p:cTn id="279" presetID="1" presetClass="exit" presetSubtype="0" fill="hold" nodeType="afterEffect">
                                  <p:stCondLst>
                                    <p:cond delay="500"/>
                                  </p:stCondLst>
                                  <p:childTnLst>
                                    <p:set>
                                      <p:cBhvr>
                                        <p:cTn id="280" dur="1" fill="hold">
                                          <p:stCondLst>
                                            <p:cond delay="0"/>
                                          </p:stCondLst>
                                        </p:cTn>
                                        <p:tgtEl>
                                          <p:spTgt spid="97"/>
                                        </p:tgtEl>
                                        <p:attrNameLst>
                                          <p:attrName>style.visibility</p:attrName>
                                        </p:attrNameLst>
                                      </p:cBhvr>
                                      <p:to>
                                        <p:strVal val="hidden"/>
                                      </p:to>
                                    </p:set>
                                  </p:childTnLst>
                                </p:cTn>
                              </p:par>
                              <p:par>
                                <p:cTn id="281" presetID="1" presetClass="exit" presetSubtype="0" fill="hold" nodeType="withEffect">
                                  <p:stCondLst>
                                    <p:cond delay="500"/>
                                  </p:stCondLst>
                                  <p:childTnLst>
                                    <p:set>
                                      <p:cBhvr>
                                        <p:cTn id="282" dur="1" fill="hold">
                                          <p:stCondLst>
                                            <p:cond delay="0"/>
                                          </p:stCondLst>
                                        </p:cTn>
                                        <p:tgtEl>
                                          <p:spTgt spid="99"/>
                                        </p:tgtEl>
                                        <p:attrNameLst>
                                          <p:attrName>style.visibility</p:attrName>
                                        </p:attrNameLst>
                                      </p:cBhvr>
                                      <p:to>
                                        <p:strVal val="hidden"/>
                                      </p:to>
                                    </p:set>
                                  </p:childTnLst>
                                </p:cTn>
                              </p:par>
                              <p:par>
                                <p:cTn id="283" presetID="1" presetClass="exit" presetSubtype="0" fill="hold" nodeType="withEffect">
                                  <p:stCondLst>
                                    <p:cond delay="500"/>
                                  </p:stCondLst>
                                  <p:childTnLst>
                                    <p:set>
                                      <p:cBhvr>
                                        <p:cTn id="284" dur="1" fill="hold">
                                          <p:stCondLst>
                                            <p:cond delay="0"/>
                                          </p:stCondLst>
                                        </p:cTn>
                                        <p:tgtEl>
                                          <p:spTgt spid="104"/>
                                        </p:tgtEl>
                                        <p:attrNameLst>
                                          <p:attrName>style.visibility</p:attrName>
                                        </p:attrNameLst>
                                      </p:cBhvr>
                                      <p:to>
                                        <p:strVal val="hidden"/>
                                      </p:to>
                                    </p:set>
                                  </p:childTnLst>
                                </p:cTn>
                              </p:par>
                            </p:childTnLst>
                          </p:cTn>
                        </p:par>
                        <p:par>
                          <p:cTn id="285" fill="hold">
                            <p:stCondLst>
                              <p:cond delay="23000"/>
                            </p:stCondLst>
                            <p:childTnLst>
                              <p:par>
                                <p:cTn id="286" presetID="22" presetClass="entr" presetSubtype="1" fill="hold" nodeType="afterEffect">
                                  <p:stCondLst>
                                    <p:cond delay="0"/>
                                  </p:stCondLst>
                                  <p:childTnLst>
                                    <p:set>
                                      <p:cBhvr>
                                        <p:cTn id="287" dur="1" fill="hold">
                                          <p:stCondLst>
                                            <p:cond delay="0"/>
                                          </p:stCondLst>
                                        </p:cTn>
                                        <p:tgtEl>
                                          <p:spTgt spid="97"/>
                                        </p:tgtEl>
                                        <p:attrNameLst>
                                          <p:attrName>style.visibility</p:attrName>
                                        </p:attrNameLst>
                                      </p:cBhvr>
                                      <p:to>
                                        <p:strVal val="visible"/>
                                      </p:to>
                                    </p:set>
                                    <p:animEffect transition="in" filter="wipe(up)">
                                      <p:cBhvr>
                                        <p:cTn id="288" dur="1000"/>
                                        <p:tgtEl>
                                          <p:spTgt spid="97"/>
                                        </p:tgtEl>
                                      </p:cBhvr>
                                    </p:animEffect>
                                  </p:childTnLst>
                                </p:cTn>
                              </p:par>
                            </p:childTnLst>
                          </p:cTn>
                        </p:par>
                        <p:par>
                          <p:cTn id="289" fill="hold">
                            <p:stCondLst>
                              <p:cond delay="24000"/>
                            </p:stCondLst>
                            <p:childTnLst>
                              <p:par>
                                <p:cTn id="290" presetID="22" presetClass="entr" presetSubtype="2" fill="hold" nodeType="afterEffect">
                                  <p:stCondLst>
                                    <p:cond delay="0"/>
                                  </p:stCondLst>
                                  <p:childTnLst>
                                    <p:set>
                                      <p:cBhvr>
                                        <p:cTn id="291" dur="1" fill="hold">
                                          <p:stCondLst>
                                            <p:cond delay="0"/>
                                          </p:stCondLst>
                                        </p:cTn>
                                        <p:tgtEl>
                                          <p:spTgt spid="99"/>
                                        </p:tgtEl>
                                        <p:attrNameLst>
                                          <p:attrName>style.visibility</p:attrName>
                                        </p:attrNameLst>
                                      </p:cBhvr>
                                      <p:to>
                                        <p:strVal val="visible"/>
                                      </p:to>
                                    </p:set>
                                    <p:animEffect transition="in" filter="wipe(right)">
                                      <p:cBhvr>
                                        <p:cTn id="292" dur="2000"/>
                                        <p:tgtEl>
                                          <p:spTgt spid="99"/>
                                        </p:tgtEl>
                                      </p:cBhvr>
                                    </p:animEffect>
                                  </p:childTnLst>
                                </p:cTn>
                              </p:par>
                            </p:childTnLst>
                          </p:cTn>
                        </p:par>
                        <p:par>
                          <p:cTn id="293" fill="hold">
                            <p:stCondLst>
                              <p:cond delay="26000"/>
                            </p:stCondLst>
                            <p:childTnLst>
                              <p:par>
                                <p:cTn id="294" presetID="22" presetClass="entr" presetSubtype="4" fill="hold" nodeType="afterEffect">
                                  <p:stCondLst>
                                    <p:cond delay="0"/>
                                  </p:stCondLst>
                                  <p:childTnLst>
                                    <p:set>
                                      <p:cBhvr>
                                        <p:cTn id="295" dur="1" fill="hold">
                                          <p:stCondLst>
                                            <p:cond delay="0"/>
                                          </p:stCondLst>
                                        </p:cTn>
                                        <p:tgtEl>
                                          <p:spTgt spid="104"/>
                                        </p:tgtEl>
                                        <p:attrNameLst>
                                          <p:attrName>style.visibility</p:attrName>
                                        </p:attrNameLst>
                                      </p:cBhvr>
                                      <p:to>
                                        <p:strVal val="visible"/>
                                      </p:to>
                                    </p:set>
                                    <p:animEffect transition="in" filter="wipe(down)">
                                      <p:cBhvr>
                                        <p:cTn id="296"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0" grpId="0"/>
      <p:bldP spid="25" grpId="0" animBg="1"/>
      <p:bldP spid="26" grpId="0" animBg="1"/>
      <p:bldP spid="27" grpId="0" animBg="1"/>
      <p:bldP spid="28" grpId="0" animBg="1"/>
      <p:bldP spid="29" grpId="0" animBg="1"/>
      <p:bldP spid="30" grpId="0" animBg="1"/>
      <p:bldP spid="31" grpId="0" animBg="1"/>
      <p:bldP spid="32" grpId="0" animBg="1"/>
      <p:bldP spid="37" grpId="0" animBg="1"/>
      <p:bldP spid="40" grpId="0" animBg="1"/>
      <p:bldP spid="48" grpId="0" animBg="1"/>
      <p:bldP spid="49" grpId="0" animBg="1"/>
      <p:bldP spid="51" grpId="0" animBg="1"/>
      <p:bldP spid="52" grpId="0" animBg="1"/>
      <p:bldP spid="53" grpId="0" animBg="1"/>
      <p:bldP spid="54" grpId="0" animBg="1"/>
      <p:bldP spid="116" grpId="0"/>
      <p:bldP spid="123" grpId="0" animBg="1"/>
      <p:bldP spid="124" grpId="0" animBg="1"/>
      <p:bldP spid="125" grpId="0" animBg="1"/>
      <p:bldP spid="126" grpId="0" animBg="1"/>
      <p:bldP spid="1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91AD0A9-3AFB-E64E-826B-23BBDBC30B19}"/>
              </a:ext>
            </a:extLst>
          </p:cNvPr>
          <p:cNvPicPr>
            <a:picLocks noChangeAspect="1"/>
          </p:cNvPicPr>
          <p:nvPr/>
        </p:nvPicPr>
        <p:blipFill rotWithShape="1">
          <a:blip r:embed="rId3"/>
          <a:srcRect l="8386" r="8386"/>
          <a:stretch/>
        </p:blipFill>
        <p:spPr>
          <a:xfrm>
            <a:off x="1466850" y="300350"/>
            <a:ext cx="9258300" cy="6257299"/>
          </a:xfrm>
          <a:prstGeom prst="rect">
            <a:avLst/>
          </a:prstGeom>
        </p:spPr>
      </p:pic>
      <p:pic>
        <p:nvPicPr>
          <p:cNvPr id="11" name="Picture 10">
            <a:extLst>
              <a:ext uri="{FF2B5EF4-FFF2-40B4-BE49-F238E27FC236}">
                <a16:creationId xmlns:a16="http://schemas.microsoft.com/office/drawing/2014/main" id="{A214F4D7-91FB-4F4C-8903-13EB66AA1695}"/>
              </a:ext>
            </a:extLst>
          </p:cNvPr>
          <p:cNvPicPr>
            <a:picLocks noChangeAspect="1"/>
          </p:cNvPicPr>
          <p:nvPr/>
        </p:nvPicPr>
        <p:blipFill rotWithShape="1">
          <a:blip r:embed="rId3"/>
          <a:srcRect l="8386" r="8386"/>
          <a:stretch/>
        </p:blipFill>
        <p:spPr>
          <a:xfrm>
            <a:off x="2496669" y="2550444"/>
            <a:ext cx="2609761" cy="1763829"/>
          </a:xfrm>
          <a:prstGeom prst="rect">
            <a:avLst/>
          </a:prstGeom>
        </p:spPr>
      </p:pic>
      <p:pic>
        <p:nvPicPr>
          <p:cNvPr id="12" name="Picture 11">
            <a:extLst>
              <a:ext uri="{FF2B5EF4-FFF2-40B4-BE49-F238E27FC236}">
                <a16:creationId xmlns:a16="http://schemas.microsoft.com/office/drawing/2014/main" id="{B15C1E5C-E35B-344E-8A34-9532BEC9AF9A}"/>
              </a:ext>
            </a:extLst>
          </p:cNvPr>
          <p:cNvPicPr>
            <a:picLocks noChangeAspect="1"/>
          </p:cNvPicPr>
          <p:nvPr/>
        </p:nvPicPr>
        <p:blipFill rotWithShape="1">
          <a:blip r:embed="rId3"/>
          <a:srcRect l="8386" r="8386"/>
          <a:stretch/>
        </p:blipFill>
        <p:spPr>
          <a:xfrm>
            <a:off x="4652680" y="2550444"/>
            <a:ext cx="2609761" cy="1763829"/>
          </a:xfrm>
          <a:prstGeom prst="rect">
            <a:avLst/>
          </a:prstGeom>
        </p:spPr>
      </p:pic>
      <p:pic>
        <p:nvPicPr>
          <p:cNvPr id="13" name="Picture 12">
            <a:extLst>
              <a:ext uri="{FF2B5EF4-FFF2-40B4-BE49-F238E27FC236}">
                <a16:creationId xmlns:a16="http://schemas.microsoft.com/office/drawing/2014/main" id="{4A73B43F-3113-AD41-A84E-D9050DA7A2D5}"/>
              </a:ext>
            </a:extLst>
          </p:cNvPr>
          <p:cNvPicPr>
            <a:picLocks noChangeAspect="1"/>
          </p:cNvPicPr>
          <p:nvPr/>
        </p:nvPicPr>
        <p:blipFill rotWithShape="1">
          <a:blip r:embed="rId3"/>
          <a:srcRect l="8386" r="8386"/>
          <a:stretch/>
        </p:blipFill>
        <p:spPr>
          <a:xfrm>
            <a:off x="6808691" y="2550444"/>
            <a:ext cx="2609761" cy="1763829"/>
          </a:xfrm>
          <a:prstGeom prst="rect">
            <a:avLst/>
          </a:prstGeom>
        </p:spPr>
      </p:pic>
      <p:pic>
        <p:nvPicPr>
          <p:cNvPr id="21" name="Picture 20">
            <a:extLst>
              <a:ext uri="{FF2B5EF4-FFF2-40B4-BE49-F238E27FC236}">
                <a16:creationId xmlns:a16="http://schemas.microsoft.com/office/drawing/2014/main" id="{12D91230-4ECE-2343-8EA1-7B050212B9EA}"/>
              </a:ext>
            </a:extLst>
          </p:cNvPr>
          <p:cNvPicPr>
            <a:picLocks noChangeAspect="1"/>
          </p:cNvPicPr>
          <p:nvPr/>
        </p:nvPicPr>
        <p:blipFill rotWithShape="1">
          <a:blip r:embed="rId3"/>
          <a:srcRect l="8386" r="8386"/>
          <a:stretch/>
        </p:blipFill>
        <p:spPr>
          <a:xfrm>
            <a:off x="8964703" y="2550444"/>
            <a:ext cx="2609761" cy="1763829"/>
          </a:xfrm>
          <a:prstGeom prst="rect">
            <a:avLst/>
          </a:prstGeom>
        </p:spPr>
      </p:pic>
      <p:pic>
        <p:nvPicPr>
          <p:cNvPr id="22" name="Picture 21">
            <a:extLst>
              <a:ext uri="{FF2B5EF4-FFF2-40B4-BE49-F238E27FC236}">
                <a16:creationId xmlns:a16="http://schemas.microsoft.com/office/drawing/2014/main" id="{49CF2D96-923A-CC40-9DC5-65D1517A1EF8}"/>
              </a:ext>
            </a:extLst>
          </p:cNvPr>
          <p:cNvPicPr>
            <a:picLocks noChangeAspect="1"/>
          </p:cNvPicPr>
          <p:nvPr/>
        </p:nvPicPr>
        <p:blipFill rotWithShape="1">
          <a:blip r:embed="rId3"/>
          <a:srcRect l="8386" r="8386"/>
          <a:stretch/>
        </p:blipFill>
        <p:spPr>
          <a:xfrm>
            <a:off x="11127438" y="2550444"/>
            <a:ext cx="2609761" cy="1763829"/>
          </a:xfrm>
          <a:prstGeom prst="rect">
            <a:avLst/>
          </a:prstGeom>
        </p:spPr>
      </p:pic>
      <p:pic>
        <p:nvPicPr>
          <p:cNvPr id="10" name="Picture 9">
            <a:extLst>
              <a:ext uri="{FF2B5EF4-FFF2-40B4-BE49-F238E27FC236}">
                <a16:creationId xmlns:a16="http://schemas.microsoft.com/office/drawing/2014/main" id="{0E48CA5F-C031-994B-9737-0AE8095CC23C}"/>
              </a:ext>
            </a:extLst>
          </p:cNvPr>
          <p:cNvPicPr>
            <a:picLocks noChangeAspect="1"/>
          </p:cNvPicPr>
          <p:nvPr/>
        </p:nvPicPr>
        <p:blipFill rotWithShape="1">
          <a:blip r:embed="rId3"/>
          <a:srcRect l="8386" r="8386"/>
          <a:stretch/>
        </p:blipFill>
        <p:spPr>
          <a:xfrm>
            <a:off x="347380" y="2550444"/>
            <a:ext cx="2609761" cy="1763829"/>
          </a:xfrm>
          <a:prstGeom prst="rect">
            <a:avLst/>
          </a:prstGeom>
        </p:spPr>
      </p:pic>
      <p:sp>
        <p:nvSpPr>
          <p:cNvPr id="20" name="Right Arrow 19">
            <a:extLst>
              <a:ext uri="{FF2B5EF4-FFF2-40B4-BE49-F238E27FC236}">
                <a16:creationId xmlns:a16="http://schemas.microsoft.com/office/drawing/2014/main" id="{27B9FA43-AEF6-2D43-8290-A41B95A26BB4}"/>
              </a:ext>
            </a:extLst>
          </p:cNvPr>
          <p:cNvSpPr/>
          <p:nvPr/>
        </p:nvSpPr>
        <p:spPr>
          <a:xfrm>
            <a:off x="310278" y="4503817"/>
            <a:ext cx="11769427" cy="903749"/>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charset="0"/>
                <a:ea typeface="Times New Roman" charset="0"/>
                <a:cs typeface="Times New Roman" charset="0"/>
              </a:rPr>
              <a:t>Time</a:t>
            </a:r>
          </a:p>
        </p:txBody>
      </p:sp>
    </p:spTree>
    <p:extLst>
      <p:ext uri="{BB962C8B-B14F-4D97-AF65-F5344CB8AC3E}">
        <p14:creationId xmlns:p14="http://schemas.microsoft.com/office/powerpoint/2010/main" val="79327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4"/>
                                        </p:tgtEl>
                                      </p:cBhvr>
                                      <p:by x="25000" y="25000"/>
                                    </p:animScale>
                                  </p:childTnLst>
                                </p:cTn>
                              </p:par>
                              <p:par>
                                <p:cTn id="7" presetID="35" presetClass="path" presetSubtype="0" accel="50000" decel="50000" fill="hold" nodeType="withEffect">
                                  <p:stCondLst>
                                    <p:cond delay="0"/>
                                  </p:stCondLst>
                                  <p:childTnLst>
                                    <p:animMotion origin="layout" path="M 0.01289 0 L -0.36172 0 " pathEditMode="relative" rAng="0" ptsTypes="AA">
                                      <p:cBhvr>
                                        <p:cTn id="8" dur="2000" fill="hold"/>
                                        <p:tgtEl>
                                          <p:spTgt spid="14"/>
                                        </p:tgtEl>
                                        <p:attrNameLst>
                                          <p:attrName>ppt_x</p:attrName>
                                          <p:attrName>ppt_y</p:attrName>
                                        </p:attrNameLst>
                                      </p:cBhvr>
                                      <p:rCtr x="-18737" y="0"/>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2000"/>
                            </p:stCondLst>
                            <p:childTnLst>
                              <p:par>
                                <p:cTn id="13" presetID="1" presetClass="exit" presetSubtype="0" fill="hold" nodeType="after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2000"/>
                                        <p:tgtEl>
                                          <p:spTgt spid="20"/>
                                        </p:tgtEl>
                                      </p:cBhvr>
                                    </p:animEffect>
                                  </p:childTnLst>
                                </p:cTn>
                              </p:par>
                            </p:childTnLst>
                          </p:cTn>
                        </p:par>
                        <p:par>
                          <p:cTn id="18" fill="hold">
                            <p:stCondLst>
                              <p:cond delay="40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childTnLst>
                          </p:cTn>
                        </p:par>
                        <p:par>
                          <p:cTn id="22" fill="hold">
                            <p:stCondLst>
                              <p:cond delay="50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childTnLst>
                          </p:cTn>
                        </p:par>
                        <p:par>
                          <p:cTn id="26" fill="hold">
                            <p:stCondLst>
                              <p:cond delay="60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1000"/>
                                        <p:tgtEl>
                                          <p:spTgt spid="13"/>
                                        </p:tgtEl>
                                      </p:cBhvr>
                                    </p:animEffect>
                                  </p:childTnLst>
                                </p:cTn>
                              </p:par>
                            </p:childTnLst>
                          </p:cTn>
                        </p:par>
                        <p:par>
                          <p:cTn id="30" fill="hold">
                            <p:stCondLst>
                              <p:cond delay="7000"/>
                            </p:stCondLst>
                            <p:childTnLst>
                              <p:par>
                                <p:cTn id="31" presetID="2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1000"/>
                                        <p:tgtEl>
                                          <p:spTgt spid="21"/>
                                        </p:tgtEl>
                                      </p:cBhvr>
                                    </p:animEffect>
                                  </p:childTnLst>
                                </p:cTn>
                              </p:par>
                            </p:childTnLst>
                          </p:cTn>
                        </p:par>
                        <p:par>
                          <p:cTn id="34" fill="hold">
                            <p:stCondLst>
                              <p:cond delay="8000"/>
                            </p:stCondLst>
                            <p:childTnLst>
                              <p:par>
                                <p:cTn id="35" presetID="22" presetClass="entr" presetSubtype="8"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99" y="0"/>
            <a:ext cx="11189513" cy="6858000"/>
          </a:xfrm>
          <a:prstGeom prst="rect">
            <a:avLst/>
          </a:prstGeom>
        </p:spPr>
      </p:pic>
      <p:sp>
        <p:nvSpPr>
          <p:cNvPr id="2" name="Title 1"/>
          <p:cNvSpPr>
            <a:spLocks noGrp="1"/>
          </p:cNvSpPr>
          <p:nvPr>
            <p:ph type="title"/>
          </p:nvPr>
        </p:nvSpPr>
        <p:spPr>
          <a:xfrm>
            <a:off x="3531998" y="2766218"/>
            <a:ext cx="5128004" cy="1325563"/>
          </a:xfrm>
        </p:spPr>
        <p:txBody>
          <a:bodyPr>
            <a:noAutofit/>
          </a:bodyPr>
          <a:lstStyle/>
          <a:p>
            <a:pPr algn="ctr"/>
            <a:r>
              <a:rPr lang="en-US" sz="5400" dirty="0">
                <a:solidFill>
                  <a:schemeClr val="tx1"/>
                </a:solidFill>
              </a:rPr>
              <a:t>Group Activity</a:t>
            </a:r>
          </a:p>
        </p:txBody>
      </p:sp>
    </p:spTree>
    <p:extLst>
      <p:ext uri="{BB962C8B-B14F-4D97-AF65-F5344CB8AC3E}">
        <p14:creationId xmlns:p14="http://schemas.microsoft.com/office/powerpoint/2010/main" val="7712772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7800" y="42334"/>
            <a:ext cx="11836400" cy="6773333"/>
          </a:xfrm>
          <a:prstGeom prst="rect">
            <a:avLst/>
          </a:prstGeom>
        </p:spPr>
      </p:pic>
      <p:sp>
        <p:nvSpPr>
          <p:cNvPr id="2" name="Title 1"/>
          <p:cNvSpPr>
            <a:spLocks noGrp="1"/>
          </p:cNvSpPr>
          <p:nvPr>
            <p:ph type="title"/>
          </p:nvPr>
        </p:nvSpPr>
        <p:spPr>
          <a:xfrm>
            <a:off x="6773333" y="283106"/>
            <a:ext cx="5080000" cy="3145895"/>
          </a:xfrm>
        </p:spPr>
        <p:txBody>
          <a:bodyPr>
            <a:normAutofit/>
          </a:bodyPr>
          <a:lstStyle/>
          <a:p>
            <a:pPr algn="ctr"/>
            <a:r>
              <a:rPr lang="en-US" dirty="0"/>
              <a:t>Reflective Writing &amp; </a:t>
            </a:r>
            <a:br>
              <a:rPr lang="en-US" dirty="0"/>
            </a:br>
            <a:r>
              <a:rPr lang="en-US" dirty="0"/>
              <a:t>Mindful Dialogue</a:t>
            </a:r>
          </a:p>
        </p:txBody>
      </p:sp>
    </p:spTree>
    <p:extLst>
      <p:ext uri="{BB962C8B-B14F-4D97-AF65-F5344CB8AC3E}">
        <p14:creationId xmlns:p14="http://schemas.microsoft.com/office/powerpoint/2010/main" val="4886933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763"/>
          <a:stretch/>
        </p:blipFill>
        <p:spPr>
          <a:xfrm>
            <a:off x="107832" y="-5579"/>
            <a:ext cx="11976336" cy="6918781"/>
          </a:xfrm>
          <a:prstGeom prst="rect">
            <a:avLst/>
          </a:prstGeom>
        </p:spPr>
      </p:pic>
      <p:sp>
        <p:nvSpPr>
          <p:cNvPr id="6" name="Content Placeholder 2"/>
          <p:cNvSpPr>
            <a:spLocks noGrp="1"/>
          </p:cNvSpPr>
          <p:nvPr>
            <p:ph idx="1"/>
          </p:nvPr>
        </p:nvSpPr>
        <p:spPr>
          <a:xfrm>
            <a:off x="6833295" y="333041"/>
            <a:ext cx="5250873" cy="1407822"/>
          </a:xfrm>
        </p:spPr>
        <p:txBody>
          <a:bodyPr>
            <a:noAutofit/>
          </a:bodyPr>
          <a:lstStyle/>
          <a:p>
            <a:pPr marL="0" indent="0">
              <a:buNone/>
            </a:pPr>
            <a:r>
              <a:rPr lang="en-US" sz="7200" dirty="0">
                <a:solidFill>
                  <a:schemeClr val="bg1"/>
                </a:solidFill>
              </a:rPr>
              <a:t>Equanimity</a:t>
            </a:r>
          </a:p>
          <a:p>
            <a:pPr marL="0" indent="0">
              <a:buNone/>
            </a:pPr>
            <a:endParaRPr lang="en-US" sz="7200" dirty="0">
              <a:solidFill>
                <a:schemeClr val="bg1"/>
              </a:solidFill>
            </a:endParaRPr>
          </a:p>
        </p:txBody>
      </p:sp>
    </p:spTree>
    <p:extLst>
      <p:ext uri="{BB962C8B-B14F-4D97-AF65-F5344CB8AC3E}">
        <p14:creationId xmlns:p14="http://schemas.microsoft.com/office/powerpoint/2010/main" val="18820179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2" name="Title 1"/>
          <p:cNvSpPr>
            <a:spLocks noGrp="1"/>
          </p:cNvSpPr>
          <p:nvPr>
            <p:ph type="title"/>
          </p:nvPr>
        </p:nvSpPr>
        <p:spPr>
          <a:xfrm>
            <a:off x="838200" y="5532437"/>
            <a:ext cx="10515600" cy="1325563"/>
          </a:xfrm>
        </p:spPr>
        <p:txBody>
          <a:bodyPr/>
          <a:lstStyle/>
          <a:p>
            <a:pPr algn="ctr"/>
            <a:r>
              <a:rPr lang="en-US" dirty="0"/>
              <a:t>Resting the Mind in its Natural State</a:t>
            </a:r>
          </a:p>
        </p:txBody>
      </p:sp>
    </p:spTree>
    <p:extLst>
      <p:ext uri="{BB962C8B-B14F-4D97-AF65-F5344CB8AC3E}">
        <p14:creationId xmlns:p14="http://schemas.microsoft.com/office/powerpoint/2010/main" val="2977462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Online Media 3" descr="Time Lapse Video Of Beautiful Sky.mp4">
            <a:hlinkClick r:id="" action="ppaction://media"/>
            <a:extLst>
              <a:ext uri="{FF2B5EF4-FFF2-40B4-BE49-F238E27FC236}">
                <a16:creationId xmlns:a16="http://schemas.microsoft.com/office/drawing/2014/main" id="{DB2AE803-9E9F-8649-98BB-03482260B0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3286721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801"/>
          <a:stretch/>
        </p:blipFill>
        <p:spPr>
          <a:xfrm>
            <a:off x="128982" y="1"/>
            <a:ext cx="11934036" cy="6858000"/>
          </a:xfrm>
          <a:prstGeom prst="rect">
            <a:avLst/>
          </a:prstGeom>
        </p:spPr>
      </p:pic>
    </p:spTree>
    <p:extLst>
      <p:ext uri="{BB962C8B-B14F-4D97-AF65-F5344CB8AC3E}">
        <p14:creationId xmlns:p14="http://schemas.microsoft.com/office/powerpoint/2010/main" val="8047626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81200" y="1438872"/>
            <a:ext cx="7239000" cy="1315917"/>
            <a:chOff x="457200" y="1438870"/>
            <a:chExt cx="7239000" cy="1315917"/>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82" indent="-342882">
                <a:buAutoNum type="arabicPeriod"/>
              </a:pPr>
              <a:r>
                <a:rPr lang="en-US" sz="1867" dirty="0">
                  <a:solidFill>
                    <a:schemeClr val="bg1"/>
                  </a:solidFill>
                  <a:latin typeface="Georgia" panose="02040502050405020303" pitchFamily="18" charset="0"/>
                  <a:ea typeface="Times New Roman" charset="0"/>
                  <a:cs typeface="Times New Roman" charset="0"/>
                </a:rPr>
                <a:t>Calming Body and Mind</a:t>
              </a:r>
            </a:p>
            <a:p>
              <a:pPr marL="342882" indent="-342882">
                <a:buAutoNum type="arabicPeriod"/>
              </a:pPr>
              <a:r>
                <a:rPr lang="en-US" sz="1867" dirty="0">
                  <a:solidFill>
                    <a:schemeClr val="bg1"/>
                  </a:solidFill>
                  <a:latin typeface="Georgia" panose="02040502050405020303" pitchFamily="18" charset="0"/>
                  <a:ea typeface="Times New Roman" charset="0"/>
                  <a:cs typeface="Times New Roman" charset="0"/>
                </a:rPr>
                <a:t>Ethical Mindfulness</a:t>
              </a:r>
            </a:p>
            <a:p>
              <a:pPr marL="342882" indent="-342882">
                <a:buAutoNum type="arabicPeriod"/>
              </a:pPr>
              <a:r>
                <a:rPr lang="en-US" sz="1867" dirty="0">
                  <a:solidFill>
                    <a:schemeClr val="bg1"/>
                  </a:solidFill>
                  <a:latin typeface="Georgia" panose="02040502050405020303" pitchFamily="18" charset="0"/>
                  <a:ea typeface="Times New Roman" charset="0"/>
                  <a:cs typeface="Times New Roman" charset="0"/>
                </a:rPr>
                <a:t>Emotional Awareness</a:t>
              </a:r>
            </a:p>
            <a:p>
              <a:pPr marL="342882" indent="-342882">
                <a:buAutoNum type="arabicPeriod"/>
              </a:pPr>
              <a:r>
                <a:rPr lang="en-US" sz="1867" dirty="0">
                  <a:solidFill>
                    <a:schemeClr val="bg1"/>
                  </a:solidFill>
                  <a:latin typeface="Georgia" panose="02040502050405020303" pitchFamily="18" charset="0"/>
                  <a:ea typeface="Times New Roman" charset="0"/>
                  <a:cs typeface="Times New Roman" charset="0"/>
                </a:rPr>
                <a:t>Self-Compassion</a:t>
              </a:r>
            </a:p>
          </p:txBody>
        </p:sp>
        <p:grpSp>
          <p:nvGrpSpPr>
            <p:cNvPr id="18" name="Group 17"/>
            <p:cNvGrpSpPr/>
            <p:nvPr/>
          </p:nvGrpSpPr>
          <p:grpSpPr>
            <a:xfrm>
              <a:off x="457200" y="1438870"/>
              <a:ext cx="3352800" cy="1315917"/>
              <a:chOff x="457200" y="1438870"/>
              <a:chExt cx="3352800" cy="1315917"/>
            </a:xfrm>
          </p:grpSpPr>
          <p:sp>
            <p:nvSpPr>
              <p:cNvPr id="11" name="Rectangle 10"/>
              <p:cNvSpPr/>
              <p:nvPr/>
            </p:nvSpPr>
            <p:spPr>
              <a:xfrm>
                <a:off x="457200" y="1447801"/>
                <a:ext cx="3352800" cy="1306986"/>
              </a:xfrm>
              <a:prstGeom prst="rect">
                <a:avLst/>
              </a:prstGeom>
              <a:solidFill>
                <a:srgbClr val="27B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SELF-CULTIVATION</a:t>
                </a:r>
              </a:p>
              <a:p>
                <a:endParaRPr lang="en-US" sz="1600" dirty="0">
                  <a:latin typeface="Georgia" panose="02040502050405020303" pitchFamily="18" charset="0"/>
                  <a:ea typeface="Times New Roman" charset="0"/>
                  <a:cs typeface="Times New Roman" charset="0"/>
                </a:endParaRPr>
              </a:p>
            </p:txBody>
          </p:sp>
        </p:grpSp>
      </p:grpSp>
      <p:grpSp>
        <p:nvGrpSpPr>
          <p:cNvPr id="22" name="Group 21"/>
          <p:cNvGrpSpPr/>
          <p:nvPr/>
        </p:nvGrpSpPr>
        <p:grpSpPr>
          <a:xfrm>
            <a:off x="1981200" y="2962873"/>
            <a:ext cx="8382000" cy="1272142"/>
            <a:chOff x="457200" y="2962870"/>
            <a:chExt cx="8382000" cy="1272140"/>
          </a:xfrm>
        </p:grpSpPr>
        <p:sp>
          <p:nvSpPr>
            <p:cNvPr id="14" name="TextBox 13"/>
            <p:cNvSpPr txBox="1"/>
            <p:nvPr/>
          </p:nvSpPr>
          <p:spPr>
            <a:xfrm>
              <a:off x="3962400" y="2962870"/>
              <a:ext cx="4876800" cy="1241620"/>
            </a:xfrm>
            <a:prstGeom prst="rect">
              <a:avLst/>
            </a:prstGeom>
            <a:noFill/>
          </p:spPr>
          <p:txBody>
            <a:bodyPr wrap="square" rtlCol="0">
              <a:spAutoFit/>
            </a:bodyPr>
            <a:lstStyle/>
            <a:p>
              <a:pPr marL="342882" indent="-342882">
                <a:buAutoNum type="arabicPeriod" startAt="5"/>
              </a:pPr>
              <a:r>
                <a:rPr lang="en-US" sz="1867" dirty="0">
                  <a:solidFill>
                    <a:schemeClr val="bg1"/>
                  </a:solidFill>
                  <a:latin typeface="Georgia" panose="02040502050405020303" pitchFamily="18" charset="0"/>
                  <a:ea typeface="Times New Roman" charset="0"/>
                  <a:cs typeface="Times New Roman" charset="0"/>
                </a:rPr>
                <a:t>Impartiality and Common Humanity</a:t>
              </a:r>
            </a:p>
            <a:p>
              <a:pPr marL="342882" indent="-342882">
                <a:buAutoNum type="arabicPeriod" startAt="5"/>
              </a:pPr>
              <a:r>
                <a:rPr lang="en-US" sz="1867" dirty="0">
                  <a:solidFill>
                    <a:schemeClr val="bg1"/>
                  </a:solidFill>
                  <a:latin typeface="Georgia" panose="02040502050405020303" pitchFamily="18" charset="0"/>
                  <a:ea typeface="Times New Roman" charset="0"/>
                  <a:cs typeface="Times New Roman" charset="0"/>
                </a:rPr>
                <a:t>Forgiveness and Gratitude</a:t>
              </a:r>
            </a:p>
            <a:p>
              <a:pPr marL="342882" indent="-342882">
                <a:buAutoNum type="arabicPeriod" startAt="5"/>
              </a:pPr>
              <a:r>
                <a:rPr lang="en-US" sz="1867" dirty="0">
                  <a:solidFill>
                    <a:schemeClr val="bg1"/>
                  </a:solidFill>
                  <a:latin typeface="Georgia" panose="02040502050405020303" pitchFamily="18" charset="0"/>
                  <a:ea typeface="Times New Roman" charset="0"/>
                  <a:cs typeface="Times New Roman" charset="0"/>
                </a:rPr>
                <a:t>Empathic Concern</a:t>
              </a:r>
            </a:p>
            <a:p>
              <a:pPr marL="342882" indent="-342882">
                <a:buAutoNum type="arabicPeriod" startAt="5"/>
              </a:pPr>
              <a:r>
                <a:rPr lang="en-US" sz="1867" dirty="0">
                  <a:solidFill>
                    <a:schemeClr val="bg1"/>
                  </a:solidFill>
                  <a:latin typeface="Georgia" panose="02040502050405020303" pitchFamily="18" charset="0"/>
                  <a:ea typeface="Times New Roman" charset="0"/>
                  <a:cs typeface="Times New Roman" charset="0"/>
                </a:rPr>
                <a:t>Compassion</a:t>
              </a:r>
            </a:p>
          </p:txBody>
        </p:sp>
        <p:grpSp>
          <p:nvGrpSpPr>
            <p:cNvPr id="19" name="Group 18"/>
            <p:cNvGrpSpPr/>
            <p:nvPr/>
          </p:nvGrpSpPr>
          <p:grpSpPr>
            <a:xfrm>
              <a:off x="457200" y="2962870"/>
              <a:ext cx="3352800" cy="1272140"/>
              <a:chOff x="457200" y="2962870"/>
              <a:chExt cx="3352800" cy="1272140"/>
            </a:xfrm>
          </p:grpSpPr>
          <p:sp>
            <p:nvSpPr>
              <p:cNvPr id="10" name="Rectangle 9"/>
              <p:cNvSpPr/>
              <p:nvPr/>
            </p:nvSpPr>
            <p:spPr>
              <a:xfrm>
                <a:off x="457200" y="2971799"/>
                <a:ext cx="3352800" cy="1263211"/>
              </a:xfrm>
              <a:prstGeom prst="rect">
                <a:avLst/>
              </a:prstGeom>
              <a:solidFill>
                <a:srgbClr val="C9D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RELATING TO OTHERS</a:t>
                </a:r>
              </a:p>
              <a:p>
                <a:endParaRPr lang="en-US" sz="1600" dirty="0">
                  <a:latin typeface="Georgia" panose="02040502050405020303" pitchFamily="18" charset="0"/>
                  <a:ea typeface="Times New Roman" charset="0"/>
                  <a:cs typeface="Times New Roman" charset="0"/>
                </a:endParaRPr>
              </a:p>
            </p:txBody>
          </p:sp>
        </p:gr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82" indent="-342882">
                <a:buAutoNum type="arabicPeriod" startAt="9"/>
              </a:pPr>
              <a:r>
                <a:rPr lang="en-US" sz="1867" dirty="0">
                  <a:solidFill>
                    <a:schemeClr val="bg1"/>
                  </a:solidFill>
                  <a:latin typeface="Georgia" panose="02040502050405020303" pitchFamily="18" charset="0"/>
                  <a:ea typeface="Times New Roman" charset="0"/>
                  <a:cs typeface="Times New Roman" charset="0"/>
                </a:rPr>
                <a:t>Appreciating Interdependence</a:t>
              </a:r>
            </a:p>
            <a:p>
              <a:pPr marL="342882" indent="-342882">
                <a:buAutoNum type="arabicPeriod" startAt="9"/>
              </a:pPr>
              <a:r>
                <a:rPr lang="en-US" sz="1867" dirty="0">
                  <a:solidFill>
                    <a:schemeClr val="bg1"/>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rgbClr val="FDA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ENGAGING IN SYSTEMS</a:t>
                </a:r>
                <a:endParaRPr lang="en-US" sz="1867"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Times New Roman" panose="02020603050405020304" pitchFamily="18" charset="0"/>
              </a:rPr>
              <a:t>COMPASSIONATE</a:t>
            </a:r>
            <a:r>
              <a:rPr lang="en-US" sz="2400" dirty="0">
                <a:solidFill>
                  <a:srgbClr val="FFFF00"/>
                </a:solidFill>
                <a:latin typeface="Georgia" panose="02040502050405020303" pitchFamily="18" charset="0"/>
                <a:cs typeface="Times New Roman" panose="02020603050405020304" pitchFamily="18" charset="0"/>
              </a:rPr>
              <a:t> </a:t>
            </a:r>
            <a:r>
              <a:rPr lang="en-US" sz="2400" dirty="0">
                <a:solidFill>
                  <a:schemeClr val="bg1"/>
                </a:solidFill>
                <a:latin typeface="Georgia" panose="02040502050405020303" pitchFamily="18" charset="0"/>
                <a:cs typeface="Times New Roman" panose="02020603050405020304" pitchFamily="18" charset="0"/>
              </a:rPr>
              <a:t>INTEGRITY TRAINING</a:t>
            </a:r>
          </a:p>
          <a:p>
            <a:endParaRPr lang="en-US" sz="1051" dirty="0">
              <a:latin typeface="Georgia" panose="02040502050405020303" pitchFamily="18" charset="0"/>
              <a:cs typeface="Times New Roman" panose="02020603050405020304" pitchFamily="18" charset="0"/>
            </a:endParaRPr>
          </a:p>
        </p:txBody>
      </p:sp>
      <p:sp>
        <p:nvSpPr>
          <p:cNvPr id="28" name="Rectangle 27"/>
          <p:cNvSpPr/>
          <p:nvPr/>
        </p:nvSpPr>
        <p:spPr>
          <a:xfrm>
            <a:off x="0" y="5671354"/>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Georgia" panose="02040502050405020303" pitchFamily="18" charset="0"/>
            </a:endParaRPr>
          </a:p>
        </p:txBody>
      </p:sp>
      <p:pic>
        <p:nvPicPr>
          <p:cNvPr id="29" name="Picture 28" descr="ccise.png"/>
          <p:cNvPicPr>
            <a:picLocks noChangeAspect="1"/>
          </p:cNvPicPr>
          <p:nvPr/>
        </p:nvPicPr>
        <p:blipFill>
          <a:blip r:embed="rId3" cstate="print"/>
          <a:srcRect t="41667"/>
          <a:stretch>
            <a:fillRect/>
          </a:stretch>
        </p:blipFill>
        <p:spPr>
          <a:xfrm>
            <a:off x="408475" y="5845524"/>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6" y="5751180"/>
            <a:ext cx="1167641" cy="1016000"/>
          </a:xfrm>
          <a:prstGeom prst="rect">
            <a:avLst/>
          </a:prstGeom>
        </p:spPr>
      </p:pic>
      <p:sp>
        <p:nvSpPr>
          <p:cNvPr id="31" name="TextBox 30"/>
          <p:cNvSpPr txBox="1"/>
          <p:nvPr/>
        </p:nvSpPr>
        <p:spPr>
          <a:xfrm>
            <a:off x="2032000" y="5746220"/>
            <a:ext cx="7416800" cy="995016"/>
          </a:xfrm>
          <a:prstGeom prst="rect">
            <a:avLst/>
          </a:prstGeom>
          <a:noFill/>
        </p:spPr>
        <p:txBody>
          <a:bodyPr wrap="square" rtlCol="0">
            <a:spAutoFit/>
          </a:bodyPr>
          <a:lstStyle/>
          <a:p>
            <a:pPr defTabSz="218007"/>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	</a:t>
            </a:r>
            <a:r>
              <a:rPr lang="en-US" sz="1333" spc="800" dirty="0">
                <a:solidFill>
                  <a:schemeClr val="bg1"/>
                </a:solidFill>
                <a:latin typeface="Georgia" panose="02040502050405020303" pitchFamily="18" charset="0"/>
                <a:ea typeface="Times New Roman" charset="0"/>
                <a:cs typeface="Times New Roman" charset="0"/>
              </a:rPr>
              <a:t>SELF-CULTIVATION</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3:		</a:t>
            </a:r>
            <a:r>
              <a:rPr lang="en-US" sz="1333" spc="800" dirty="0">
                <a:solidFill>
                  <a:schemeClr val="bg1"/>
                </a:solidFill>
                <a:latin typeface="Georgia" panose="02040502050405020303" pitchFamily="18" charset="0"/>
                <a:ea typeface="Times New Roman" charset="0"/>
                <a:cs typeface="Times New Roman" charset="0"/>
              </a:rPr>
              <a:t>EMOTIONAL AWARENESS</a:t>
            </a:r>
          </a:p>
          <a:p>
            <a:endParaRPr lang="en-US" sz="1600" spc="800"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5812562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784"/>
          <a:stretch/>
        </p:blipFill>
        <p:spPr>
          <a:xfrm>
            <a:off x="578194" y="0"/>
            <a:ext cx="11035613" cy="6857999"/>
          </a:xfrm>
          <a:prstGeom prst="rect">
            <a:avLst/>
          </a:prstGeom>
        </p:spPr>
      </p:pic>
    </p:spTree>
    <p:extLst>
      <p:ext uri="{BB962C8B-B14F-4D97-AF65-F5344CB8AC3E}">
        <p14:creationId xmlns:p14="http://schemas.microsoft.com/office/powerpoint/2010/main" val="146255575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90BC9DF3-A14B-E042-9BC0-762DF3DC29DA}"/>
              </a:ext>
            </a:extLst>
          </p:cNvPr>
          <p:cNvPicPr>
            <a:picLocks noChangeAspect="1"/>
          </p:cNvPicPr>
          <p:nvPr/>
        </p:nvPicPr>
        <p:blipFill rotWithShape="1">
          <a:blip r:embed="rId3"/>
          <a:srcRect t="5217" b="4928"/>
          <a:stretch/>
        </p:blipFill>
        <p:spPr>
          <a:xfrm>
            <a:off x="417444" y="22792"/>
            <a:ext cx="11430000" cy="6836259"/>
          </a:xfrm>
          <a:prstGeom prst="rect">
            <a:avLst/>
          </a:prstGeom>
        </p:spPr>
      </p:pic>
      <p:sp>
        <p:nvSpPr>
          <p:cNvPr id="8" name="Content Placeholder 2">
            <a:extLst>
              <a:ext uri="{FF2B5EF4-FFF2-40B4-BE49-F238E27FC236}">
                <a16:creationId xmlns:a16="http://schemas.microsoft.com/office/drawing/2014/main" id="{53F14942-5E46-C74D-B8B3-39A437E7DAAC}"/>
              </a:ext>
            </a:extLst>
          </p:cNvPr>
          <p:cNvSpPr>
            <a:spLocks noGrp="1"/>
          </p:cNvSpPr>
          <p:nvPr>
            <p:ph idx="1"/>
          </p:nvPr>
        </p:nvSpPr>
        <p:spPr>
          <a:xfrm>
            <a:off x="5099420" y="344712"/>
            <a:ext cx="6548583" cy="812801"/>
          </a:xfrm>
          <a:noFill/>
        </p:spPr>
        <p:txBody>
          <a:bodyPr>
            <a:noAutofit/>
          </a:bodyPr>
          <a:lstStyle/>
          <a:p>
            <a:pPr marL="0" indent="0">
              <a:buNone/>
            </a:pPr>
            <a:r>
              <a:rPr lang="en-US" sz="4800" dirty="0">
                <a:solidFill>
                  <a:schemeClr val="bg1"/>
                </a:solidFill>
              </a:rPr>
              <a:t>Contemplative Practice</a:t>
            </a:r>
          </a:p>
          <a:p>
            <a:pPr marL="0" indent="0">
              <a:buNone/>
            </a:pPr>
            <a:endParaRPr lang="en-US" sz="4800" dirty="0">
              <a:solidFill>
                <a:schemeClr val="bg1"/>
              </a:solidFill>
            </a:endParaRPr>
          </a:p>
        </p:txBody>
      </p:sp>
    </p:spTree>
    <p:extLst>
      <p:ext uri="{BB962C8B-B14F-4D97-AF65-F5344CB8AC3E}">
        <p14:creationId xmlns:p14="http://schemas.microsoft.com/office/powerpoint/2010/main" val="4343388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948401"/>
          </a:xfrm>
          <a:prstGeom prst="rect">
            <a:avLst/>
          </a:prstGeom>
          <a:noFill/>
        </p:spPr>
        <p:txBody>
          <a:bodyPr wrap="square" rtlCol="0">
            <a:spAutoFit/>
          </a:bodyPr>
          <a:lstStyle/>
          <a:p>
            <a:r>
              <a:rPr lang="en-US" sz="2400" dirty="0">
                <a:solidFill>
                  <a:schemeClr val="bg1">
                    <a:lumMod val="85000"/>
                  </a:schemeClr>
                </a:solidFill>
                <a:latin typeface="Georgia" panose="02040502050405020303" pitchFamily="18"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Georgia" panose="02040502050405020303" pitchFamily="18" charset="0"/>
                <a:ea typeface="Times New Roman" charset="0"/>
                <a:cs typeface="Times New Roman" charset="0"/>
              </a:rPr>
              <a:t>Life University</a:t>
            </a:r>
          </a:p>
        </p:txBody>
      </p:sp>
      <p:sp>
        <p:nvSpPr>
          <p:cNvPr id="9" name="TextBox 8"/>
          <p:cNvSpPr txBox="1"/>
          <p:nvPr/>
        </p:nvSpPr>
        <p:spPr>
          <a:xfrm>
            <a:off x="4240983" y="1524002"/>
            <a:ext cx="7476096" cy="684931"/>
          </a:xfrm>
          <a:prstGeom prst="rect">
            <a:avLst/>
          </a:prstGeom>
          <a:noFill/>
        </p:spPr>
        <p:txBody>
          <a:bodyPr wrap="square" rtlCol="0">
            <a:spAutoFit/>
          </a:bodyPr>
          <a:lstStyle/>
          <a:p>
            <a:r>
              <a:rPr lang="en-US" sz="2800" dirty="0">
                <a:solidFill>
                  <a:schemeClr val="bg1"/>
                </a:solidFill>
                <a:latin typeface="Georgia" panose="02040502050405020303" pitchFamily="18" charset="0"/>
                <a:ea typeface="Times New Roman" charset="0"/>
                <a:cs typeface="Times New Roman" charset="0"/>
              </a:rPr>
              <a:t>COMPASSIONATE INTEGRITY TRAINING</a:t>
            </a:r>
          </a:p>
          <a:p>
            <a:endParaRPr lang="en-US" sz="1051" dirty="0">
              <a:latin typeface="Georgia" panose="02040502050405020303" pitchFamily="18"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Georgia" panose="02040502050405020303" pitchFamily="18" charset="0"/>
            </a:endParaRPr>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7416800"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	</a:t>
            </a:r>
            <a:r>
              <a:rPr lang="en-US" sz="1333" spc="800" dirty="0">
                <a:solidFill>
                  <a:schemeClr val="bg1"/>
                </a:solidFill>
                <a:latin typeface="Georgia" panose="02040502050405020303" pitchFamily="18" charset="0"/>
                <a:ea typeface="Times New Roman" charset="0"/>
                <a:cs typeface="Times New Roman" charset="0"/>
              </a:rPr>
              <a:t>SELF-CULTIVATION</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3:		</a:t>
            </a:r>
            <a:r>
              <a:rPr lang="en-US" sz="1333" spc="800" dirty="0">
                <a:solidFill>
                  <a:schemeClr val="bg1"/>
                </a:solidFill>
                <a:latin typeface="Georgia" panose="02040502050405020303" pitchFamily="18" charset="0"/>
                <a:ea typeface="Times New Roman" charset="0"/>
                <a:cs typeface="Times New Roman" charset="0"/>
              </a:rPr>
              <a:t>EMOTIONAL AWARENESS</a:t>
            </a:r>
          </a:p>
          <a:p>
            <a:endParaRPr lang="en-US" sz="1600" spc="800" dirty="0">
              <a:solidFill>
                <a:schemeClr val="bg1"/>
              </a:solidFill>
              <a:latin typeface="Georgia" panose="02040502050405020303" pitchFamily="18" charset="0"/>
              <a:ea typeface="Times New Roman" charset="0"/>
              <a:cs typeface="Times New Roman" charset="0"/>
            </a:endParaRPr>
          </a:p>
        </p:txBody>
      </p:sp>
      <p:sp>
        <p:nvSpPr>
          <p:cNvPr id="2" name="Rectangle 1"/>
          <p:cNvSpPr/>
          <p:nvPr/>
        </p:nvSpPr>
        <p:spPr>
          <a:xfrm>
            <a:off x="4240982" y="4285058"/>
            <a:ext cx="7322368" cy="369332"/>
          </a:xfrm>
          <a:prstGeom prst="rect">
            <a:avLst/>
          </a:prstGeom>
        </p:spPr>
        <p:txBody>
          <a:bodyPr wrap="square">
            <a:spAutoFit/>
          </a:bodyPr>
          <a:lstStyle/>
          <a:p>
            <a:pPr>
              <a:spcBef>
                <a:spcPct val="20000"/>
              </a:spcBef>
            </a:pPr>
            <a:r>
              <a:rPr lang="de-DE" altLang="en-US" dirty="0">
                <a:solidFill>
                  <a:schemeClr val="bg1"/>
                </a:solidFill>
                <a:latin typeface="Georgia" panose="02040502050405020303" pitchFamily="18" charset="0"/>
                <a:ea typeface="Times New Roman" charset="0"/>
                <a:cs typeface="Times New Roman" charset="0"/>
              </a:rPr>
              <a:t>© 2020 Brendan Ozawa-de Silva, Michael Karlin </a:t>
            </a:r>
            <a:r>
              <a:rPr lang="de-DE" altLang="en-US" dirty="0" err="1">
                <a:solidFill>
                  <a:schemeClr val="bg1"/>
                </a:solidFill>
                <a:latin typeface="Georgia" panose="02040502050405020303" pitchFamily="18" charset="0"/>
                <a:ea typeface="Times New Roman" charset="0"/>
                <a:cs typeface="Times New Roman" charset="0"/>
              </a:rPr>
              <a:t>and</a:t>
            </a:r>
            <a:r>
              <a:rPr lang="de-DE" altLang="en-US" dirty="0">
                <a:solidFill>
                  <a:schemeClr val="bg1"/>
                </a:solidFill>
                <a:latin typeface="Georgia" panose="02040502050405020303" pitchFamily="18" charset="0"/>
                <a:ea typeface="Times New Roman" charset="0"/>
                <a:cs typeface="Times New Roman" charset="0"/>
              </a:rPr>
              <a:t> Life University</a:t>
            </a:r>
            <a:endParaRPr lang="en-US" altLang="en-US"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15512255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81200" y="1438870"/>
            <a:ext cx="7239000" cy="1315917"/>
            <a:chOff x="457200" y="1438870"/>
            <a:chExt cx="7239000" cy="1315917"/>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tx2"/>
                  </a:solidFill>
                  <a:latin typeface="Georgia" panose="02040502050405020303" pitchFamily="18" charset="0"/>
                  <a:ea typeface="Times New Roman" charset="0"/>
                  <a:cs typeface="Times New Roman" charset="0"/>
                </a:rPr>
                <a:t>Calming Body and Mind</a:t>
              </a:r>
            </a:p>
            <a:p>
              <a:pPr marL="342891" indent="-342891">
                <a:buAutoNum type="arabicPeriod"/>
              </a:pPr>
              <a:r>
                <a:rPr lang="en-US" sz="1867" dirty="0">
                  <a:solidFill>
                    <a:schemeClr val="tx2">
                      <a:lumMod val="90000"/>
                    </a:schemeClr>
                  </a:solidFill>
                  <a:latin typeface="Georgia" panose="02040502050405020303" pitchFamily="18" charset="0"/>
                  <a:ea typeface="Times New Roman" charset="0"/>
                  <a:cs typeface="Times New Roman" charset="0"/>
                </a:rPr>
                <a:t>Ethical Mindfulness</a:t>
              </a:r>
            </a:p>
            <a:p>
              <a:pPr marL="342891" indent="-342891">
                <a:buAutoNum type="arabicPeriod"/>
              </a:pPr>
              <a:r>
                <a:rPr lang="en-US" sz="1867" dirty="0">
                  <a:solidFill>
                    <a:srgbClr val="FFFF00"/>
                  </a:solidFill>
                  <a:latin typeface="Georgia" panose="02040502050405020303" pitchFamily="18" charset="0"/>
                  <a:ea typeface="Times New Roman" charset="0"/>
                  <a:cs typeface="Times New Roman" charset="0"/>
                </a:rPr>
                <a:t>Emotional Awareness</a:t>
              </a:r>
            </a:p>
            <a:p>
              <a:pPr marL="342891" indent="-342891">
                <a:buAutoNum type="arabicPeriod"/>
              </a:pPr>
              <a:r>
                <a:rPr lang="en-US" sz="1867">
                  <a:solidFill>
                    <a:schemeClr val="tx2">
                      <a:lumMod val="90000"/>
                    </a:schemeClr>
                  </a:solidFill>
                  <a:latin typeface="Georgia" panose="02040502050405020303" pitchFamily="18" charset="0"/>
                  <a:ea typeface="Times New Roman" charset="0"/>
                  <a:cs typeface="Times New Roman" charset="0"/>
                </a:rPr>
                <a:t>Self-Compassion</a:t>
              </a:r>
              <a:endParaRPr lang="en-US" sz="1867" dirty="0">
                <a:solidFill>
                  <a:schemeClr val="tx2">
                    <a:lumMod val="90000"/>
                  </a:schemeClr>
                </a:solidFill>
                <a:latin typeface="Georgia" panose="02040502050405020303" pitchFamily="18" charset="0"/>
                <a:ea typeface="Times New Roman" charset="0"/>
                <a:cs typeface="Times New Roman" charset="0"/>
              </a:endParaRPr>
            </a:p>
          </p:txBody>
        </p:sp>
        <p:grpSp>
          <p:nvGrpSpPr>
            <p:cNvPr id="18" name="Group 17"/>
            <p:cNvGrpSpPr/>
            <p:nvPr/>
          </p:nvGrpSpPr>
          <p:grpSpPr>
            <a:xfrm>
              <a:off x="457200" y="1438870"/>
              <a:ext cx="3352800" cy="1315917"/>
              <a:chOff x="457200" y="1438870"/>
              <a:chExt cx="3352800" cy="1315917"/>
            </a:xfrm>
          </p:grpSpPr>
          <p:sp>
            <p:nvSpPr>
              <p:cNvPr id="11" name="Rectangle 10"/>
              <p:cNvSpPr/>
              <p:nvPr/>
            </p:nvSpPr>
            <p:spPr>
              <a:xfrm>
                <a:off x="457200" y="1447801"/>
                <a:ext cx="3352800" cy="1306986"/>
              </a:xfrm>
              <a:prstGeom prst="rect">
                <a:avLst/>
              </a:prstGeom>
              <a:solidFill>
                <a:srgbClr val="27B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SELF-CULTIVATION</a:t>
                </a:r>
              </a:p>
              <a:p>
                <a:endParaRPr lang="en-US" sz="1600" dirty="0">
                  <a:latin typeface="Georgia" panose="02040502050405020303" pitchFamily="18" charset="0"/>
                  <a:ea typeface="Times New Roman" charset="0"/>
                  <a:cs typeface="Times New Roman" charset="0"/>
                </a:endParaRPr>
              </a:p>
            </p:txBody>
          </p:sp>
        </p:grpSp>
      </p:grpSp>
      <p:grpSp>
        <p:nvGrpSpPr>
          <p:cNvPr id="22" name="Group 21"/>
          <p:cNvGrpSpPr/>
          <p:nvPr/>
        </p:nvGrpSpPr>
        <p:grpSpPr>
          <a:xfrm>
            <a:off x="1981200" y="2962870"/>
            <a:ext cx="8382000" cy="1272141"/>
            <a:chOff x="457200" y="2962870"/>
            <a:chExt cx="8382000" cy="1272140"/>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Impartiality and Common Humanity</a:t>
              </a:r>
            </a:p>
            <a:p>
              <a:pPr marL="342891" indent="-342891">
                <a:buAutoNum type="arabicPeriod" startAt="5"/>
              </a:pPr>
              <a:r>
                <a:rPr lang="en-US" sz="1867">
                  <a:solidFill>
                    <a:schemeClr val="tx2">
                      <a:lumMod val="90000"/>
                    </a:schemeClr>
                  </a:solidFill>
                  <a:latin typeface="Georgia" panose="02040502050405020303" pitchFamily="18" charset="0"/>
                  <a:ea typeface="Times New Roman" charset="0"/>
                  <a:cs typeface="Times New Roman" charset="0"/>
                </a:rPr>
                <a:t>Forgiveness and Gratitude</a:t>
              </a:r>
              <a:endParaRPr lang="en-US" sz="1867" dirty="0">
                <a:solidFill>
                  <a:schemeClr val="tx2">
                    <a:lumMod val="90000"/>
                  </a:schemeClr>
                </a:solidFill>
                <a:latin typeface="Georgia" panose="02040502050405020303" pitchFamily="18" charset="0"/>
                <a:ea typeface="Times New Roman" charset="0"/>
                <a:cs typeface="Times New Roman" charset="0"/>
              </a:endParaRPr>
            </a:p>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Empathic Concern</a:t>
              </a:r>
            </a:p>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Compassion</a:t>
              </a:r>
            </a:p>
          </p:txBody>
        </p:sp>
        <p:grpSp>
          <p:nvGrpSpPr>
            <p:cNvPr id="19" name="Group 18"/>
            <p:cNvGrpSpPr/>
            <p:nvPr/>
          </p:nvGrpSpPr>
          <p:grpSpPr>
            <a:xfrm>
              <a:off x="457200" y="2962870"/>
              <a:ext cx="3352800" cy="1272140"/>
              <a:chOff x="457200" y="2962870"/>
              <a:chExt cx="3352800" cy="1272140"/>
            </a:xfrm>
          </p:grpSpPr>
          <p:sp>
            <p:nvSpPr>
              <p:cNvPr id="10" name="Rectangle 9"/>
              <p:cNvSpPr/>
              <p:nvPr/>
            </p:nvSpPr>
            <p:spPr>
              <a:xfrm>
                <a:off x="457200" y="2971799"/>
                <a:ext cx="3352800" cy="1263211"/>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RELATING TO OTHERS</a:t>
                </a:r>
              </a:p>
              <a:p>
                <a:endParaRPr lang="en-US" sz="1600" dirty="0">
                  <a:latin typeface="Georgia" panose="02040502050405020303" pitchFamily="18" charset="0"/>
                  <a:ea typeface="Times New Roman" charset="0"/>
                  <a:cs typeface="Times New Roman" charset="0"/>
                </a:endParaRPr>
              </a:p>
            </p:txBody>
          </p:sp>
        </p:gr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chemeClr val="tx2">
                      <a:lumMod val="90000"/>
                    </a:schemeClr>
                  </a:solidFill>
                  <a:latin typeface="Georgia" panose="02040502050405020303" pitchFamily="18" charset="0"/>
                  <a:ea typeface="Times New Roman" charset="0"/>
                  <a:cs typeface="Times New Roman" charset="0"/>
                </a:rPr>
                <a:t>Appreciating Interdependence</a:t>
              </a:r>
            </a:p>
            <a:p>
              <a:pPr marL="342891" indent="-342891">
                <a:buAutoNum type="arabicPeriod" startAt="9"/>
              </a:pPr>
              <a:r>
                <a:rPr lang="en-US" sz="1867" dirty="0">
                  <a:solidFill>
                    <a:schemeClr val="tx2">
                      <a:lumMod val="90000"/>
                    </a:schemeClr>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ENGAGING IN SYSTEMS</a:t>
                </a:r>
                <a:endParaRPr lang="en-US" sz="1867"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Times New Roman" panose="02020603050405020304" pitchFamily="18" charset="0"/>
              </a:rPr>
              <a:t>COMPASSIONATE</a:t>
            </a:r>
            <a:r>
              <a:rPr lang="en-US" sz="2400" dirty="0">
                <a:solidFill>
                  <a:srgbClr val="FFFF00"/>
                </a:solidFill>
                <a:latin typeface="Georgia" panose="02040502050405020303" pitchFamily="18" charset="0"/>
                <a:cs typeface="Times New Roman" panose="02020603050405020304" pitchFamily="18" charset="0"/>
              </a:rPr>
              <a:t> </a:t>
            </a:r>
            <a:r>
              <a:rPr lang="en-US" sz="2400" dirty="0">
                <a:solidFill>
                  <a:schemeClr val="bg1"/>
                </a:solidFill>
                <a:latin typeface="Georgia" panose="02040502050405020303" pitchFamily="18" charset="0"/>
                <a:cs typeface="Times New Roman" panose="02020603050405020304" pitchFamily="18" charset="0"/>
              </a:rPr>
              <a:t>INTEGRITY TRAINING</a:t>
            </a:r>
          </a:p>
          <a:p>
            <a:endParaRPr lang="en-US" sz="1051" dirty="0">
              <a:latin typeface="Georgia" panose="02040502050405020303" pitchFamily="18" charset="0"/>
              <a:cs typeface="Times New Roman" panose="02020603050405020304" pitchFamily="18" charset="0"/>
            </a:endParaRPr>
          </a:p>
        </p:txBody>
      </p:sp>
      <p:sp>
        <p:nvSpPr>
          <p:cNvPr id="28" name="Rectangle 27"/>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Picture 28"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
        <p:nvSpPr>
          <p:cNvPr id="31" name="TextBox 30"/>
          <p:cNvSpPr txBox="1"/>
          <p:nvPr/>
        </p:nvSpPr>
        <p:spPr>
          <a:xfrm>
            <a:off x="2032000" y="5746220"/>
            <a:ext cx="7416800"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	</a:t>
            </a:r>
            <a:r>
              <a:rPr lang="en-US" sz="1333" spc="800" dirty="0">
                <a:solidFill>
                  <a:schemeClr val="bg1"/>
                </a:solidFill>
                <a:latin typeface="Georgia" panose="02040502050405020303" pitchFamily="18" charset="0"/>
                <a:ea typeface="Times New Roman" charset="0"/>
                <a:cs typeface="Times New Roman" charset="0"/>
              </a:rPr>
              <a:t>SELF-CULTIVATION</a:t>
            </a:r>
            <a:br>
              <a:rPr lang="en-US" sz="1333" spc="800" dirty="0">
                <a:solidFill>
                  <a:schemeClr val="bg1"/>
                </a:solidFill>
                <a:latin typeface="Georgia" panose="02040502050405020303" pitchFamily="18" charset="0"/>
                <a:ea typeface="Times New Roman" charset="0"/>
                <a:cs typeface="Times New Roman" charset="0"/>
              </a:rPr>
            </a:br>
            <a:r>
              <a:rPr lang="en-US" sz="1333" spc="800">
                <a:solidFill>
                  <a:srgbClr val="FFFF00"/>
                </a:solidFill>
                <a:latin typeface="Georgia" panose="02040502050405020303" pitchFamily="18" charset="0"/>
                <a:ea typeface="Times New Roman" charset="0"/>
                <a:cs typeface="Times New Roman" charset="0"/>
              </a:rPr>
              <a:t>SKILL 3:</a:t>
            </a:r>
            <a:r>
              <a:rPr lang="en-US" sz="1333" spc="800" dirty="0">
                <a:solidFill>
                  <a:srgbClr val="FFFF00"/>
                </a:solidFill>
                <a:latin typeface="Georgia" panose="02040502050405020303" pitchFamily="18" charset="0"/>
                <a:ea typeface="Times New Roman" charset="0"/>
                <a:cs typeface="Times New Roman" charset="0"/>
              </a:rPr>
              <a:t>		</a:t>
            </a:r>
            <a:r>
              <a:rPr lang="en-US" sz="1333" spc="800" dirty="0">
                <a:solidFill>
                  <a:schemeClr val="bg1"/>
                </a:solidFill>
                <a:latin typeface="Georgia" panose="02040502050405020303" pitchFamily="18" charset="0"/>
                <a:ea typeface="Times New Roman" charset="0"/>
                <a:cs typeface="Times New Roman" charset="0"/>
              </a:rPr>
              <a:t>EMOTIONAL AWARENESS</a:t>
            </a:r>
          </a:p>
          <a:p>
            <a:endParaRPr lang="en-US" sz="1600" spc="800"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109415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p:cNvPicPr>
            <a:picLocks noChangeAspect="1"/>
          </p:cNvPicPr>
          <p:nvPr/>
        </p:nvPicPr>
        <p:blipFill>
          <a:blip r:embed="rId3">
            <a:extLst>
              <a:ext uri="{28A0092B-C50C-407E-A947-70E740481C1C}">
                <a14:useLocalDpi xmlns:a14="http://schemas.microsoft.com/office/drawing/2010/main" val="0"/>
              </a:ext>
            </a:extLst>
          </a:blip>
          <a:srcRect l="1929" t="4005" r="1987" b="8333"/>
          <a:stretch>
            <a:fillRect/>
          </a:stretch>
        </p:blipFill>
        <p:spPr bwMode="auto">
          <a:xfrm>
            <a:off x="3568701" y="0"/>
            <a:ext cx="5056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9360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8685" y="1394135"/>
            <a:ext cx="6763657" cy="4746171"/>
          </a:xfrm>
        </p:spPr>
        <p:txBody>
          <a:bodyPr>
            <a:normAutofit/>
          </a:bodyPr>
          <a:lstStyle/>
          <a:p>
            <a:pPr marL="0" indent="0">
              <a:buNone/>
            </a:pPr>
            <a:r>
              <a:rPr lang="en-US" sz="4000" dirty="0">
                <a:solidFill>
                  <a:schemeClr val="bg1"/>
                </a:solidFill>
              </a:rPr>
              <a:t>The ability to be aware of the rising and falling of our mental experiences on a moment-to-moment basis and to understand the difference between beneficial and harmful mental states.</a:t>
            </a:r>
          </a:p>
          <a:p>
            <a:endParaRPr lang="en-US" sz="4000" dirty="0">
              <a:solidFill>
                <a:schemeClr val="bg1"/>
              </a:solidFill>
            </a:endParaRPr>
          </a:p>
        </p:txBody>
      </p:sp>
      <p:sp>
        <p:nvSpPr>
          <p:cNvPr id="5" name="TextBox 4"/>
          <p:cNvSpPr txBox="1">
            <a:spLocks noChangeArrowheads="1"/>
          </p:cNvSpPr>
          <p:nvPr/>
        </p:nvSpPr>
        <p:spPr bwMode="auto">
          <a:xfrm>
            <a:off x="5268685" y="300456"/>
            <a:ext cx="6430963" cy="769441"/>
          </a:xfrm>
          <a:prstGeom prst="rect">
            <a:avLst/>
          </a:prstGeom>
          <a:solidFill>
            <a:schemeClr val="tx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000"/>
              </a:spcBef>
              <a:buFont typeface="Wingdings 2" charset="2"/>
              <a:buChar char=""/>
              <a:defRPr sz="2200">
                <a:solidFill>
                  <a:schemeClr val="bg1"/>
                </a:solidFill>
                <a:latin typeface="Georgia" charset="0"/>
                <a:ea typeface="ＭＳ Ｐゴシック" charset="-128"/>
                <a:cs typeface="Georgia" charset="0"/>
              </a:defRPr>
            </a:lvl1pPr>
            <a:lvl2pPr marL="742950" indent="-285750">
              <a:spcBef>
                <a:spcPts val="600"/>
              </a:spcBef>
              <a:buFont typeface="Wingdings 2" charset="2"/>
              <a:buChar char=""/>
              <a:defRPr sz="2000">
                <a:solidFill>
                  <a:schemeClr val="bg1"/>
                </a:solidFill>
                <a:latin typeface="Georgia" charset="0"/>
                <a:ea typeface="ＭＳ Ｐゴシック" charset="-128"/>
                <a:cs typeface="Georgia" charset="0"/>
              </a:defRPr>
            </a:lvl2pPr>
            <a:lvl3pPr marL="1143000" indent="-228600">
              <a:spcBef>
                <a:spcPts val="600"/>
              </a:spcBef>
              <a:buFont typeface="Wingdings 2" charset="2"/>
              <a:buChar char=""/>
              <a:defRPr>
                <a:solidFill>
                  <a:schemeClr val="bg1"/>
                </a:solidFill>
                <a:latin typeface="Georgia" charset="0"/>
                <a:ea typeface="ＭＳ Ｐゴシック" charset="-128"/>
                <a:cs typeface="Georgia" charset="0"/>
              </a:defRPr>
            </a:lvl3pPr>
            <a:lvl4pPr marL="1600200" indent="-228600">
              <a:spcBef>
                <a:spcPts val="600"/>
              </a:spcBef>
              <a:buFont typeface="Wingdings 2" charset="2"/>
              <a:buChar char=""/>
              <a:defRPr>
                <a:solidFill>
                  <a:schemeClr val="bg1"/>
                </a:solidFill>
                <a:latin typeface="Georgia" charset="0"/>
                <a:ea typeface="ＭＳ Ｐゴシック" charset="-128"/>
                <a:cs typeface="Georgia" charset="0"/>
              </a:defRPr>
            </a:lvl4pPr>
            <a:lvl5pPr marL="2057400" indent="-228600">
              <a:spcBef>
                <a:spcPts val="600"/>
              </a:spcBef>
              <a:buFont typeface="Wingdings 2" charset="2"/>
              <a:buChar char=""/>
              <a:defRPr>
                <a:solidFill>
                  <a:schemeClr val="bg1"/>
                </a:solidFill>
                <a:latin typeface="Georgia" charset="0"/>
                <a:ea typeface="ＭＳ Ｐゴシック" charset="-128"/>
                <a:cs typeface="Georgia" charset="0"/>
              </a:defRPr>
            </a:lvl5pPr>
            <a:lvl6pPr marL="25146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6pPr>
            <a:lvl7pPr marL="29718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7pPr>
            <a:lvl8pPr marL="34290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8pPr>
            <a:lvl9pPr marL="3886200" indent="-228600" eaLnBrk="0" fontAlgn="base" hangingPunct="0">
              <a:spcBef>
                <a:spcPts val="600"/>
              </a:spcBef>
              <a:spcAft>
                <a:spcPct val="0"/>
              </a:spcAft>
              <a:buFont typeface="Wingdings 2" charset="2"/>
              <a:buChar char=""/>
              <a:defRPr>
                <a:solidFill>
                  <a:schemeClr val="bg1"/>
                </a:solidFill>
                <a:latin typeface="Georgia" charset="0"/>
                <a:ea typeface="ＭＳ Ｐゴシック" charset="-128"/>
                <a:cs typeface="Georgia" charset="0"/>
              </a:defRPr>
            </a:lvl9pPr>
          </a:lstStyle>
          <a:p>
            <a:pPr algn="ctr" eaLnBrk="1" hangingPunct="1">
              <a:spcBef>
                <a:spcPct val="0"/>
              </a:spcBef>
              <a:buFontTx/>
              <a:buNone/>
            </a:pPr>
            <a:r>
              <a:rPr lang="en-US" altLang="en-US" sz="4400" dirty="0"/>
              <a:t>Emotional Awareness</a:t>
            </a:r>
          </a:p>
        </p:txBody>
      </p:sp>
      <p:pic>
        <p:nvPicPr>
          <p:cNvPr id="6" name="Picture 4"/>
          <p:cNvPicPr>
            <a:picLocks noChangeAspect="1"/>
          </p:cNvPicPr>
          <p:nvPr/>
        </p:nvPicPr>
        <p:blipFill>
          <a:blip r:embed="rId3">
            <a:extLst>
              <a:ext uri="{28A0092B-C50C-407E-A947-70E740481C1C}">
                <a14:useLocalDpi xmlns:a14="http://schemas.microsoft.com/office/drawing/2010/main" val="0"/>
              </a:ext>
            </a:extLst>
          </a:blip>
          <a:srcRect l="1929" t="4005" r="1987" b="8333"/>
          <a:stretch>
            <a:fillRect/>
          </a:stretch>
        </p:blipFill>
        <p:spPr bwMode="auto">
          <a:xfrm>
            <a:off x="3568701" y="0"/>
            <a:ext cx="5056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1207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 0 L -0.29401 0 " pathEditMode="relative" rAng="0" ptsTypes="AA">
                                      <p:cBhvr>
                                        <p:cTn id="6" dur="2000" fill="hold"/>
                                        <p:tgtEl>
                                          <p:spTgt spid="6"/>
                                        </p:tgtEl>
                                        <p:attrNameLst>
                                          <p:attrName>ppt_x</p:attrName>
                                          <p:attrName>ppt_y</p:attrName>
                                        </p:attrNameLst>
                                      </p:cBhvr>
                                      <p:rCtr x="-14701" y="0"/>
                                    </p:animMotion>
                                  </p:childTnLst>
                                </p:cTn>
                              </p:par>
                            </p:childTnLst>
                          </p:cTn>
                        </p:par>
                        <p:par>
                          <p:cTn id="7" fill="hold">
                            <p:stCondLst>
                              <p:cond delay="2000"/>
                            </p:stCondLst>
                            <p:childTnLst>
                              <p:par>
                                <p:cTn id="8" presetID="10"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xit" presetSubtype="0" fill="hold" grpId="1"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par>
                          <p:cTn id="14" fill="hold">
                            <p:stCondLst>
                              <p:cond delay="50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silient zone BUILD1.png"/>
          <p:cNvPicPr>
            <a:picLocks noChangeAspect="1"/>
          </p:cNvPicPr>
          <p:nvPr/>
        </p:nvPicPr>
        <p:blipFill>
          <a:blip r:embed="rId3" cstate="print"/>
          <a:stretch>
            <a:fillRect/>
          </a:stretch>
        </p:blipFill>
        <p:spPr>
          <a:xfrm>
            <a:off x="2667000" y="-1"/>
            <a:ext cx="6858001" cy="6858001"/>
          </a:xfrm>
          <a:prstGeom prst="rect">
            <a:avLst/>
          </a:prstGeom>
        </p:spPr>
      </p:pic>
    </p:spTree>
    <p:extLst>
      <p:ext uri="{BB962C8B-B14F-4D97-AF65-F5344CB8AC3E}">
        <p14:creationId xmlns:p14="http://schemas.microsoft.com/office/powerpoint/2010/main" val="7302078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73216" cy="6858000"/>
          </a:xfrm>
          <a:prstGeom prst="rect">
            <a:avLst/>
          </a:prstGeom>
        </p:spPr>
      </p:pic>
      <p:sp>
        <p:nvSpPr>
          <p:cNvPr id="6" name="Rectangle 5"/>
          <p:cNvSpPr/>
          <p:nvPr/>
        </p:nvSpPr>
        <p:spPr>
          <a:xfrm>
            <a:off x="4716379" y="271059"/>
            <a:ext cx="7315931" cy="1077218"/>
          </a:xfrm>
          <a:prstGeom prst="rect">
            <a:avLst/>
          </a:prstGeom>
          <a:solidFill>
            <a:schemeClr val="tx1">
              <a:alpha val="45000"/>
            </a:schemeClr>
          </a:solidFill>
        </p:spPr>
        <p:txBody>
          <a:bodyPr wrap="square">
            <a:spAutoFit/>
          </a:bodyPr>
          <a:lstStyle/>
          <a:p>
            <a:r>
              <a:rPr lang="en-US" sz="3200" dirty="0">
                <a:solidFill>
                  <a:schemeClr val="bg1"/>
                </a:solidFill>
                <a:latin typeface="Georgia" charset="0"/>
                <a:ea typeface="Georgia" charset="0"/>
                <a:cs typeface="Georgia" charset="0"/>
              </a:rPr>
              <a:t>Beneficial mental states lead to genuine happiness for ourselves and others</a:t>
            </a:r>
          </a:p>
        </p:txBody>
      </p:sp>
    </p:spTree>
    <p:extLst>
      <p:ext uri="{BB962C8B-B14F-4D97-AF65-F5344CB8AC3E}">
        <p14:creationId xmlns:p14="http://schemas.microsoft.com/office/powerpoint/2010/main" val="6895609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1C1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0954"/>
            <a:ext cx="10058400" cy="6847046"/>
          </a:xfrm>
          <a:prstGeom prst="rect">
            <a:avLst/>
          </a:prstGeom>
        </p:spPr>
      </p:pic>
      <p:sp>
        <p:nvSpPr>
          <p:cNvPr id="7" name="Rectangle 6"/>
          <p:cNvSpPr/>
          <p:nvPr/>
        </p:nvSpPr>
        <p:spPr>
          <a:xfrm>
            <a:off x="203108" y="156578"/>
            <a:ext cx="5237469" cy="2308324"/>
          </a:xfrm>
          <a:prstGeom prst="rect">
            <a:avLst/>
          </a:prstGeom>
        </p:spPr>
        <p:txBody>
          <a:bodyPr wrap="square">
            <a:spAutoFit/>
          </a:bodyPr>
          <a:lstStyle/>
          <a:p>
            <a:r>
              <a:rPr lang="en-US" sz="3600" dirty="0">
                <a:solidFill>
                  <a:schemeClr val="bg1"/>
                </a:solidFill>
                <a:latin typeface="Georgia" charset="0"/>
                <a:ea typeface="Georgia" charset="0"/>
                <a:cs typeface="Georgia" charset="0"/>
              </a:rPr>
              <a:t>Harmful mental states distort reality and lead to suffering for ourselves and others</a:t>
            </a:r>
          </a:p>
        </p:txBody>
      </p:sp>
    </p:spTree>
    <p:extLst>
      <p:ext uri="{BB962C8B-B14F-4D97-AF65-F5344CB8AC3E}">
        <p14:creationId xmlns:p14="http://schemas.microsoft.com/office/powerpoint/2010/main" val="13569012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silient zone BUILD1.png"/>
          <p:cNvPicPr>
            <a:picLocks noChangeAspect="1"/>
          </p:cNvPicPr>
          <p:nvPr/>
        </p:nvPicPr>
        <p:blipFill>
          <a:blip r:embed="rId3" cstate="print"/>
          <a:stretch>
            <a:fillRect/>
          </a:stretch>
        </p:blipFill>
        <p:spPr>
          <a:xfrm>
            <a:off x="2667000" y="-1"/>
            <a:ext cx="6858001" cy="6858001"/>
          </a:xfrm>
          <a:prstGeom prst="rect">
            <a:avLst/>
          </a:prstGeom>
        </p:spPr>
      </p:pic>
      <p:sp>
        <p:nvSpPr>
          <p:cNvPr id="2" name="TextBox 1"/>
          <p:cNvSpPr txBox="1"/>
          <p:nvPr/>
        </p:nvSpPr>
        <p:spPr>
          <a:xfrm rot="20983748">
            <a:off x="2276906" y="3756411"/>
            <a:ext cx="2471738" cy="830997"/>
          </a:xfrm>
          <a:prstGeom prst="rect">
            <a:avLst/>
          </a:prstGeom>
          <a:noFill/>
        </p:spPr>
        <p:txBody>
          <a:bodyPr wrap="square" rtlCol="0">
            <a:spAutoFit/>
          </a:bodyPr>
          <a:lstStyle/>
          <a:p>
            <a:pPr algn="ctr"/>
            <a:r>
              <a:rPr lang="en-US" sz="4800" dirty="0">
                <a:solidFill>
                  <a:srgbClr val="FF0000"/>
                </a:solidFill>
                <a:latin typeface="Stencil" charset="0"/>
                <a:ea typeface="Stencil" charset="0"/>
                <a:cs typeface="Stencil" charset="0"/>
              </a:rPr>
              <a:t>Anger</a:t>
            </a:r>
          </a:p>
        </p:txBody>
      </p:sp>
      <p:sp>
        <p:nvSpPr>
          <p:cNvPr id="4" name="TextBox 3"/>
          <p:cNvSpPr txBox="1"/>
          <p:nvPr/>
        </p:nvSpPr>
        <p:spPr>
          <a:xfrm rot="19975067">
            <a:off x="1434640" y="4884353"/>
            <a:ext cx="4514850" cy="830997"/>
          </a:xfrm>
          <a:prstGeom prst="rect">
            <a:avLst/>
          </a:prstGeom>
          <a:noFill/>
        </p:spPr>
        <p:txBody>
          <a:bodyPr wrap="square" rtlCol="0">
            <a:spAutoFit/>
          </a:bodyPr>
          <a:lstStyle/>
          <a:p>
            <a:pPr algn="ctr"/>
            <a:r>
              <a:rPr lang="en-US" sz="4800" dirty="0">
                <a:solidFill>
                  <a:srgbClr val="FF0000"/>
                </a:solidFill>
                <a:latin typeface="Stencil" charset="0"/>
                <a:ea typeface="Stencil" charset="0"/>
                <a:cs typeface="Stencil" charset="0"/>
              </a:rPr>
              <a:t>Impatience</a:t>
            </a:r>
          </a:p>
        </p:txBody>
      </p:sp>
      <p:sp>
        <p:nvSpPr>
          <p:cNvPr id="5" name="TextBox 4"/>
          <p:cNvSpPr txBox="1"/>
          <p:nvPr/>
        </p:nvSpPr>
        <p:spPr>
          <a:xfrm rot="20192542">
            <a:off x="4146946" y="5674233"/>
            <a:ext cx="2471738" cy="830997"/>
          </a:xfrm>
          <a:prstGeom prst="rect">
            <a:avLst/>
          </a:prstGeom>
          <a:noFill/>
        </p:spPr>
        <p:txBody>
          <a:bodyPr wrap="square" rtlCol="0">
            <a:spAutoFit/>
          </a:bodyPr>
          <a:lstStyle/>
          <a:p>
            <a:pPr algn="ctr"/>
            <a:r>
              <a:rPr lang="en-US" sz="4800">
                <a:solidFill>
                  <a:srgbClr val="FF0000"/>
                </a:solidFill>
                <a:latin typeface="Stencil" charset="0"/>
                <a:ea typeface="Stencil" charset="0"/>
                <a:cs typeface="Stencil" charset="0"/>
              </a:rPr>
              <a:t>Fear</a:t>
            </a:r>
            <a:endParaRPr lang="en-US" sz="4800" dirty="0">
              <a:solidFill>
                <a:srgbClr val="FF0000"/>
              </a:solidFill>
              <a:latin typeface="Stencil" charset="0"/>
              <a:ea typeface="Stencil" charset="0"/>
              <a:cs typeface="Stencil" charset="0"/>
            </a:endParaRPr>
          </a:p>
        </p:txBody>
      </p:sp>
      <p:sp>
        <p:nvSpPr>
          <p:cNvPr id="6" name="TextBox 5"/>
          <p:cNvSpPr txBox="1"/>
          <p:nvPr/>
        </p:nvSpPr>
        <p:spPr>
          <a:xfrm>
            <a:off x="7073564" y="4801109"/>
            <a:ext cx="3328988" cy="830997"/>
          </a:xfrm>
          <a:prstGeom prst="rect">
            <a:avLst/>
          </a:prstGeom>
          <a:noFill/>
        </p:spPr>
        <p:txBody>
          <a:bodyPr wrap="square" rtlCol="0">
            <a:spAutoFit/>
          </a:bodyPr>
          <a:lstStyle/>
          <a:p>
            <a:pPr algn="ctr"/>
            <a:r>
              <a:rPr lang="en-US" sz="4800" dirty="0">
                <a:solidFill>
                  <a:srgbClr val="FF0000"/>
                </a:solidFill>
                <a:latin typeface="Stencil" charset="0"/>
                <a:ea typeface="Stencil" charset="0"/>
                <a:cs typeface="Stencil" charset="0"/>
              </a:rPr>
              <a:t>Hatred</a:t>
            </a:r>
          </a:p>
        </p:txBody>
      </p:sp>
      <p:sp>
        <p:nvSpPr>
          <p:cNvPr id="7" name="TextBox 6"/>
          <p:cNvSpPr txBox="1"/>
          <p:nvPr/>
        </p:nvSpPr>
        <p:spPr>
          <a:xfrm rot="1216386">
            <a:off x="7753349" y="3889801"/>
            <a:ext cx="3490913" cy="830997"/>
          </a:xfrm>
          <a:prstGeom prst="rect">
            <a:avLst/>
          </a:prstGeom>
          <a:noFill/>
        </p:spPr>
        <p:txBody>
          <a:bodyPr wrap="square" rtlCol="0">
            <a:spAutoFit/>
          </a:bodyPr>
          <a:lstStyle/>
          <a:p>
            <a:pPr algn="ctr"/>
            <a:r>
              <a:rPr lang="en-US" sz="4800" dirty="0">
                <a:solidFill>
                  <a:srgbClr val="FF0000"/>
                </a:solidFill>
                <a:latin typeface="Stencil" charset="0"/>
                <a:ea typeface="Stencil" charset="0"/>
                <a:cs typeface="Stencil" charset="0"/>
              </a:rPr>
              <a:t>Jealousy</a:t>
            </a:r>
          </a:p>
        </p:txBody>
      </p:sp>
      <p:sp>
        <p:nvSpPr>
          <p:cNvPr id="9" name="TextBox 8">
            <a:extLst>
              <a:ext uri="{FF2B5EF4-FFF2-40B4-BE49-F238E27FC236}">
                <a16:creationId xmlns:a16="http://schemas.microsoft.com/office/drawing/2014/main" id="{61DEDB76-8F12-624E-9029-BB7BF52DB498}"/>
              </a:ext>
            </a:extLst>
          </p:cNvPr>
          <p:cNvSpPr txBox="1"/>
          <p:nvPr/>
        </p:nvSpPr>
        <p:spPr>
          <a:xfrm rot="20983748">
            <a:off x="1847949" y="1230793"/>
            <a:ext cx="3071868" cy="830997"/>
          </a:xfrm>
          <a:prstGeom prst="rect">
            <a:avLst/>
          </a:prstGeom>
          <a:noFill/>
        </p:spPr>
        <p:txBody>
          <a:bodyPr wrap="square" rtlCol="0">
            <a:spAutoFit/>
          </a:bodyPr>
          <a:lstStyle/>
          <a:p>
            <a:pPr algn="ctr"/>
            <a:r>
              <a:rPr lang="en-US" sz="4800" b="1" cap="small" dirty="0">
                <a:solidFill>
                  <a:schemeClr val="accent1"/>
                </a:solidFill>
                <a:latin typeface="Book Antiqua" charset="0"/>
                <a:ea typeface="Book Antiqua" charset="0"/>
                <a:cs typeface="Book Antiqua" charset="0"/>
              </a:rPr>
              <a:t>Patience</a:t>
            </a:r>
          </a:p>
        </p:txBody>
      </p:sp>
      <p:sp>
        <p:nvSpPr>
          <p:cNvPr id="10" name="TextBox 9">
            <a:extLst>
              <a:ext uri="{FF2B5EF4-FFF2-40B4-BE49-F238E27FC236}">
                <a16:creationId xmlns:a16="http://schemas.microsoft.com/office/drawing/2014/main" id="{A70B4EDA-DDD2-854D-AC13-56AEE17EBF31}"/>
              </a:ext>
            </a:extLst>
          </p:cNvPr>
          <p:cNvSpPr txBox="1"/>
          <p:nvPr/>
        </p:nvSpPr>
        <p:spPr>
          <a:xfrm rot="389378">
            <a:off x="4332310" y="263196"/>
            <a:ext cx="3832181" cy="830997"/>
          </a:xfrm>
          <a:prstGeom prst="rect">
            <a:avLst/>
          </a:prstGeom>
          <a:noFill/>
        </p:spPr>
        <p:txBody>
          <a:bodyPr wrap="square" rtlCol="0">
            <a:spAutoFit/>
          </a:bodyPr>
          <a:lstStyle/>
          <a:p>
            <a:pPr algn="ctr"/>
            <a:r>
              <a:rPr lang="en-US" sz="4800" b="1" cap="small">
                <a:solidFill>
                  <a:schemeClr val="accent1"/>
                </a:solidFill>
                <a:latin typeface="Book Antiqua" charset="0"/>
                <a:ea typeface="Book Antiqua" charset="0"/>
                <a:cs typeface="Book Antiqua" charset="0"/>
              </a:rPr>
              <a:t>Compassion</a:t>
            </a:r>
            <a:endParaRPr lang="en-US" sz="4800" b="1" cap="small" dirty="0">
              <a:solidFill>
                <a:schemeClr val="accent1"/>
              </a:solidFill>
              <a:latin typeface="Book Antiqua" charset="0"/>
              <a:ea typeface="Book Antiqua" charset="0"/>
              <a:cs typeface="Book Antiqua" charset="0"/>
            </a:endParaRPr>
          </a:p>
        </p:txBody>
      </p:sp>
      <p:sp>
        <p:nvSpPr>
          <p:cNvPr id="11" name="TextBox 10">
            <a:extLst>
              <a:ext uri="{FF2B5EF4-FFF2-40B4-BE49-F238E27FC236}">
                <a16:creationId xmlns:a16="http://schemas.microsoft.com/office/drawing/2014/main" id="{6C33D1D7-C667-A049-85C9-FA559B8B2C2B}"/>
              </a:ext>
            </a:extLst>
          </p:cNvPr>
          <p:cNvSpPr txBox="1"/>
          <p:nvPr/>
        </p:nvSpPr>
        <p:spPr>
          <a:xfrm rot="20983748">
            <a:off x="1372408" y="2320076"/>
            <a:ext cx="3723067" cy="830997"/>
          </a:xfrm>
          <a:prstGeom prst="rect">
            <a:avLst/>
          </a:prstGeom>
          <a:noFill/>
        </p:spPr>
        <p:txBody>
          <a:bodyPr wrap="square" rtlCol="0">
            <a:spAutoFit/>
          </a:bodyPr>
          <a:lstStyle/>
          <a:p>
            <a:pPr algn="ctr"/>
            <a:r>
              <a:rPr lang="en-US" sz="4800" b="1" cap="small" dirty="0">
                <a:solidFill>
                  <a:schemeClr val="accent1"/>
                </a:solidFill>
                <a:latin typeface="Book Antiqua" charset="0"/>
                <a:ea typeface="Book Antiqua" charset="0"/>
                <a:cs typeface="Book Antiqua" charset="0"/>
              </a:rPr>
              <a:t>Equanimity</a:t>
            </a:r>
          </a:p>
        </p:txBody>
      </p:sp>
      <p:sp>
        <p:nvSpPr>
          <p:cNvPr id="12" name="TextBox 11">
            <a:extLst>
              <a:ext uri="{FF2B5EF4-FFF2-40B4-BE49-F238E27FC236}">
                <a16:creationId xmlns:a16="http://schemas.microsoft.com/office/drawing/2014/main" id="{80078341-6DFF-8148-9C00-7ECDE9A68A54}"/>
              </a:ext>
            </a:extLst>
          </p:cNvPr>
          <p:cNvSpPr txBox="1"/>
          <p:nvPr/>
        </p:nvSpPr>
        <p:spPr>
          <a:xfrm rot="1050654">
            <a:off x="6953967" y="2431932"/>
            <a:ext cx="4072229" cy="830997"/>
          </a:xfrm>
          <a:prstGeom prst="rect">
            <a:avLst/>
          </a:prstGeom>
          <a:noFill/>
        </p:spPr>
        <p:txBody>
          <a:bodyPr wrap="square" rtlCol="0">
            <a:spAutoFit/>
          </a:bodyPr>
          <a:lstStyle/>
          <a:p>
            <a:pPr algn="ctr"/>
            <a:r>
              <a:rPr lang="en-US" sz="4800" b="1" cap="small" dirty="0">
                <a:solidFill>
                  <a:schemeClr val="accent1"/>
                </a:solidFill>
                <a:latin typeface="Book Antiqua" charset="0"/>
                <a:ea typeface="Book Antiqua" charset="0"/>
                <a:cs typeface="Book Antiqua" charset="0"/>
              </a:rPr>
              <a:t>Forgiveness</a:t>
            </a:r>
          </a:p>
        </p:txBody>
      </p:sp>
      <p:sp>
        <p:nvSpPr>
          <p:cNvPr id="13" name="TextBox 12">
            <a:extLst>
              <a:ext uri="{FF2B5EF4-FFF2-40B4-BE49-F238E27FC236}">
                <a16:creationId xmlns:a16="http://schemas.microsoft.com/office/drawing/2014/main" id="{F6F8203A-3871-DB4B-BCEA-CC6100FE25FB}"/>
              </a:ext>
            </a:extLst>
          </p:cNvPr>
          <p:cNvSpPr txBox="1"/>
          <p:nvPr/>
        </p:nvSpPr>
        <p:spPr>
          <a:xfrm rot="231197">
            <a:off x="7201644" y="1165853"/>
            <a:ext cx="3496688" cy="830997"/>
          </a:xfrm>
          <a:prstGeom prst="rect">
            <a:avLst/>
          </a:prstGeom>
          <a:noFill/>
        </p:spPr>
        <p:txBody>
          <a:bodyPr wrap="square" rtlCol="0">
            <a:spAutoFit/>
          </a:bodyPr>
          <a:lstStyle/>
          <a:p>
            <a:pPr algn="ctr"/>
            <a:r>
              <a:rPr lang="en-US" sz="4800" b="1" cap="small" dirty="0">
                <a:solidFill>
                  <a:schemeClr val="accent1"/>
                </a:solidFill>
                <a:latin typeface="Book Antiqua" charset="0"/>
                <a:ea typeface="Book Antiqua" charset="0"/>
                <a:cs typeface="Book Antiqua" charset="0"/>
              </a:rPr>
              <a:t>Gratitude</a:t>
            </a:r>
          </a:p>
        </p:txBody>
      </p:sp>
      <p:sp>
        <p:nvSpPr>
          <p:cNvPr id="14" name="TextBox 13">
            <a:extLst>
              <a:ext uri="{FF2B5EF4-FFF2-40B4-BE49-F238E27FC236}">
                <a16:creationId xmlns:a16="http://schemas.microsoft.com/office/drawing/2014/main" id="{2D684D12-F50A-6046-B947-99C096E86F7C}"/>
              </a:ext>
            </a:extLst>
          </p:cNvPr>
          <p:cNvSpPr txBox="1"/>
          <p:nvPr/>
        </p:nvSpPr>
        <p:spPr>
          <a:xfrm>
            <a:off x="5044739" y="1326314"/>
            <a:ext cx="1788194" cy="830997"/>
          </a:xfrm>
          <a:prstGeom prst="rect">
            <a:avLst/>
          </a:prstGeom>
          <a:noFill/>
        </p:spPr>
        <p:txBody>
          <a:bodyPr wrap="square" rtlCol="0">
            <a:spAutoFit/>
          </a:bodyPr>
          <a:lstStyle/>
          <a:p>
            <a:pPr algn="ctr"/>
            <a:r>
              <a:rPr lang="en-US" sz="4800" b="1" cap="small" dirty="0">
                <a:solidFill>
                  <a:schemeClr val="accent1"/>
                </a:solidFill>
                <a:latin typeface="Book Antiqua" charset="0"/>
                <a:ea typeface="Book Antiqua" charset="0"/>
                <a:cs typeface="Book Antiqua" charset="0"/>
              </a:rPr>
              <a:t>Fear</a:t>
            </a:r>
          </a:p>
        </p:txBody>
      </p:sp>
    </p:spTree>
    <p:extLst>
      <p:ext uri="{BB962C8B-B14F-4D97-AF65-F5344CB8AC3E}">
        <p14:creationId xmlns:p14="http://schemas.microsoft.com/office/powerpoint/2010/main" val="34444816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Effect transition="in" filter="fade">
                                      <p:cBhvr>
                                        <p:cTn id="27" dur="1000"/>
                                        <p:tgtEl>
                                          <p:spTgt spid="7"/>
                                        </p:tgtEl>
                                      </p:cBhvr>
                                    </p:animEffect>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Effect transition="in" filter="fade">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9" grpId="0"/>
      <p:bldP spid="10" grpId="0"/>
      <p:bldP spid="11" grpId="0"/>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120475</TotalTime>
  <Words>2434</Words>
  <Application>Microsoft Macintosh PowerPoint</Application>
  <PresentationFormat>Widescreen</PresentationFormat>
  <Paragraphs>150</Paragraphs>
  <Slides>22</Slides>
  <Notes>22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Book Antiqua</vt:lpstr>
      <vt:lpstr>Calibri</vt:lpstr>
      <vt:lpstr>Georgia</vt:lpstr>
      <vt:lpstr>Kohinoor Bangla Light</vt:lpstr>
      <vt:lpstr>Schneidler BT Roman</vt:lpstr>
      <vt:lpstr>Stencil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Activity</vt:lpstr>
      <vt:lpstr>Reflective Writing &amp;  Mindful Dialogue</vt:lpstr>
      <vt:lpstr>PowerPoint Presentation</vt:lpstr>
      <vt:lpstr>Resting the Mind in its Natural State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Avital Abraham</dc:creator>
  <cp:lastModifiedBy>Michael Karlin</cp:lastModifiedBy>
  <cp:revision>180</cp:revision>
  <cp:lastPrinted>2020-02-09T16:57:17Z</cp:lastPrinted>
  <dcterms:created xsi:type="dcterms:W3CDTF">2017-05-30T12:29:17Z</dcterms:created>
  <dcterms:modified xsi:type="dcterms:W3CDTF">2020-06-23T20:44:47Z</dcterms:modified>
</cp:coreProperties>
</file>