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99" r:id="rId2"/>
    <p:sldId id="305" r:id="rId3"/>
    <p:sldId id="301" r:id="rId4"/>
    <p:sldId id="268" r:id="rId5"/>
    <p:sldId id="269" r:id="rId6"/>
    <p:sldId id="270" r:id="rId7"/>
    <p:sldId id="284" r:id="rId8"/>
    <p:sldId id="302" r:id="rId9"/>
    <p:sldId id="293" r:id="rId10"/>
    <p:sldId id="288" r:id="rId11"/>
    <p:sldId id="304" r:id="rId12"/>
    <p:sldId id="308" r:id="rId13"/>
    <p:sldId id="279" r:id="rId14"/>
    <p:sldId id="280" r:id="rId15"/>
    <p:sldId id="281" r:id="rId16"/>
    <p:sldId id="294" r:id="rId17"/>
    <p:sldId id="30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4C5F"/>
    <a:srgbClr val="CECFD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6"/>
    <p:restoredTop sz="87711"/>
  </p:normalViewPr>
  <p:slideViewPr>
    <p:cSldViewPr snapToGrid="0" snapToObjects="1">
      <p:cViewPr varScale="1">
        <p:scale>
          <a:sx n="88" d="100"/>
          <a:sy n="88" d="100"/>
        </p:scale>
        <p:origin x="184" y="512"/>
      </p:cViewPr>
      <p:guideLst/>
    </p:cSldViewPr>
  </p:slideViewPr>
  <p:notesTextViewPr>
    <p:cViewPr>
      <p:scale>
        <a:sx n="1" d="1"/>
        <a:sy n="1" d="1"/>
      </p:scale>
      <p:origin x="0" y="0"/>
    </p:cViewPr>
  </p:notesTextViewPr>
  <p:notesViewPr>
    <p:cSldViewPr snapToGrid="0" snapToObjects="1">
      <p:cViewPr varScale="1">
        <p:scale>
          <a:sx n="89" d="100"/>
          <a:sy n="89" d="100"/>
        </p:scale>
        <p:origin x="263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459DB-3E79-BA49-8C31-B7FFA355D01B}"/>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r>
              <a:rPr lang="en-US"/>
              <a:t>Compassionate Integrity Training</a:t>
            </a:r>
          </a:p>
        </p:txBody>
      </p:sp>
      <p:sp>
        <p:nvSpPr>
          <p:cNvPr id="3" name="Date Placeholder 2">
            <a:extLst>
              <a:ext uri="{FF2B5EF4-FFF2-40B4-BE49-F238E27FC236}">
                <a16:creationId xmlns:a16="http://schemas.microsoft.com/office/drawing/2014/main" id="{9619AF94-AC2B-6B4A-A13F-01F0439F35E5}"/>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3015770-0C8D-2B4C-9738-968F1556F152}" type="datetimeFigureOut">
              <a:rPr lang="en-US" smtClean="0"/>
              <a:t>6/23/20</a:t>
            </a:fld>
            <a:endParaRPr lang="en-US"/>
          </a:p>
        </p:txBody>
      </p:sp>
      <p:sp>
        <p:nvSpPr>
          <p:cNvPr id="4" name="Footer Placeholder 3">
            <a:extLst>
              <a:ext uri="{FF2B5EF4-FFF2-40B4-BE49-F238E27FC236}">
                <a16:creationId xmlns:a16="http://schemas.microsoft.com/office/drawing/2014/main" id="{D44D3CE1-EC1E-4049-BE0B-A379981DD1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 2018 Brendan Ozawa-de Silva, Michael Karlin and Life University</a:t>
            </a:r>
            <a:endParaRPr lang="en-US" dirty="0"/>
          </a:p>
        </p:txBody>
      </p:sp>
      <p:sp>
        <p:nvSpPr>
          <p:cNvPr id="5" name="Slide Number Placeholder 4">
            <a:extLst>
              <a:ext uri="{FF2B5EF4-FFF2-40B4-BE49-F238E27FC236}">
                <a16:creationId xmlns:a16="http://schemas.microsoft.com/office/drawing/2014/main" id="{A0316F09-0D24-774F-B5B7-7E6452E826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5C0F7D-A734-3B4B-B8AA-8F3F72C308BE}" type="slidenum">
              <a:rPr lang="en-US" smtClean="0"/>
              <a:t>‹#›</a:t>
            </a:fld>
            <a:endParaRPr lang="en-US"/>
          </a:p>
        </p:txBody>
      </p:sp>
    </p:spTree>
    <p:extLst>
      <p:ext uri="{BB962C8B-B14F-4D97-AF65-F5344CB8AC3E}">
        <p14:creationId xmlns:p14="http://schemas.microsoft.com/office/powerpoint/2010/main" val="319877897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01T00:03:12.447"/>
    </inkml:context>
    <inkml:brush xml:id="br0">
      <inkml:brushProperty name="width" value="0.08571" units="cm"/>
      <inkml:brushProperty name="height" value="0.08571" units="cm"/>
    </inkml:brush>
  </inkml:definitions>
  <inkml:trace contextRef="#ctx0" brushRef="#br0">173 129 8027,'0'0'0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891212"/>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21037"/>
            <a:ext cx="5486400" cy="1518133"/>
          </a:xfrm>
          <a:prstGeom prst="rect">
            <a:avLst/>
          </a:prstGeom>
          <a:solidFill>
            <a:schemeClr val="bg1"/>
          </a:solidFill>
          <a:ln>
            <a:solidFill>
              <a:schemeClr val="tx1"/>
            </a:solidFill>
          </a:ln>
        </p:spPr>
        <p:txBody>
          <a:bodyPr vert="horz" lIns="91440" tIns="45720" rIns="91440" bIns="45720" rtlCol="0"/>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5718243" y="8553408"/>
            <a:ext cx="521874" cy="458787"/>
          </a:xfrm>
          <a:prstGeom prst="rect">
            <a:avLst/>
          </a:prstGeom>
        </p:spPr>
        <p:txBody>
          <a:bodyPr vert="horz" lIns="91440" tIns="45720" rIns="91440" bIns="45720" rtlCol="0" anchor="b"/>
          <a:lstStyle>
            <a:lvl1pPr algn="r">
              <a:defRPr sz="1200" baseline="0">
                <a:latin typeface="Schneidler BT Roman" panose="02090502020206020303" pitchFamily="18" charset="0"/>
              </a:defRPr>
            </a:lvl1pPr>
          </a:lstStyle>
          <a:p>
            <a:fld id="{EC1F8F80-5231-F843-9230-D1B574017C36}" type="slidenum">
              <a:rPr lang="en-US" smtClean="0"/>
              <a:pPr/>
              <a:t>‹#›</a:t>
            </a:fld>
            <a:endParaRPr lang="en-US" dirty="0"/>
          </a:p>
        </p:txBody>
      </p:sp>
      <p:sp>
        <p:nvSpPr>
          <p:cNvPr id="8" name="TextBox 7">
            <a:extLst>
              <a:ext uri="{FF2B5EF4-FFF2-40B4-BE49-F238E27FC236}">
                <a16:creationId xmlns:a16="http://schemas.microsoft.com/office/drawing/2014/main" id="{A97FAD24-F1DE-2D4E-93BD-6AE3A2B20946}"/>
              </a:ext>
            </a:extLst>
          </p:cNvPr>
          <p:cNvSpPr txBox="1"/>
          <p:nvPr/>
        </p:nvSpPr>
        <p:spPr>
          <a:xfrm>
            <a:off x="685800" y="5857461"/>
            <a:ext cx="5486400" cy="2677656"/>
          </a:xfrm>
          <a:prstGeom prst="rect">
            <a:avLst/>
          </a:prstGeom>
          <a:noFill/>
        </p:spPr>
        <p:txBody>
          <a:bodyPr wrap="square" rtlCol="0">
            <a:spAutoFit/>
          </a:bodyPr>
          <a:lstStyle/>
          <a:p>
            <a:r>
              <a:rPr lang="en-US" sz="1400" baseline="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0" name="Footer Placeholder 6">
            <a:extLst>
              <a:ext uri="{FF2B5EF4-FFF2-40B4-BE49-F238E27FC236}">
                <a16:creationId xmlns:a16="http://schemas.microsoft.com/office/drawing/2014/main" id="{2AC1901D-A234-8D4B-B10A-4E1B3D4A2A28}"/>
              </a:ext>
            </a:extLst>
          </p:cNvPr>
          <p:cNvSpPr txBox="1">
            <a:spLocks/>
          </p:cNvSpPr>
          <p:nvPr/>
        </p:nvSpPr>
        <p:spPr>
          <a:xfrm>
            <a:off x="450574" y="8753062"/>
            <a:ext cx="5035825" cy="28492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cap="small" baseline="0" dirty="0">
                <a:latin typeface="Schneidler BT Roman" panose="02090502020206020303" pitchFamily="18" charset="0"/>
              </a:rPr>
              <a:t>© 2020 Brendan Ozawa-de Silva, Michael Karlin and Life University</a:t>
            </a:r>
          </a:p>
        </p:txBody>
      </p:sp>
      <p:sp>
        <p:nvSpPr>
          <p:cNvPr id="11" name="Header Placeholder 7">
            <a:extLst>
              <a:ext uri="{FF2B5EF4-FFF2-40B4-BE49-F238E27FC236}">
                <a16:creationId xmlns:a16="http://schemas.microsoft.com/office/drawing/2014/main" id="{A047C30A-EE3C-9542-B180-A381C1018C09}"/>
              </a:ext>
            </a:extLst>
          </p:cNvPr>
          <p:cNvSpPr txBox="1">
            <a:spLocks/>
          </p:cNvSpPr>
          <p:nvPr/>
        </p:nvSpPr>
        <p:spPr>
          <a:xfrm>
            <a:off x="357809" y="198781"/>
            <a:ext cx="6095999" cy="4587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cap="small" baseline="0" dirty="0">
                <a:latin typeface="Schneidler BT Roman" panose="02090502020206020303" pitchFamily="18" charset="0"/>
              </a:rPr>
              <a:t>Compassionate Integrity Training</a:t>
            </a:r>
          </a:p>
          <a:p>
            <a:pPr algn="ctr"/>
            <a:r>
              <a:rPr lang="en-US" sz="1000" cap="small" baseline="0" dirty="0">
                <a:latin typeface="Schneidler BT Roman" panose="02090502020206020303" pitchFamily="18" charset="0"/>
              </a:rPr>
              <a:t>A Secular Ethics Approach to Cultivating Personal, Social and Environmental Flourishing</a:t>
            </a:r>
          </a:p>
        </p:txBody>
      </p:sp>
      <p:cxnSp>
        <p:nvCxnSpPr>
          <p:cNvPr id="12" name="Straight Connector 11">
            <a:extLst>
              <a:ext uri="{FF2B5EF4-FFF2-40B4-BE49-F238E27FC236}">
                <a16:creationId xmlns:a16="http://schemas.microsoft.com/office/drawing/2014/main" id="{5C3798EE-5B9E-6B42-A1B0-1CB0C1C6D3E8}"/>
              </a:ext>
            </a:extLst>
          </p:cNvPr>
          <p:cNvCxnSpPr/>
          <p:nvPr/>
        </p:nvCxnSpPr>
        <p:spPr>
          <a:xfrm>
            <a:off x="571500" y="596346"/>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549BEA-7A90-B14F-9923-C0347B22C8E5}"/>
              </a:ext>
            </a:extLst>
          </p:cNvPr>
          <p:cNvCxnSpPr/>
          <p:nvPr/>
        </p:nvCxnSpPr>
        <p:spPr>
          <a:xfrm>
            <a:off x="516835" y="8753062"/>
            <a:ext cx="56686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10CE15B-38E3-5D4A-A0C2-6C449A809EEA}"/>
              </a:ext>
            </a:extLst>
          </p:cNvPr>
          <p:cNvSpPr txBox="1"/>
          <p:nvPr/>
        </p:nvSpPr>
        <p:spPr>
          <a:xfrm>
            <a:off x="619540" y="4028665"/>
            <a:ext cx="1421296" cy="276999"/>
          </a:xfrm>
          <a:prstGeom prst="rect">
            <a:avLst/>
          </a:prstGeom>
          <a:noFill/>
        </p:spPr>
        <p:txBody>
          <a:bodyPr wrap="square" rtlCol="0">
            <a:spAutoFit/>
          </a:bodyPr>
          <a:lstStyle/>
          <a:p>
            <a:r>
              <a:rPr lang="en-US" sz="1200" b="1" i="0" cap="small" baseline="0" dirty="0">
                <a:latin typeface="Schneidler BT Roman" panose="02090502020206020303" pitchFamily="18" charset="0"/>
              </a:rPr>
              <a:t>Presenter Notes:</a:t>
            </a:r>
          </a:p>
        </p:txBody>
      </p:sp>
    </p:spTree>
    <p:extLst>
      <p:ext uri="{BB962C8B-B14F-4D97-AF65-F5344CB8AC3E}">
        <p14:creationId xmlns:p14="http://schemas.microsoft.com/office/powerpoint/2010/main" val="18045853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000" b="0" kern="1200" baseline="0">
        <a:solidFill>
          <a:schemeClr val="tx1"/>
        </a:solidFill>
        <a:latin typeface="Schneidler BT Roman" panose="02090502020206020303" pitchFamily="18" charset="0"/>
        <a:ea typeface="+mn-ea"/>
        <a:cs typeface="+mn-cs"/>
      </a:defRPr>
    </a:lvl1pPr>
    <a:lvl2pPr marL="457200" algn="l" defTabSz="914400" rtl="0" eaLnBrk="1" latinLnBrk="0" hangingPunct="1">
      <a:defRPr sz="1000" kern="1200" baseline="0">
        <a:solidFill>
          <a:schemeClr val="tx1"/>
        </a:solidFill>
        <a:latin typeface="Schneidler BT Roman" panose="02090502020206020303" pitchFamily="18" charset="0"/>
        <a:ea typeface="+mn-ea"/>
        <a:cs typeface="+mn-cs"/>
      </a:defRPr>
    </a:lvl2pPr>
    <a:lvl3pPr marL="914400" algn="l" defTabSz="914400" rtl="0" eaLnBrk="1" latinLnBrk="0" hangingPunct="1">
      <a:defRPr sz="1000" kern="1200" baseline="0">
        <a:solidFill>
          <a:schemeClr val="tx1"/>
        </a:solidFill>
        <a:latin typeface="Schneidler BT Roman" panose="02090502020206020303" pitchFamily="18" charset="0"/>
        <a:ea typeface="+mn-ea"/>
        <a:cs typeface="+mn-cs"/>
      </a:defRPr>
    </a:lvl3pPr>
    <a:lvl4pPr marL="1371600" algn="l" defTabSz="914400" rtl="0" eaLnBrk="1" latinLnBrk="0" hangingPunct="1">
      <a:defRPr sz="1000" kern="1200" baseline="0">
        <a:solidFill>
          <a:schemeClr val="tx1"/>
        </a:solidFill>
        <a:latin typeface="Schneidler BT Roman" panose="02090502020206020303" pitchFamily="18" charset="0"/>
        <a:ea typeface="+mn-ea"/>
        <a:cs typeface="+mn-cs"/>
      </a:defRPr>
    </a:lvl4pPr>
    <a:lvl5pPr marL="1828800" algn="l" defTabSz="914400" rtl="0" eaLnBrk="1" latinLnBrk="0" hangingPunct="1">
      <a:defRPr sz="1000" kern="1200" baseline="0">
        <a:solidFill>
          <a:schemeClr val="tx1"/>
        </a:solidFill>
        <a:latin typeface="Schneidler BT Roman" panose="02090502020206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68363"/>
            <a:ext cx="5486400" cy="3086100"/>
          </a:xfrm>
        </p:spPr>
      </p:sp>
      <p:sp>
        <p:nvSpPr>
          <p:cNvPr id="3" name="Notes Placeholder 2"/>
          <p:cNvSpPr>
            <a:spLocks noGrp="1"/>
          </p:cNvSpPr>
          <p:nvPr>
            <p:ph type="body" idx="1"/>
          </p:nvPr>
        </p:nvSpPr>
        <p:spPr>
          <a:xfrm>
            <a:off x="685800" y="4287455"/>
            <a:ext cx="5486400" cy="1510504"/>
          </a:xfrm>
          <a:ln>
            <a:solidFill>
              <a:schemeClr val="tx1"/>
            </a:solidFill>
          </a:ln>
        </p:spPr>
        <p:txBody>
          <a:bodyPr/>
          <a:lstStyle/>
          <a:p>
            <a:endParaRPr lang="en-US" b="0" u="none" dirty="0"/>
          </a:p>
        </p:txBody>
      </p:sp>
    </p:spTree>
    <p:extLst>
      <p:ext uri="{BB962C8B-B14F-4D97-AF65-F5344CB8AC3E}">
        <p14:creationId xmlns:p14="http://schemas.microsoft.com/office/powerpoint/2010/main" val="935591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a:xfrm>
            <a:off x="685800" y="4321037"/>
            <a:ext cx="5486400" cy="2861641"/>
          </a:xfrm>
        </p:spPr>
        <p:txBody>
          <a:bodyPr/>
          <a:lstStyle/>
          <a:p>
            <a:pPr marL="228600" indent="-228600">
              <a:buFont typeface="+mj-lt"/>
              <a:buAutoNum type="arabicPeriod"/>
            </a:pPr>
            <a:r>
              <a:rPr lang="en-US" dirty="0"/>
              <a:t>Be totally present for the other person. We rarely have someone’s undivided attention during a conversation. It is a gift. This presence can manifest through maintaining eye contact and verbal and nonverbal gestures that let your partner know that you are following what he or she is saying. Please turn off any electronic devices to prevent unexpected distractions and interruptions.</a:t>
            </a:r>
          </a:p>
          <a:p>
            <a:pPr marL="228600" indent="-228600">
              <a:buFont typeface="+mj-lt"/>
              <a:buAutoNum type="arabicPeriod"/>
            </a:pPr>
            <a:r>
              <a:rPr lang="en-US" dirty="0"/>
              <a:t>Try not to ask questions. Although we are not always conscious of it, questions have a tendency to drive a conversation in the direction the questioner wants it to go, rather than where the responder wants to take it. If you feel you must ask a question, make it something like, “Is there anything more you would like to add?”</a:t>
            </a:r>
          </a:p>
          <a:p>
            <a:pPr marL="228600" indent="-228600">
              <a:buFont typeface="+mj-lt"/>
              <a:buAutoNum type="arabicPeriod"/>
            </a:pPr>
            <a:r>
              <a:rPr lang="en-US" dirty="0"/>
              <a:t>Try not to give advice. The purpose of these conversations is to allow your partner to vocalize important experiences or insights, and to have someone honor them by listening attentively and without judgment. Often, instead of truly listening, we spend time thinking about what we would give. While this urge can be motivated by compassion, it can also interfere with our ability to actually be fully present to what the person is saying.</a:t>
            </a:r>
          </a:p>
          <a:p>
            <a:pPr marL="228600" indent="-228600">
              <a:buFont typeface="+mj-lt"/>
              <a:buAutoNum type="arabicPeriod"/>
            </a:pPr>
            <a:r>
              <a:rPr lang="en-US" dirty="0"/>
              <a:t>Keep everything your partner says in total confidence. Nothing creates safe space more effectively than trust. Knowing that each of you will keep everything you hear confidential will build that trust.</a:t>
            </a:r>
          </a:p>
          <a:p>
            <a:endParaRPr lang="en-US" dirty="0"/>
          </a:p>
        </p:txBody>
      </p:sp>
      <p:sp>
        <p:nvSpPr>
          <p:cNvPr id="4" name="Slide Number Placeholder 3"/>
          <p:cNvSpPr>
            <a:spLocks noGrp="1"/>
          </p:cNvSpPr>
          <p:nvPr>
            <p:ph type="sldNum" sz="quarter" idx="5"/>
          </p:nvPr>
        </p:nvSpPr>
        <p:spPr/>
        <p:txBody>
          <a:bodyPr/>
          <a:lstStyle/>
          <a:p>
            <a:fld id="{EC1F8F80-5231-F843-9230-D1B574017C36}" type="slidenum">
              <a:rPr lang="en-US" smtClean="0"/>
              <a:t>10</a:t>
            </a:fld>
            <a:endParaRPr lang="en-US"/>
          </a:p>
        </p:txBody>
      </p:sp>
    </p:spTree>
    <p:extLst>
      <p:ext uri="{BB962C8B-B14F-4D97-AF65-F5344CB8AC3E}">
        <p14:creationId xmlns:p14="http://schemas.microsoft.com/office/powerpoint/2010/main" val="507312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“Counting Your Thoughts” Critical Insight Activity from Facilitator Guide</a:t>
            </a:r>
          </a:p>
        </p:txBody>
      </p:sp>
      <p:sp>
        <p:nvSpPr>
          <p:cNvPr id="4" name="Slide Number Placeholder 3"/>
          <p:cNvSpPr>
            <a:spLocks noGrp="1"/>
          </p:cNvSpPr>
          <p:nvPr>
            <p:ph type="sldNum" sz="quarter" idx="10"/>
          </p:nvPr>
        </p:nvSpPr>
        <p:spPr/>
        <p:txBody>
          <a:bodyPr/>
          <a:lstStyle/>
          <a:p>
            <a:fld id="{83DB44B7-F251-394C-8B56-809135DE8255}" type="slidenum">
              <a:rPr lang="en-US" smtClean="0"/>
              <a:t>11</a:t>
            </a:fld>
            <a:endParaRPr lang="en-US"/>
          </a:p>
        </p:txBody>
      </p:sp>
    </p:spTree>
    <p:extLst>
      <p:ext uri="{BB962C8B-B14F-4D97-AF65-F5344CB8AC3E}">
        <p14:creationId xmlns:p14="http://schemas.microsoft.com/office/powerpoint/2010/main" val="201482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a:xfrm>
            <a:off x="685800" y="4321037"/>
            <a:ext cx="5486400" cy="3293966"/>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metaphor describes the goal of the practices for Ethical Mindfulness. This metaphor has been adapted from an ancient Indian metaphor for training the mind. The puppy represents the mind, which has the power to go where it wants when it wants with seemingly little or no control by its owner. If we sit for only a few seconds and attempt to focus our mind on one thing, we quickly realize that our mind goes where it wants and does not stay still. The fact that our mind tends not to obey our wishes creates problems for us – for instance, when we are trying to fall asleep at night but can’t stop thinking or worrying about something. In the metaphor of training the puppy, the puppy is on a leash and its owner holds a ball in her hand. She chides the puppy when it wanders away from her. The ball represents our object of attention, namely what we are focusing on. The leash is our capacity for mindfulness or attention. Just as the rope holds the puppy to the focus on the ball, so does our attention keep our mind on its object. When the puppy begins to roam, or move away from the owner, she recognizes that the puppy is beginning to wander and calls to the puppy, reminding her to stay. Similarly, when our mind begins to wander, we need metacognition, also called introspective awareness, which allows us to recognize when we have moved off or away from our object of focus.</a:t>
            </a:r>
          </a:p>
        </p:txBody>
      </p:sp>
      <p:sp>
        <p:nvSpPr>
          <p:cNvPr id="4" name="Slide Number Placeholder 3"/>
          <p:cNvSpPr>
            <a:spLocks noGrp="1"/>
          </p:cNvSpPr>
          <p:nvPr>
            <p:ph type="sldNum" sz="quarter" idx="10"/>
          </p:nvPr>
        </p:nvSpPr>
        <p:spPr/>
        <p:txBody>
          <a:bodyPr/>
          <a:lstStyle/>
          <a:p>
            <a:fld id="{EC1F8F80-5231-F843-9230-D1B574017C36}" type="slidenum">
              <a:rPr lang="en-US" smtClean="0"/>
              <a:t>12</a:t>
            </a:fld>
            <a:endParaRPr lang="en-US"/>
          </a:p>
        </p:txBody>
      </p:sp>
    </p:spTree>
    <p:extLst>
      <p:ext uri="{BB962C8B-B14F-4D97-AF65-F5344CB8AC3E}">
        <p14:creationId xmlns:p14="http://schemas.microsoft.com/office/powerpoint/2010/main" val="314721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a:xfrm>
            <a:off x="685800" y="4321037"/>
            <a:ext cx="5486400" cy="2004812"/>
          </a:xfrm>
        </p:spPr>
        <p:txBody>
          <a:bodyPr/>
          <a:lstStyle/>
          <a:p>
            <a:r>
              <a:rPr lang="en-US" dirty="0"/>
              <a:t>The purpose of these practices is to cultivate certain capacities of the mind. In the focused attention practice we will do for Ethical Mindfulness, we are trying to cultivate stability and clarity. Stability is the ability for the mind to stay and remain where we focus it (i.e., our breath or any other object). The opposite of stability is distraction. </a:t>
            </a:r>
          </a:p>
          <a:p>
            <a:endParaRPr lang="en-US" dirty="0"/>
          </a:p>
          <a:p>
            <a:r>
              <a:rPr lang="en-US" dirty="0"/>
              <a:t>In addition, we are cultivating clarity. If we are going to engage in a task, we want our mind to be clear with a sense of brightness, vividness and awareness. It is possible to cultivate stability but lose clarity. This could happen if we are engaging in a practice and become very focused on your object. At the same time, we start to become lethargic and sleepy. Sometimes this will result in actually nodding off, slumping or drooling. These are signs that we are lacking clarity of mind. In that case, we need to revivify our mind, open our eyes and bring greater clarity to our practice. </a:t>
            </a:r>
          </a:p>
        </p:txBody>
      </p:sp>
      <p:sp>
        <p:nvSpPr>
          <p:cNvPr id="4" name="Slide Number Placeholder 3"/>
          <p:cNvSpPr>
            <a:spLocks noGrp="1"/>
          </p:cNvSpPr>
          <p:nvPr>
            <p:ph type="sldNum" sz="quarter" idx="10"/>
          </p:nvPr>
        </p:nvSpPr>
        <p:spPr/>
        <p:txBody>
          <a:bodyPr/>
          <a:lstStyle/>
          <a:p>
            <a:fld id="{C5F150D0-F96E-D447-8A43-0A68669ECBDF}" type="slidenum">
              <a:rPr lang="en-US" smtClean="0"/>
              <a:t>13</a:t>
            </a:fld>
            <a:endParaRPr lang="en-US"/>
          </a:p>
        </p:txBody>
      </p:sp>
    </p:spTree>
    <p:extLst>
      <p:ext uri="{BB962C8B-B14F-4D97-AF65-F5344CB8AC3E}">
        <p14:creationId xmlns:p14="http://schemas.microsoft.com/office/powerpoint/2010/main" val="773728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time we lose our object of focus or get distracted, and then bring our mind back to the object of focus, it is like we are strengthening the muscle of attention in our mind. This action is similar to going to the gym and doing pushups or pullups. We needn’t feel distressed that we got distracted, just as we don’t need to worry when we lower a weight; instead, we just need to lift that weight back up and build the muscle. So each moment of losing our attention is an opportunity to bring the mind back and strengthen our muscle of attention.</a:t>
            </a:r>
          </a:p>
        </p:txBody>
      </p:sp>
      <p:sp>
        <p:nvSpPr>
          <p:cNvPr id="4" name="Slide Number Placeholder 3"/>
          <p:cNvSpPr>
            <a:spLocks noGrp="1"/>
          </p:cNvSpPr>
          <p:nvPr>
            <p:ph type="sldNum" sz="quarter" idx="10"/>
          </p:nvPr>
        </p:nvSpPr>
        <p:spPr/>
        <p:txBody>
          <a:bodyPr/>
          <a:lstStyle/>
          <a:p>
            <a:fld id="{EC1F8F80-5231-F843-9230-D1B574017C36}" type="slidenum">
              <a:rPr lang="en-US" smtClean="0"/>
              <a:t>14</a:t>
            </a:fld>
            <a:endParaRPr lang="en-US"/>
          </a:p>
        </p:txBody>
      </p:sp>
    </p:spTree>
    <p:extLst>
      <p:ext uri="{BB962C8B-B14F-4D97-AF65-F5344CB8AC3E}">
        <p14:creationId xmlns:p14="http://schemas.microsoft.com/office/powerpoint/2010/main" val="190815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time we lose our object of attention and recognize it, it is like doing another</a:t>
            </a:r>
            <a:r>
              <a:rPr lang="en-US" baseline="0" dirty="0"/>
              <a:t> scale in the conservatory as we strengthen our muscles of mindfulness and metacognition.</a:t>
            </a:r>
            <a:endParaRPr lang="en-US" dirty="0"/>
          </a:p>
        </p:txBody>
      </p:sp>
      <p:sp>
        <p:nvSpPr>
          <p:cNvPr id="4" name="Slide Number Placeholder 3"/>
          <p:cNvSpPr>
            <a:spLocks noGrp="1"/>
          </p:cNvSpPr>
          <p:nvPr>
            <p:ph type="sldNum" sz="quarter" idx="10"/>
          </p:nvPr>
        </p:nvSpPr>
        <p:spPr/>
        <p:txBody>
          <a:bodyPr/>
          <a:lstStyle/>
          <a:p>
            <a:fld id="{EC1F8F80-5231-F843-9230-D1B574017C36}" type="slidenum">
              <a:rPr lang="en-US" smtClean="0"/>
              <a:t>15</a:t>
            </a:fld>
            <a:endParaRPr lang="en-US"/>
          </a:p>
        </p:txBody>
      </p:sp>
    </p:spTree>
    <p:extLst>
      <p:ext uri="{BB962C8B-B14F-4D97-AF65-F5344CB8AC3E}">
        <p14:creationId xmlns:p14="http://schemas.microsoft.com/office/powerpoint/2010/main" val="1472636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r>
              <a:rPr lang="en-US" dirty="0"/>
              <a:t>Focused Attention Practice</a:t>
            </a:r>
          </a:p>
        </p:txBody>
      </p:sp>
      <p:sp>
        <p:nvSpPr>
          <p:cNvPr id="4" name="Slide Number Placeholder 3"/>
          <p:cNvSpPr>
            <a:spLocks noGrp="1"/>
          </p:cNvSpPr>
          <p:nvPr>
            <p:ph type="sldNum" sz="quarter" idx="10"/>
          </p:nvPr>
        </p:nvSpPr>
        <p:spPr/>
        <p:txBody>
          <a:bodyPr/>
          <a:lstStyle/>
          <a:p>
            <a:fld id="{93D5A033-F234-1F4E-A50C-D51193B8BDA5}" type="slidenum">
              <a:rPr lang="en-US" smtClean="0"/>
              <a:t>16</a:t>
            </a:fld>
            <a:endParaRPr lang="en-US"/>
          </a:p>
        </p:txBody>
      </p:sp>
    </p:spTree>
    <p:extLst>
      <p:ext uri="{BB962C8B-B14F-4D97-AF65-F5344CB8AC3E}">
        <p14:creationId xmlns:p14="http://schemas.microsoft.com/office/powerpoint/2010/main" val="1532272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F8F80-5231-F843-9230-D1B574017C36}" type="slidenum">
              <a:rPr lang="en-US" smtClean="0"/>
              <a:t>17</a:t>
            </a:fld>
            <a:endParaRPr lang="en-US"/>
          </a:p>
        </p:txBody>
      </p:sp>
    </p:spTree>
    <p:extLst>
      <p:ext uri="{BB962C8B-B14F-4D97-AF65-F5344CB8AC3E}">
        <p14:creationId xmlns:p14="http://schemas.microsoft.com/office/powerpoint/2010/main" val="393664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F8F80-5231-F843-9230-D1B574017C36}" type="slidenum">
              <a:rPr lang="en-US" smtClean="0"/>
              <a:t>2</a:t>
            </a:fld>
            <a:endParaRPr lang="en-US"/>
          </a:p>
        </p:txBody>
      </p:sp>
    </p:spTree>
    <p:extLst>
      <p:ext uri="{BB962C8B-B14F-4D97-AF65-F5344CB8AC3E}">
        <p14:creationId xmlns:p14="http://schemas.microsoft.com/office/powerpoint/2010/main" val="3215600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a:xfrm>
            <a:off x="685800" y="4321037"/>
            <a:ext cx="5486400" cy="1774963"/>
          </a:xfrm>
          <a:solidFill>
            <a:schemeClr val="bg1"/>
          </a:solidFill>
        </p:spPr>
        <p:txBody>
          <a:bodyPr/>
          <a:lstStyle/>
          <a:p>
            <a:r>
              <a:rPr lang="en-US" sz="1000" b="0" kern="1200" baseline="0" dirty="0">
                <a:solidFill>
                  <a:schemeClr val="tx1"/>
                </a:solidFill>
                <a:effectLst/>
                <a:latin typeface="Schneidler BT Roman" panose="02090502020206020303" pitchFamily="18" charset="0"/>
                <a:ea typeface="+mn-ea"/>
                <a:cs typeface="+mn-cs"/>
              </a:rPr>
              <a:t>Learning Outcomes - Content:</a:t>
            </a:r>
          </a:p>
          <a:p>
            <a:pPr marL="171450" lvl="0" indent="-171450">
              <a:buFont typeface="Arial" panose="020B0604020202020204" pitchFamily="34" charset="0"/>
              <a:buChar char="•"/>
            </a:pPr>
            <a:r>
              <a:rPr lang="en-US" sz="1000" b="0" kern="1200" baseline="0" dirty="0">
                <a:solidFill>
                  <a:schemeClr val="tx1"/>
                </a:solidFill>
                <a:effectLst/>
                <a:latin typeface="Schneidler BT Roman" panose="02090502020206020303" pitchFamily="18" charset="0"/>
                <a:ea typeface="+mn-ea"/>
                <a:cs typeface="+mn-cs"/>
              </a:rPr>
              <a:t>Participants will learn the importance of attentional stability.</a:t>
            </a:r>
          </a:p>
          <a:p>
            <a:pPr marL="171450" lvl="0" indent="-171450">
              <a:buFont typeface="Arial" panose="020B0604020202020204" pitchFamily="34" charset="0"/>
              <a:buChar char="•"/>
            </a:pPr>
            <a:r>
              <a:rPr lang="en-US" sz="1000" b="0" kern="1200" baseline="0" dirty="0">
                <a:solidFill>
                  <a:schemeClr val="tx1"/>
                </a:solidFill>
                <a:effectLst/>
                <a:latin typeface="Schneidler BT Roman" panose="02090502020206020303" pitchFamily="18" charset="0"/>
                <a:ea typeface="+mn-ea"/>
                <a:cs typeface="+mn-cs"/>
              </a:rPr>
              <a:t>Participants will learn to become heedful of their capacity to do harm to self (first, and then others) through their speech and actions.</a:t>
            </a:r>
          </a:p>
          <a:p>
            <a:pPr marL="171450" lvl="0" indent="-171450">
              <a:buFont typeface="Arial" panose="020B0604020202020204" pitchFamily="34" charset="0"/>
              <a:buChar char="•"/>
            </a:pPr>
            <a:r>
              <a:rPr lang="en-US" sz="1000" b="0" kern="1200" baseline="0" dirty="0">
                <a:solidFill>
                  <a:schemeClr val="tx1"/>
                </a:solidFill>
                <a:effectLst/>
                <a:latin typeface="Schneidler BT Roman" panose="02090502020206020303" pitchFamily="18" charset="0"/>
                <a:ea typeface="+mn-ea"/>
                <a:cs typeface="+mn-cs"/>
              </a:rPr>
              <a:t>Participants will learn to be mindful of the reasons why harmful speech and action cause harm to themselves and others.</a:t>
            </a:r>
          </a:p>
          <a:p>
            <a:r>
              <a:rPr lang="en-US" sz="1000" b="0" kern="1200" baseline="0" dirty="0">
                <a:solidFill>
                  <a:schemeClr val="tx1"/>
                </a:solidFill>
                <a:effectLst/>
                <a:latin typeface="Schneidler BT Roman" panose="02090502020206020303" pitchFamily="18" charset="0"/>
                <a:ea typeface="+mn-ea"/>
                <a:cs typeface="+mn-cs"/>
              </a:rPr>
              <a:t> </a:t>
            </a:r>
          </a:p>
          <a:p>
            <a:r>
              <a:rPr lang="en-US" sz="1000" b="0" kern="1200" baseline="0" dirty="0">
                <a:solidFill>
                  <a:schemeClr val="tx1"/>
                </a:solidFill>
                <a:effectLst/>
                <a:latin typeface="Schneidler BT Roman" panose="02090502020206020303" pitchFamily="18" charset="0"/>
                <a:ea typeface="+mn-ea"/>
                <a:cs typeface="+mn-cs"/>
              </a:rPr>
              <a:t>Practice:</a:t>
            </a:r>
          </a:p>
          <a:p>
            <a:pPr marL="171450" lvl="0" indent="-171450">
              <a:buFont typeface="Arial" panose="020B0604020202020204" pitchFamily="34" charset="0"/>
              <a:buChar char="•"/>
            </a:pPr>
            <a:r>
              <a:rPr lang="en-US" sz="1000" b="0" kern="1200" baseline="0" dirty="0">
                <a:solidFill>
                  <a:schemeClr val="tx1"/>
                </a:solidFill>
                <a:effectLst/>
                <a:latin typeface="Schneidler BT Roman" panose="02090502020206020303" pitchFamily="18" charset="0"/>
                <a:ea typeface="+mn-ea"/>
                <a:cs typeface="+mn-cs"/>
              </a:rPr>
              <a:t>Participants will increase awareness of the present moment in order to become more cognizant of their speech and actions in order to reduce their propensity to do harm to self and other.</a:t>
            </a:r>
          </a:p>
          <a:p>
            <a:endParaRPr lang="en-US" dirty="0"/>
          </a:p>
        </p:txBody>
      </p:sp>
      <p:sp>
        <p:nvSpPr>
          <p:cNvPr id="4" name="Slide Number Placeholder 3"/>
          <p:cNvSpPr>
            <a:spLocks noGrp="1"/>
          </p:cNvSpPr>
          <p:nvPr>
            <p:ph type="sldNum" sz="quarter" idx="5"/>
          </p:nvPr>
        </p:nvSpPr>
        <p:spPr/>
        <p:txBody>
          <a:bodyPr/>
          <a:lstStyle/>
          <a:p>
            <a:fld id="{EC1F8F80-5231-F843-9230-D1B574017C36}" type="slidenum">
              <a:rPr lang="en-US" smtClean="0"/>
              <a:t>3</a:t>
            </a:fld>
            <a:endParaRPr lang="en-US"/>
          </a:p>
        </p:txBody>
      </p:sp>
    </p:spTree>
    <p:extLst>
      <p:ext uri="{BB962C8B-B14F-4D97-AF65-F5344CB8AC3E}">
        <p14:creationId xmlns:p14="http://schemas.microsoft.com/office/powerpoint/2010/main" val="307396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r>
              <a:rPr lang="en-US" dirty="0"/>
              <a:t>Ethical Mindfulness is based, like all of the CIT skills, on the foundational concept of the First Fundamental Shift: Compassion at the Core. In this sense then, ”one’s identity and core values” in the definition above refers to one’s fundamental need to receive and give care and compassion and the necessity of working cooperatively with others to survive and thrive.</a:t>
            </a:r>
          </a:p>
        </p:txBody>
      </p:sp>
      <p:sp>
        <p:nvSpPr>
          <p:cNvPr id="4" name="Slide Number Placeholder 3"/>
          <p:cNvSpPr>
            <a:spLocks noGrp="1"/>
          </p:cNvSpPr>
          <p:nvPr>
            <p:ph type="sldNum" sz="quarter" idx="5"/>
          </p:nvPr>
        </p:nvSpPr>
        <p:spPr/>
        <p:txBody>
          <a:bodyPr/>
          <a:lstStyle/>
          <a:p>
            <a:fld id="{EC1F8F80-5231-F843-9230-D1B574017C36}" type="slidenum">
              <a:rPr lang="en-US" smtClean="0"/>
              <a:t>4</a:t>
            </a:fld>
            <a:endParaRPr lang="en-US"/>
          </a:p>
        </p:txBody>
      </p:sp>
    </p:spTree>
    <p:extLst>
      <p:ext uri="{BB962C8B-B14F-4D97-AF65-F5344CB8AC3E}">
        <p14:creationId xmlns:p14="http://schemas.microsoft.com/office/powerpoint/2010/main" val="2393502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r>
              <a:rPr lang="en-US" dirty="0"/>
              <a:t>Heedfulness is the vigilance to protect ourselves and others from the harm that can be caused through our speech and actions. </a:t>
            </a:r>
          </a:p>
          <a:p>
            <a:endParaRPr lang="en-US" dirty="0"/>
          </a:p>
          <a:p>
            <a:r>
              <a:rPr lang="en-US" dirty="0"/>
              <a:t>Oftentimes we are unaware that things we say and do cause harm to ourselves and others, and, therefore, we show little care or concern regarding such speech and actions. Often it is only in hindsight that we recognize that we were careless. </a:t>
            </a:r>
          </a:p>
          <a:p>
            <a:endParaRPr lang="en-US" dirty="0"/>
          </a:p>
          <a:p>
            <a:r>
              <a:rPr lang="en-US" dirty="0"/>
              <a:t>The first step in the process of ethical mindfulness requires that we think about what actions we do that endanger ourselves and others, recognize and identify these actions clearly, and then resolve to avoid them and treat them with a sense of caution. Our heedfulness is a great strength that we want to continue to build through the practice of ethical mindfulness.</a:t>
            </a:r>
          </a:p>
          <a:p>
            <a:endParaRPr lang="en-US" dirty="0"/>
          </a:p>
          <a:p>
            <a:endParaRPr lang="en-US" dirty="0"/>
          </a:p>
        </p:txBody>
      </p:sp>
      <p:sp>
        <p:nvSpPr>
          <p:cNvPr id="4" name="Slide Number Placeholder 3"/>
          <p:cNvSpPr>
            <a:spLocks noGrp="1"/>
          </p:cNvSpPr>
          <p:nvPr>
            <p:ph type="sldNum" sz="quarter" idx="5"/>
          </p:nvPr>
        </p:nvSpPr>
        <p:spPr/>
        <p:txBody>
          <a:bodyPr/>
          <a:lstStyle/>
          <a:p>
            <a:fld id="{EC1F8F80-5231-F843-9230-D1B574017C36}" type="slidenum">
              <a:rPr lang="en-US" smtClean="0"/>
              <a:t>5</a:t>
            </a:fld>
            <a:endParaRPr lang="en-US"/>
          </a:p>
        </p:txBody>
      </p:sp>
    </p:spTree>
    <p:extLst>
      <p:ext uri="{BB962C8B-B14F-4D97-AF65-F5344CB8AC3E}">
        <p14:creationId xmlns:p14="http://schemas.microsoft.com/office/powerpoint/2010/main" val="104256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r>
              <a:rPr lang="en-US" dirty="0"/>
              <a:t>In CIT, mindfulness is defined as intentionally bringing something into working memory and maintaining one’s attention on this object so that it becomes familiar and hard to forget. Within the context of Ethical Mindfulness this means being aware of and remembering one’s values — what one wants to cultivate and what one wants to avoid. By cultivating mindfulness, we can develop the ability to remember our ethical values and not forget them in situations of stress, distraction or temptation. The more often we bring our values to mind, the more effortlessly they will come to mind and become second nature. </a:t>
            </a:r>
          </a:p>
        </p:txBody>
      </p:sp>
      <p:sp>
        <p:nvSpPr>
          <p:cNvPr id="4" name="Slide Number Placeholder 3"/>
          <p:cNvSpPr>
            <a:spLocks noGrp="1"/>
          </p:cNvSpPr>
          <p:nvPr>
            <p:ph type="sldNum" sz="quarter" idx="10"/>
          </p:nvPr>
        </p:nvSpPr>
        <p:spPr/>
        <p:txBody>
          <a:bodyPr/>
          <a:lstStyle/>
          <a:p>
            <a:fld id="{EC1F8F80-5231-F843-9230-D1B574017C36}" type="slidenum">
              <a:rPr lang="en-US" smtClean="0"/>
              <a:t>6</a:t>
            </a:fld>
            <a:endParaRPr lang="en-US"/>
          </a:p>
        </p:txBody>
      </p:sp>
    </p:spTree>
    <p:extLst>
      <p:ext uri="{BB962C8B-B14F-4D97-AF65-F5344CB8AC3E}">
        <p14:creationId xmlns:p14="http://schemas.microsoft.com/office/powerpoint/2010/main" val="1487474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r>
              <a:rPr lang="en-US" dirty="0"/>
              <a:t>Awareness is present moment consciousness of our speech and actions. People with heedfulness and mindfulness can still cause harm to themselves and others by not being aware of their present state and activities. With awareness, we can better know when to stop ourselves from speaking or acting in a way that will harm ourselves or others. It can also help us know when to act to help ourselves and others. With Skill 3: Emotional Awareness, we will expand this awareness to our mental states, including thoughts, feelings and emotions.</a:t>
            </a:r>
          </a:p>
        </p:txBody>
      </p:sp>
      <p:sp>
        <p:nvSpPr>
          <p:cNvPr id="4" name="Slide Number Placeholder 3"/>
          <p:cNvSpPr>
            <a:spLocks noGrp="1"/>
          </p:cNvSpPr>
          <p:nvPr>
            <p:ph type="sldNum" sz="quarter" idx="5"/>
          </p:nvPr>
        </p:nvSpPr>
        <p:spPr/>
        <p:txBody>
          <a:bodyPr/>
          <a:lstStyle/>
          <a:p>
            <a:fld id="{EC1F8F80-5231-F843-9230-D1B574017C36}" type="slidenum">
              <a:rPr lang="en-US" smtClean="0"/>
              <a:t>7</a:t>
            </a:fld>
            <a:endParaRPr lang="en-US"/>
          </a:p>
        </p:txBody>
      </p:sp>
    </p:spTree>
    <p:extLst>
      <p:ext uri="{BB962C8B-B14F-4D97-AF65-F5344CB8AC3E}">
        <p14:creationId xmlns:p14="http://schemas.microsoft.com/office/powerpoint/2010/main" val="2028439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90588"/>
            <a:ext cx="5486400" cy="3086100"/>
          </a:xfrm>
        </p:spPr>
      </p:sp>
      <p:sp>
        <p:nvSpPr>
          <p:cNvPr id="3" name="Notes Placeholder 2"/>
          <p:cNvSpPr>
            <a:spLocks noGrp="1"/>
          </p:cNvSpPr>
          <p:nvPr>
            <p:ph type="body" idx="1"/>
          </p:nvPr>
        </p:nvSpPr>
        <p:spPr/>
        <p:txBody>
          <a:bodyPr/>
          <a:lstStyle/>
          <a:p>
            <a:r>
              <a:rPr lang="en-US" dirty="0"/>
              <a:t>Without all three components of ethical mindfulness, we will continue to have a lack of self-restraint. Since actions that cause harm to others also tend to endanger ourselves, developing this kind of restraint is the beginning of the ethical journey and a major step in enhancing our personal well-being.</a:t>
            </a:r>
          </a:p>
        </p:txBody>
      </p:sp>
      <p:sp>
        <p:nvSpPr>
          <p:cNvPr id="4" name="Slide Number Placeholder 3"/>
          <p:cNvSpPr>
            <a:spLocks noGrp="1"/>
          </p:cNvSpPr>
          <p:nvPr>
            <p:ph type="sldNum" sz="quarter" idx="5"/>
          </p:nvPr>
        </p:nvSpPr>
        <p:spPr/>
        <p:txBody>
          <a:bodyPr/>
          <a:lstStyle/>
          <a:p>
            <a:fld id="{EC1F8F80-5231-F843-9230-D1B574017C36}" type="slidenum">
              <a:rPr lang="en-US" smtClean="0"/>
              <a:t>8</a:t>
            </a:fld>
            <a:endParaRPr lang="en-US"/>
          </a:p>
        </p:txBody>
      </p:sp>
    </p:spTree>
    <p:extLst>
      <p:ext uri="{BB962C8B-B14F-4D97-AF65-F5344CB8AC3E}">
        <p14:creationId xmlns:p14="http://schemas.microsoft.com/office/powerpoint/2010/main" val="110894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“Heedfulness,</a:t>
            </a:r>
            <a:r>
              <a:rPr lang="en-US" baseline="0" dirty="0"/>
              <a:t> Mindfulness and Awareness Skits” from Facilitator Guide</a:t>
            </a:r>
            <a:endParaRPr lang="en-US" dirty="0"/>
          </a:p>
        </p:txBody>
      </p:sp>
      <p:sp>
        <p:nvSpPr>
          <p:cNvPr id="4" name="Slide Number Placeholder 3"/>
          <p:cNvSpPr>
            <a:spLocks noGrp="1"/>
          </p:cNvSpPr>
          <p:nvPr>
            <p:ph type="sldNum" sz="quarter" idx="10"/>
          </p:nvPr>
        </p:nvSpPr>
        <p:spPr/>
        <p:txBody>
          <a:bodyPr/>
          <a:lstStyle/>
          <a:p>
            <a:fld id="{C5F150D0-F96E-D447-8A43-0A68669ECBDF}" type="slidenum">
              <a:rPr lang="en-US" smtClean="0"/>
              <a:t>9</a:t>
            </a:fld>
            <a:endParaRPr lang="en-US"/>
          </a:p>
        </p:txBody>
      </p:sp>
    </p:spTree>
    <p:extLst>
      <p:ext uri="{BB962C8B-B14F-4D97-AF65-F5344CB8AC3E}">
        <p14:creationId xmlns:p14="http://schemas.microsoft.com/office/powerpoint/2010/main" val="1542346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3B7C9F-6FFC-E644-B488-4F6D5D99182C}" type="datetime1">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55F01-6135-9948-9578-4B603008D7E3}" type="slidenum">
              <a:rPr lang="en-US" smtClean="0"/>
              <a:t>‹#›</a:t>
            </a:fld>
            <a:endParaRPr lang="en-US"/>
          </a:p>
        </p:txBody>
      </p:sp>
    </p:spTree>
    <p:extLst>
      <p:ext uri="{BB962C8B-B14F-4D97-AF65-F5344CB8AC3E}">
        <p14:creationId xmlns:p14="http://schemas.microsoft.com/office/powerpoint/2010/main" val="71590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A53E93-24C4-A44D-98D4-739ED998D6E0}" type="datetime1">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55F01-6135-9948-9578-4B603008D7E3}" type="slidenum">
              <a:rPr lang="en-US" smtClean="0"/>
              <a:t>‹#›</a:t>
            </a:fld>
            <a:endParaRPr lang="en-US"/>
          </a:p>
        </p:txBody>
      </p:sp>
    </p:spTree>
    <p:extLst>
      <p:ext uri="{BB962C8B-B14F-4D97-AF65-F5344CB8AC3E}">
        <p14:creationId xmlns:p14="http://schemas.microsoft.com/office/powerpoint/2010/main" val="763631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BC8171-1033-9648-8AB6-3D6FE36254F2}" type="datetime1">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55F01-6135-9948-9578-4B603008D7E3}" type="slidenum">
              <a:rPr lang="en-US" smtClean="0"/>
              <a:t>‹#›</a:t>
            </a:fld>
            <a:endParaRPr lang="en-US"/>
          </a:p>
        </p:txBody>
      </p:sp>
    </p:spTree>
    <p:extLst>
      <p:ext uri="{BB962C8B-B14F-4D97-AF65-F5344CB8AC3E}">
        <p14:creationId xmlns:p14="http://schemas.microsoft.com/office/powerpoint/2010/main" val="988850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latin typeface="Georgia" charset="0"/>
                <a:ea typeface="Georgia" charset="0"/>
                <a:cs typeface="Georgia"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latin typeface="Georgia" charset="0"/>
                <a:ea typeface="Georgia" charset="0"/>
                <a:cs typeface="Georgia" charset="0"/>
              </a:defRPr>
            </a:lvl1pPr>
            <a:lvl2pPr>
              <a:defRPr>
                <a:solidFill>
                  <a:schemeClr val="bg1"/>
                </a:solidFill>
                <a:latin typeface="Georgia" charset="0"/>
                <a:ea typeface="Georgia" charset="0"/>
                <a:cs typeface="Georgia" charset="0"/>
              </a:defRPr>
            </a:lvl2pPr>
            <a:lvl3pPr>
              <a:defRPr>
                <a:solidFill>
                  <a:schemeClr val="bg1"/>
                </a:solidFill>
                <a:latin typeface="Georgia" charset="0"/>
                <a:ea typeface="Georgia" charset="0"/>
                <a:cs typeface="Georgia" charset="0"/>
              </a:defRPr>
            </a:lvl3pPr>
            <a:lvl4pPr>
              <a:defRPr>
                <a:solidFill>
                  <a:schemeClr val="bg1"/>
                </a:solidFill>
                <a:latin typeface="Georgia" charset="0"/>
                <a:ea typeface="Georgia" charset="0"/>
                <a:cs typeface="Georgia" charset="0"/>
              </a:defRPr>
            </a:lvl4pPr>
            <a:lvl5pPr>
              <a:defRPr>
                <a:solidFill>
                  <a:schemeClr val="bg1"/>
                </a:solidFill>
                <a:latin typeface="Georgia" charset="0"/>
                <a:ea typeface="Georgia" charset="0"/>
                <a:cs typeface="Georgi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29EE8-3B2C-E64F-944C-527946F6C337}" type="datetime1">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55F01-6135-9948-9578-4B603008D7E3}" type="slidenum">
              <a:rPr lang="en-US" smtClean="0"/>
              <a:t>‹#›</a:t>
            </a:fld>
            <a:endParaRPr lang="en-US"/>
          </a:p>
        </p:txBody>
      </p:sp>
    </p:spTree>
    <p:extLst>
      <p:ext uri="{BB962C8B-B14F-4D97-AF65-F5344CB8AC3E}">
        <p14:creationId xmlns:p14="http://schemas.microsoft.com/office/powerpoint/2010/main" val="635145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5EBF96-CFE6-BE42-B127-DF46EAF12CA6}" type="datetime1">
              <a:rPr lang="en-US" smtClean="0"/>
              <a:t>6/23/20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55F01-6135-9948-9578-4B603008D7E3}" type="slidenum">
              <a:rPr lang="en-US" smtClean="0"/>
              <a:t>‹#›</a:t>
            </a:fld>
            <a:endParaRPr lang="en-US"/>
          </a:p>
        </p:txBody>
      </p:sp>
    </p:spTree>
    <p:extLst>
      <p:ext uri="{BB962C8B-B14F-4D97-AF65-F5344CB8AC3E}">
        <p14:creationId xmlns:p14="http://schemas.microsoft.com/office/powerpoint/2010/main" val="188887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DB56BA-CF02-6A47-A878-B253A734514F}" type="datetime1">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55F01-6135-9948-9578-4B603008D7E3}" type="slidenum">
              <a:rPr lang="en-US" smtClean="0"/>
              <a:t>‹#›</a:t>
            </a:fld>
            <a:endParaRPr lang="en-US"/>
          </a:p>
        </p:txBody>
      </p:sp>
    </p:spTree>
    <p:extLst>
      <p:ext uri="{BB962C8B-B14F-4D97-AF65-F5344CB8AC3E}">
        <p14:creationId xmlns:p14="http://schemas.microsoft.com/office/powerpoint/2010/main" val="115993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5080FC-F9F9-8B4C-83F3-196824505860}" type="datetime1">
              <a:rPr lang="en-US" smtClean="0"/>
              <a:t>6/23/20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55F01-6135-9948-9578-4B603008D7E3}" type="slidenum">
              <a:rPr lang="en-US" smtClean="0"/>
              <a:t>‹#›</a:t>
            </a:fld>
            <a:endParaRPr lang="en-US"/>
          </a:p>
        </p:txBody>
      </p:sp>
    </p:spTree>
    <p:extLst>
      <p:ext uri="{BB962C8B-B14F-4D97-AF65-F5344CB8AC3E}">
        <p14:creationId xmlns:p14="http://schemas.microsoft.com/office/powerpoint/2010/main" val="1743221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CCFA0B-8722-BA48-B655-8804315950A6}" type="datetime1">
              <a:rPr lang="en-US" smtClean="0"/>
              <a:t>6/23/20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55F01-6135-9948-9578-4B603008D7E3}" type="slidenum">
              <a:rPr lang="en-US" smtClean="0"/>
              <a:t>‹#›</a:t>
            </a:fld>
            <a:endParaRPr lang="en-US"/>
          </a:p>
        </p:txBody>
      </p:sp>
    </p:spTree>
    <p:extLst>
      <p:ext uri="{BB962C8B-B14F-4D97-AF65-F5344CB8AC3E}">
        <p14:creationId xmlns:p14="http://schemas.microsoft.com/office/powerpoint/2010/main" val="20030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0967F-8E64-FE4B-BA73-E00E6AE3F83D}" type="datetime1">
              <a:rPr lang="en-US" smtClean="0"/>
              <a:t>6/23/20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55F01-6135-9948-9578-4B603008D7E3}" type="slidenum">
              <a:rPr lang="en-US" smtClean="0"/>
              <a:t>‹#›</a:t>
            </a:fld>
            <a:endParaRPr lang="en-US"/>
          </a:p>
        </p:txBody>
      </p:sp>
    </p:spTree>
    <p:extLst>
      <p:ext uri="{BB962C8B-B14F-4D97-AF65-F5344CB8AC3E}">
        <p14:creationId xmlns:p14="http://schemas.microsoft.com/office/powerpoint/2010/main" val="140231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4CC330-EF3C-484C-8118-BB9DF3AE26DD}" type="datetime1">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55F01-6135-9948-9578-4B603008D7E3}" type="slidenum">
              <a:rPr lang="en-US" smtClean="0"/>
              <a:t>‹#›</a:t>
            </a:fld>
            <a:endParaRPr lang="en-US"/>
          </a:p>
        </p:txBody>
      </p:sp>
    </p:spTree>
    <p:extLst>
      <p:ext uri="{BB962C8B-B14F-4D97-AF65-F5344CB8AC3E}">
        <p14:creationId xmlns:p14="http://schemas.microsoft.com/office/powerpoint/2010/main" val="137281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9444D0-A263-1A49-8411-3AF34962B467}" type="datetime1">
              <a:rPr lang="en-US" smtClean="0"/>
              <a:t>6/23/20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55F01-6135-9948-9578-4B603008D7E3}" type="slidenum">
              <a:rPr lang="en-US" smtClean="0"/>
              <a:t>‹#›</a:t>
            </a:fld>
            <a:endParaRPr lang="en-US"/>
          </a:p>
        </p:txBody>
      </p:sp>
    </p:spTree>
    <p:extLst>
      <p:ext uri="{BB962C8B-B14F-4D97-AF65-F5344CB8AC3E}">
        <p14:creationId xmlns:p14="http://schemas.microsoft.com/office/powerpoint/2010/main" val="885002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2404E-DB93-9D44-AFC5-4BA500647A1C}" type="datetime1">
              <a:rPr lang="en-US" smtClean="0"/>
              <a:t>6/23/20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55F01-6135-9948-9578-4B603008D7E3}" type="slidenum">
              <a:rPr lang="en-US" smtClean="0"/>
              <a:t>‹#›</a:t>
            </a:fld>
            <a:endParaRPr lang="en-US"/>
          </a:p>
        </p:txBody>
      </p:sp>
    </p:spTree>
    <p:extLst>
      <p:ext uri="{BB962C8B-B14F-4D97-AF65-F5344CB8AC3E}">
        <p14:creationId xmlns:p14="http://schemas.microsoft.com/office/powerpoint/2010/main" val="950636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customXml" Target="../ink/ink1.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507069" cy="684931"/>
          </a:xfrm>
          <a:prstGeom prst="rect">
            <a:avLst/>
          </a:prstGeom>
          <a:noFill/>
        </p:spPr>
        <p:txBody>
          <a:bodyPr wrap="square" rtlCol="0">
            <a:spAutoFit/>
          </a:bodyPr>
          <a:lstStyle/>
          <a:p>
            <a:r>
              <a:rPr lang="en-US" sz="2800" dirty="0">
                <a:solidFill>
                  <a:schemeClr val="bg1"/>
                </a:solidFill>
                <a:latin typeface="Georgia" panose="02040502050405020303" pitchFamily="18" charset="0"/>
                <a:ea typeface="Times New Roman" charset="0"/>
                <a:cs typeface="Times New Roman" charset="0"/>
              </a:rPr>
              <a:t>COMPASSIONATE INTEGRITY TRAINING</a:t>
            </a:r>
          </a:p>
          <a:p>
            <a:endParaRPr lang="en-US" sz="1051" dirty="0">
              <a:latin typeface="Georgia" panose="02040502050405020303" pitchFamily="18"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Georgia" panose="02040502050405020303" pitchFamily="18" charset="0"/>
            </a:endParaRPr>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7416800"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	</a:t>
            </a:r>
            <a:r>
              <a:rPr lang="en-US" sz="1333" spc="800" dirty="0">
                <a:solidFill>
                  <a:schemeClr val="bg1"/>
                </a:solidFill>
                <a:latin typeface="Georgia" panose="02040502050405020303" pitchFamily="18" charset="0"/>
                <a:ea typeface="Times New Roman" charset="0"/>
                <a:cs typeface="Times New Roman" charset="0"/>
              </a:rPr>
              <a:t>SELF-CULTIVATION</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2:		</a:t>
            </a:r>
            <a:r>
              <a:rPr lang="en-US" sz="1333" spc="800" dirty="0">
                <a:solidFill>
                  <a:schemeClr val="bg1"/>
                </a:solidFill>
                <a:latin typeface="Georgia" panose="02040502050405020303" pitchFamily="18" charset="0"/>
                <a:ea typeface="Times New Roman" charset="0"/>
                <a:cs typeface="Times New Roman" charset="0"/>
              </a:rPr>
              <a:t>ETHICAL MINDFULNESS</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2" y="4285058"/>
            <a:ext cx="7203305" cy="369332"/>
          </a:xfrm>
          <a:prstGeom prst="rect">
            <a:avLst/>
          </a:prstGeom>
        </p:spPr>
        <p:txBody>
          <a:bodyPr wrap="square">
            <a:spAutoFit/>
          </a:bodyPr>
          <a:lstStyle/>
          <a:p>
            <a:pPr>
              <a:spcBef>
                <a:spcPct val="20000"/>
              </a:spcBef>
            </a:pPr>
            <a:r>
              <a:rPr lang="de-DE" altLang="en-US" dirty="0">
                <a:solidFill>
                  <a:schemeClr val="bg1"/>
                </a:solidFill>
                <a:latin typeface="Georgia" panose="02040502050405020303" pitchFamily="18" charset="0"/>
                <a:ea typeface="Times New Roman" charset="0"/>
                <a:cs typeface="Times New Roman" charset="0"/>
              </a:rPr>
              <a:t>© 2020 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87614251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800" y="42334"/>
            <a:ext cx="11836400" cy="6773333"/>
          </a:xfrm>
          <a:prstGeom prst="rect">
            <a:avLst/>
          </a:prstGeom>
        </p:spPr>
      </p:pic>
      <p:sp>
        <p:nvSpPr>
          <p:cNvPr id="2" name="Title 1"/>
          <p:cNvSpPr>
            <a:spLocks noGrp="1"/>
          </p:cNvSpPr>
          <p:nvPr>
            <p:ph type="title"/>
          </p:nvPr>
        </p:nvSpPr>
        <p:spPr>
          <a:xfrm>
            <a:off x="6773333" y="283106"/>
            <a:ext cx="5080000" cy="3145895"/>
          </a:xfrm>
        </p:spPr>
        <p:txBody>
          <a:bodyPr>
            <a:normAutofit/>
          </a:bodyPr>
          <a:lstStyle/>
          <a:p>
            <a:r>
              <a:rPr lang="en-US" dirty="0"/>
              <a:t>Reflective Writing &amp; </a:t>
            </a:r>
            <a:br>
              <a:rPr lang="en-US" dirty="0"/>
            </a:br>
            <a:r>
              <a:rPr lang="en-US" dirty="0"/>
              <a:t>Mindful Dialogue</a:t>
            </a:r>
          </a:p>
        </p:txBody>
      </p:sp>
    </p:spTree>
    <p:extLst>
      <p:ext uri="{BB962C8B-B14F-4D97-AF65-F5344CB8AC3E}">
        <p14:creationId xmlns:p14="http://schemas.microsoft.com/office/powerpoint/2010/main" val="79620431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1" y="0"/>
            <a:ext cx="11189513" cy="6858000"/>
          </a:xfrm>
          <a:prstGeom prst="rect">
            <a:avLst/>
          </a:prstGeom>
        </p:spPr>
      </p:pic>
      <p:sp>
        <p:nvSpPr>
          <p:cNvPr id="2" name="Title 1"/>
          <p:cNvSpPr>
            <a:spLocks noGrp="1"/>
          </p:cNvSpPr>
          <p:nvPr>
            <p:ph type="title"/>
          </p:nvPr>
        </p:nvSpPr>
        <p:spPr>
          <a:xfrm>
            <a:off x="3531999" y="2766219"/>
            <a:ext cx="5128004" cy="1325563"/>
          </a:xfrm>
        </p:spPr>
        <p:txBody>
          <a:bodyPr>
            <a:noAutofit/>
          </a:bodyPr>
          <a:lstStyle/>
          <a:p>
            <a:pPr algn="ctr"/>
            <a:r>
              <a:rPr lang="en-US" sz="5400" dirty="0">
                <a:solidFill>
                  <a:schemeClr val="tx1"/>
                </a:solidFill>
              </a:rPr>
              <a:t>Group Activity</a:t>
            </a:r>
          </a:p>
        </p:txBody>
      </p:sp>
    </p:spTree>
    <p:extLst>
      <p:ext uri="{BB962C8B-B14F-4D97-AF65-F5344CB8AC3E}">
        <p14:creationId xmlns:p14="http://schemas.microsoft.com/office/powerpoint/2010/main" val="15598668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og that is standing in front of a sunset&#10;&#10;Description automatically generated">
            <a:extLst>
              <a:ext uri="{FF2B5EF4-FFF2-40B4-BE49-F238E27FC236}">
                <a16:creationId xmlns:a16="http://schemas.microsoft.com/office/drawing/2014/main" id="{EBAD971F-97A7-5642-8AE4-C06BAE43F7B4}"/>
              </a:ext>
            </a:extLst>
          </p:cNvPr>
          <p:cNvPicPr>
            <a:picLocks noChangeAspect="1"/>
          </p:cNvPicPr>
          <p:nvPr/>
        </p:nvPicPr>
        <p:blipFill rotWithShape="1">
          <a:blip r:embed="rId3"/>
          <a:srcRect t="14057" b="1606"/>
          <a:stretch/>
        </p:blipFill>
        <p:spPr>
          <a:xfrm>
            <a:off x="-5449" y="0"/>
            <a:ext cx="12197450" cy="6857999"/>
          </a:xfrm>
          <a:prstGeom prst="rect">
            <a:avLst/>
          </a:prstGeom>
        </p:spPr>
      </p:pic>
      <p:pic>
        <p:nvPicPr>
          <p:cNvPr id="3" name="Picture 2"/>
          <p:cNvPicPr>
            <a:picLocks noChangeAspect="1"/>
          </p:cNvPicPr>
          <p:nvPr/>
        </p:nvPicPr>
        <p:blipFill>
          <a:blip r:embed="rId4">
            <a:biLevel thresh="25000"/>
          </a:blip>
          <a:stretch>
            <a:fillRect/>
          </a:stretch>
        </p:blipFill>
        <p:spPr>
          <a:xfrm>
            <a:off x="4023574" y="1935317"/>
            <a:ext cx="1599487" cy="3015824"/>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64AC83BE-B20B-2F45-BB05-D5C161F0F494}"/>
                  </a:ext>
                </a:extLst>
              </p14:cNvPr>
              <p14:cNvContentPartPr/>
              <p14:nvPr/>
            </p14:nvContentPartPr>
            <p14:xfrm>
              <a:off x="5804352" y="3698951"/>
              <a:ext cx="480" cy="480"/>
            </p14:xfrm>
          </p:contentPart>
        </mc:Choice>
        <mc:Fallback xmlns="">
          <p:pic>
            <p:nvPicPr>
              <p:cNvPr id="13" name="Ink 12">
                <a:extLst>
                  <a:ext uri="{FF2B5EF4-FFF2-40B4-BE49-F238E27FC236}">
                    <a16:creationId xmlns:a16="http://schemas.microsoft.com/office/drawing/2014/main" id="{64AC83BE-B20B-2F45-BB05-D5C161F0F494}"/>
                  </a:ext>
                </a:extLst>
              </p:cNvPr>
              <p:cNvPicPr/>
              <p:nvPr/>
            </p:nvPicPr>
            <p:blipFill>
              <a:blip r:embed="rId6"/>
              <a:stretch>
                <a:fillRect/>
              </a:stretch>
            </p:blipFill>
            <p:spPr>
              <a:xfrm>
                <a:off x="5783712" y="3678311"/>
                <a:ext cx="41280" cy="41280"/>
              </a:xfrm>
              <a:prstGeom prst="rect">
                <a:avLst/>
              </a:prstGeom>
            </p:spPr>
          </p:pic>
        </mc:Fallback>
      </mc:AlternateContent>
      <p:sp>
        <p:nvSpPr>
          <p:cNvPr id="29" name="Oval 28">
            <a:extLst>
              <a:ext uri="{FF2B5EF4-FFF2-40B4-BE49-F238E27FC236}">
                <a16:creationId xmlns:a16="http://schemas.microsoft.com/office/drawing/2014/main" id="{D492E818-A934-C34C-B637-75053B140C61}"/>
              </a:ext>
            </a:extLst>
          </p:cNvPr>
          <p:cNvSpPr/>
          <p:nvPr/>
        </p:nvSpPr>
        <p:spPr>
          <a:xfrm>
            <a:off x="5781738" y="3670301"/>
            <a:ext cx="60959" cy="60959"/>
          </a:xfrm>
          <a:prstGeom prst="ellipse">
            <a:avLst/>
          </a:prstGeom>
          <a:solidFill>
            <a:srgbClr val="CB6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TextBox 74">
            <a:extLst>
              <a:ext uri="{FF2B5EF4-FFF2-40B4-BE49-F238E27FC236}">
                <a16:creationId xmlns:a16="http://schemas.microsoft.com/office/drawing/2014/main" id="{4AF53F22-A981-3C48-A4AB-9015D4E1552C}"/>
              </a:ext>
            </a:extLst>
          </p:cNvPr>
          <p:cNvSpPr txBox="1"/>
          <p:nvPr/>
        </p:nvSpPr>
        <p:spPr>
          <a:xfrm>
            <a:off x="7039293" y="4185862"/>
            <a:ext cx="842683" cy="379656"/>
          </a:xfrm>
          <a:prstGeom prst="rect">
            <a:avLst/>
          </a:prstGeom>
          <a:noFill/>
        </p:spPr>
        <p:txBody>
          <a:bodyPr wrap="square" rtlCol="0">
            <a:spAutoFit/>
          </a:bodyPr>
          <a:lstStyle/>
          <a:p>
            <a:r>
              <a:rPr lang="en-US" sz="1867" dirty="0">
                <a:solidFill>
                  <a:schemeClr val="bg1"/>
                </a:solidFill>
                <a:latin typeface="Georgia" panose="02040502050405020303" pitchFamily="18" charset="0"/>
              </a:rPr>
              <a:t>Mind</a:t>
            </a:r>
          </a:p>
        </p:txBody>
      </p:sp>
      <p:sp>
        <p:nvSpPr>
          <p:cNvPr id="76" name="TextBox 75">
            <a:extLst>
              <a:ext uri="{FF2B5EF4-FFF2-40B4-BE49-F238E27FC236}">
                <a16:creationId xmlns:a16="http://schemas.microsoft.com/office/drawing/2014/main" id="{9E76B550-C8ED-B244-BB6E-1AA12C2457F8}"/>
              </a:ext>
            </a:extLst>
          </p:cNvPr>
          <p:cNvSpPr txBox="1"/>
          <p:nvPr/>
        </p:nvSpPr>
        <p:spPr>
          <a:xfrm>
            <a:off x="4710155" y="1565917"/>
            <a:ext cx="2265083" cy="379656"/>
          </a:xfrm>
          <a:prstGeom prst="rect">
            <a:avLst/>
          </a:prstGeom>
          <a:noFill/>
        </p:spPr>
        <p:txBody>
          <a:bodyPr wrap="square" rtlCol="0">
            <a:spAutoFit/>
          </a:bodyPr>
          <a:lstStyle/>
          <a:p>
            <a:r>
              <a:rPr lang="en-US" sz="1867" dirty="0">
                <a:solidFill>
                  <a:schemeClr val="bg1"/>
                </a:solidFill>
                <a:latin typeface="Georgia" panose="02040502050405020303" pitchFamily="18" charset="0"/>
              </a:rPr>
              <a:t>Object of Attention</a:t>
            </a:r>
          </a:p>
        </p:txBody>
      </p:sp>
      <p:sp>
        <p:nvSpPr>
          <p:cNvPr id="77" name="TextBox 76">
            <a:extLst>
              <a:ext uri="{FF2B5EF4-FFF2-40B4-BE49-F238E27FC236}">
                <a16:creationId xmlns:a16="http://schemas.microsoft.com/office/drawing/2014/main" id="{1DC94D9A-D8AF-F140-83FD-379133A9F51F}"/>
              </a:ext>
            </a:extLst>
          </p:cNvPr>
          <p:cNvSpPr txBox="1"/>
          <p:nvPr/>
        </p:nvSpPr>
        <p:spPr>
          <a:xfrm>
            <a:off x="715790" y="1257508"/>
            <a:ext cx="1681422" cy="666977"/>
          </a:xfrm>
          <a:prstGeom prst="rect">
            <a:avLst/>
          </a:prstGeom>
          <a:noFill/>
        </p:spPr>
        <p:txBody>
          <a:bodyPr wrap="square" rtlCol="0">
            <a:spAutoFit/>
          </a:bodyPr>
          <a:lstStyle/>
          <a:p>
            <a:pPr algn="ctr"/>
            <a:r>
              <a:rPr lang="en-US" sz="1867" dirty="0">
                <a:solidFill>
                  <a:schemeClr val="bg1"/>
                </a:solidFill>
                <a:latin typeface="Georgia" panose="02040502050405020303" pitchFamily="18" charset="0"/>
              </a:rPr>
              <a:t>Metacognitive </a:t>
            </a:r>
            <a:br>
              <a:rPr lang="en-US" sz="1867" dirty="0">
                <a:solidFill>
                  <a:schemeClr val="bg1"/>
                </a:solidFill>
                <a:latin typeface="Georgia" panose="02040502050405020303" pitchFamily="18" charset="0"/>
              </a:rPr>
            </a:br>
            <a:r>
              <a:rPr lang="en-US" sz="1867" dirty="0">
                <a:solidFill>
                  <a:schemeClr val="bg1"/>
                </a:solidFill>
                <a:latin typeface="Georgia" panose="02040502050405020303" pitchFamily="18" charset="0"/>
              </a:rPr>
              <a:t>Awareness</a:t>
            </a:r>
          </a:p>
        </p:txBody>
      </p:sp>
      <p:sp>
        <p:nvSpPr>
          <p:cNvPr id="78" name="TextBox 77">
            <a:extLst>
              <a:ext uri="{FF2B5EF4-FFF2-40B4-BE49-F238E27FC236}">
                <a16:creationId xmlns:a16="http://schemas.microsoft.com/office/drawing/2014/main" id="{7BA0BE9A-5F2B-C940-8255-5E552FDFAF1B}"/>
              </a:ext>
            </a:extLst>
          </p:cNvPr>
          <p:cNvSpPr txBox="1"/>
          <p:nvPr/>
        </p:nvSpPr>
        <p:spPr>
          <a:xfrm>
            <a:off x="4394623" y="2946021"/>
            <a:ext cx="1589740" cy="379656"/>
          </a:xfrm>
          <a:prstGeom prst="rect">
            <a:avLst/>
          </a:prstGeom>
          <a:noFill/>
        </p:spPr>
        <p:txBody>
          <a:bodyPr wrap="square" rtlCol="0">
            <a:spAutoFit/>
          </a:bodyPr>
          <a:lstStyle/>
          <a:p>
            <a:r>
              <a:rPr lang="en-US" sz="1867" dirty="0">
                <a:solidFill>
                  <a:schemeClr val="bg1"/>
                </a:solidFill>
                <a:latin typeface="Georgia" panose="02040502050405020303" pitchFamily="18" charset="0"/>
              </a:rPr>
              <a:t>Mindfulness</a:t>
            </a:r>
          </a:p>
        </p:txBody>
      </p:sp>
      <p:cxnSp>
        <p:nvCxnSpPr>
          <p:cNvPr id="80" name="Straight Connector 79">
            <a:extLst>
              <a:ext uri="{FF2B5EF4-FFF2-40B4-BE49-F238E27FC236}">
                <a16:creationId xmlns:a16="http://schemas.microsoft.com/office/drawing/2014/main" id="{E837FA0E-90C1-C945-9215-D122D9C4F388}"/>
              </a:ext>
            </a:extLst>
          </p:cNvPr>
          <p:cNvCxnSpPr>
            <a:cxnSpLocks/>
          </p:cNvCxnSpPr>
          <p:nvPr/>
        </p:nvCxnSpPr>
        <p:spPr>
          <a:xfrm flipH="1">
            <a:off x="6697188" y="4565518"/>
            <a:ext cx="694812" cy="5243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EF40F87-6ACC-FA4B-A0CD-C7D6F7FEF983}"/>
              </a:ext>
            </a:extLst>
          </p:cNvPr>
          <p:cNvCxnSpPr>
            <a:cxnSpLocks/>
          </p:cNvCxnSpPr>
          <p:nvPr/>
        </p:nvCxnSpPr>
        <p:spPr>
          <a:xfrm flipH="1">
            <a:off x="4272174" y="3310705"/>
            <a:ext cx="399843" cy="34740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AF39D9A-4144-6340-A95B-CDE8202FBF86}"/>
              </a:ext>
            </a:extLst>
          </p:cNvPr>
          <p:cNvCxnSpPr>
            <a:cxnSpLocks/>
          </p:cNvCxnSpPr>
          <p:nvPr/>
        </p:nvCxnSpPr>
        <p:spPr>
          <a:xfrm flipH="1" flipV="1">
            <a:off x="4256426" y="1590997"/>
            <a:ext cx="415591" cy="13890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3824696-F230-6640-ABDA-92BC37C9BB09}"/>
              </a:ext>
            </a:extLst>
          </p:cNvPr>
          <p:cNvCxnSpPr>
            <a:cxnSpLocks/>
          </p:cNvCxnSpPr>
          <p:nvPr/>
        </p:nvCxnSpPr>
        <p:spPr>
          <a:xfrm flipH="1" flipV="1">
            <a:off x="1551818" y="1909609"/>
            <a:ext cx="634181" cy="35353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8CD94A21-C97C-DA45-B5CB-34E0E606D69A}"/>
              </a:ext>
            </a:extLst>
          </p:cNvPr>
          <p:cNvSpPr>
            <a:spLocks noGrp="1"/>
          </p:cNvSpPr>
          <p:nvPr>
            <p:ph type="title"/>
          </p:nvPr>
        </p:nvSpPr>
        <p:spPr>
          <a:xfrm>
            <a:off x="6268820" y="130772"/>
            <a:ext cx="5835825" cy="836658"/>
          </a:xfrm>
        </p:spPr>
        <p:txBody>
          <a:bodyPr>
            <a:noAutofit/>
          </a:bodyPr>
          <a:lstStyle/>
          <a:p>
            <a:r>
              <a:rPr lang="en-US" sz="4800" dirty="0"/>
              <a:t>Training the Mind</a:t>
            </a:r>
          </a:p>
        </p:txBody>
      </p:sp>
    </p:spTree>
    <p:extLst>
      <p:ext uri="{BB962C8B-B14F-4D97-AF65-F5344CB8AC3E}">
        <p14:creationId xmlns:p14="http://schemas.microsoft.com/office/powerpoint/2010/main" val="25424855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2000"/>
                                        <p:tgtEl>
                                          <p:spTgt spid="8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2000"/>
                                        <p:tgtEl>
                                          <p:spTgt spid="7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2000"/>
                                        <p:tgtEl>
                                          <p:spTgt spid="76"/>
                                        </p:tgtEl>
                                      </p:cBhvr>
                                    </p:animEffect>
                                  </p:childTnLst>
                                </p:cTn>
                              </p:par>
                              <p:par>
                                <p:cTn id="21" presetID="10"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2000"/>
                                        <p:tgtEl>
                                          <p:spTgt spid="8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2000"/>
                                        <p:tgtEl>
                                          <p:spTgt spid="78"/>
                                        </p:tgtEl>
                                      </p:cBhvr>
                                    </p:animEffect>
                                  </p:childTnLst>
                                </p:cTn>
                              </p:par>
                              <p:par>
                                <p:cTn id="29" presetID="10"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2000"/>
                                        <p:tgtEl>
                                          <p:spTgt spid="8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fade">
                                      <p:cBhvr>
                                        <p:cTn id="36" dur="2000"/>
                                        <p:tgtEl>
                                          <p:spTgt spid="8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8"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725" b="9206"/>
          <a:stretch/>
        </p:blipFill>
        <p:spPr>
          <a:xfrm>
            <a:off x="17065" y="0"/>
            <a:ext cx="12236494" cy="6858000"/>
          </a:xfrm>
          <a:prstGeom prst="rect">
            <a:avLst/>
          </a:prstGeom>
        </p:spPr>
      </p:pic>
      <p:sp>
        <p:nvSpPr>
          <p:cNvPr id="7" name="Title 1"/>
          <p:cNvSpPr txBox="1">
            <a:spLocks/>
          </p:cNvSpPr>
          <p:nvPr/>
        </p:nvSpPr>
        <p:spPr>
          <a:xfrm>
            <a:off x="532042" y="430953"/>
            <a:ext cx="2601533" cy="749368"/>
          </a:xfrm>
          <a:prstGeom prst="rect">
            <a:avLst/>
          </a:prstGeom>
          <a:solidFill>
            <a:srgbClr val="000000">
              <a:alpha val="54902"/>
            </a:srgb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r>
              <a:rPr lang="en-US" dirty="0"/>
              <a:t>Stability</a:t>
            </a:r>
          </a:p>
        </p:txBody>
      </p:sp>
      <p:sp>
        <p:nvSpPr>
          <p:cNvPr id="8" name="Title 1"/>
          <p:cNvSpPr txBox="1">
            <a:spLocks/>
          </p:cNvSpPr>
          <p:nvPr/>
        </p:nvSpPr>
        <p:spPr>
          <a:xfrm>
            <a:off x="9326102" y="5385676"/>
            <a:ext cx="2432677" cy="646090"/>
          </a:xfrm>
          <a:prstGeom prst="rect">
            <a:avLst/>
          </a:prstGeom>
          <a:solidFill>
            <a:srgbClr val="000000">
              <a:alpha val="54902"/>
            </a:srgb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bg1"/>
                </a:solidFill>
                <a:latin typeface="Georgia" charset="0"/>
                <a:ea typeface="Georgia" charset="0"/>
                <a:cs typeface="Georgia" charset="0"/>
              </a:defRPr>
            </a:lvl1pPr>
          </a:lstStyle>
          <a:p>
            <a:r>
              <a:rPr lang="en-US" dirty="0"/>
              <a:t>Clarity</a:t>
            </a:r>
          </a:p>
        </p:txBody>
      </p:sp>
    </p:spTree>
    <p:extLst>
      <p:ext uri="{BB962C8B-B14F-4D97-AF65-F5344CB8AC3E}">
        <p14:creationId xmlns:p14="http://schemas.microsoft.com/office/powerpoint/2010/main" val="9404565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03950091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1124436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DD59069A-CDEA-1F4B-88C7-3CBCC5D4E648}"/>
              </a:ext>
            </a:extLst>
          </p:cNvPr>
          <p:cNvPicPr>
            <a:picLocks noChangeAspect="1"/>
          </p:cNvPicPr>
          <p:nvPr/>
        </p:nvPicPr>
        <p:blipFill rotWithShape="1">
          <a:blip r:embed="rId3"/>
          <a:srcRect t="5217" b="4928"/>
          <a:stretch/>
        </p:blipFill>
        <p:spPr>
          <a:xfrm>
            <a:off x="417444" y="22792"/>
            <a:ext cx="11430000" cy="6836259"/>
          </a:xfrm>
          <a:prstGeom prst="rect">
            <a:avLst/>
          </a:prstGeom>
        </p:spPr>
      </p:pic>
      <p:sp>
        <p:nvSpPr>
          <p:cNvPr id="6" name="Content Placeholder 2"/>
          <p:cNvSpPr>
            <a:spLocks noGrp="1"/>
          </p:cNvSpPr>
          <p:nvPr>
            <p:ph idx="1"/>
          </p:nvPr>
        </p:nvSpPr>
        <p:spPr>
          <a:xfrm>
            <a:off x="5099420" y="344712"/>
            <a:ext cx="6548583" cy="812801"/>
          </a:xfrm>
          <a:noFill/>
        </p:spPr>
        <p:txBody>
          <a:bodyPr>
            <a:noAutofit/>
          </a:bodyPr>
          <a:lstStyle/>
          <a:p>
            <a:pPr marL="0" indent="0">
              <a:buNone/>
            </a:pPr>
            <a:r>
              <a:rPr lang="en-US" sz="4800" dirty="0">
                <a:solidFill>
                  <a:schemeClr val="bg1"/>
                </a:solidFill>
              </a:rPr>
              <a:t>Contemplative Practice</a:t>
            </a:r>
          </a:p>
          <a:p>
            <a:pPr marL="0" indent="0">
              <a:buNone/>
            </a:pPr>
            <a:endParaRPr lang="en-US" sz="4800" dirty="0">
              <a:solidFill>
                <a:schemeClr val="bg1"/>
              </a:solidFill>
            </a:endParaRPr>
          </a:p>
        </p:txBody>
      </p:sp>
    </p:spTree>
    <p:extLst>
      <p:ext uri="{BB962C8B-B14F-4D97-AF65-F5344CB8AC3E}">
        <p14:creationId xmlns:p14="http://schemas.microsoft.com/office/powerpoint/2010/main" val="1918786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40983" y="2717230"/>
            <a:ext cx="7442412" cy="948401"/>
          </a:xfrm>
          <a:prstGeom prst="rect">
            <a:avLst/>
          </a:prstGeom>
          <a:noFill/>
        </p:spPr>
        <p:txBody>
          <a:bodyPr wrap="square" rtlCol="0">
            <a:spAutoFit/>
          </a:bodyPr>
          <a:lstStyle/>
          <a:p>
            <a:r>
              <a:rPr lang="en-US" sz="2400" dirty="0">
                <a:solidFill>
                  <a:schemeClr val="bg1">
                    <a:lumMod val="85000"/>
                  </a:schemeClr>
                </a:solidFill>
                <a:latin typeface="Georgia" panose="02040502050405020303" pitchFamily="18" charset="0"/>
                <a:ea typeface="Times New Roman" charset="0"/>
                <a:cs typeface="Times New Roman" charset="0"/>
              </a:rPr>
              <a:t>Center for Compassion, Integrity and Secular Ethics</a:t>
            </a:r>
          </a:p>
          <a:p>
            <a:pPr>
              <a:lnSpc>
                <a:spcPct val="150000"/>
              </a:lnSpc>
            </a:pPr>
            <a:r>
              <a:rPr lang="en-US" sz="2400" dirty="0">
                <a:solidFill>
                  <a:srgbClr val="92D050"/>
                </a:solidFill>
                <a:latin typeface="Georgia" panose="02040502050405020303" pitchFamily="18" charset="0"/>
                <a:ea typeface="Times New Roman" charset="0"/>
                <a:cs typeface="Times New Roman" charset="0"/>
              </a:rPr>
              <a:t>Life University</a:t>
            </a:r>
          </a:p>
        </p:txBody>
      </p:sp>
      <p:sp>
        <p:nvSpPr>
          <p:cNvPr id="9" name="TextBox 8"/>
          <p:cNvSpPr txBox="1"/>
          <p:nvPr/>
        </p:nvSpPr>
        <p:spPr>
          <a:xfrm>
            <a:off x="4240983" y="1524002"/>
            <a:ext cx="7308287" cy="684931"/>
          </a:xfrm>
          <a:prstGeom prst="rect">
            <a:avLst/>
          </a:prstGeom>
          <a:noFill/>
        </p:spPr>
        <p:txBody>
          <a:bodyPr wrap="square" rtlCol="0">
            <a:spAutoFit/>
          </a:bodyPr>
          <a:lstStyle/>
          <a:p>
            <a:r>
              <a:rPr lang="en-US" sz="2800" dirty="0">
                <a:solidFill>
                  <a:schemeClr val="bg1"/>
                </a:solidFill>
                <a:latin typeface="Georgia" panose="02040502050405020303" pitchFamily="18" charset="0"/>
                <a:ea typeface="Times New Roman" charset="0"/>
                <a:cs typeface="Times New Roman" charset="0"/>
              </a:rPr>
              <a:t>COMPASSIONATE INTEGRITY TRAINING</a:t>
            </a:r>
          </a:p>
          <a:p>
            <a:endParaRPr lang="en-US" sz="1051" dirty="0">
              <a:latin typeface="Georgia" panose="02040502050405020303" pitchFamily="18" charset="0"/>
              <a:ea typeface="Times New Roman" charset="0"/>
              <a:cs typeface="Times New Roman" charset="0"/>
            </a:endParaRPr>
          </a:p>
        </p:txBody>
      </p:sp>
      <p:pic>
        <p:nvPicPr>
          <p:cNvPr id="18" name="Picture 17" descr="cover photo.jpg"/>
          <p:cNvPicPr>
            <a:picLocks noChangeAspect="1"/>
          </p:cNvPicPr>
          <p:nvPr/>
        </p:nvPicPr>
        <p:blipFill>
          <a:blip r:embed="rId3" cstate="print"/>
          <a:srcRect l="1935" t="645" r="7097"/>
          <a:stretch>
            <a:fillRect/>
          </a:stretch>
        </p:blipFill>
        <p:spPr>
          <a:xfrm>
            <a:off x="398211" y="0"/>
            <a:ext cx="3581400" cy="5867400"/>
          </a:xfrm>
          <a:prstGeom prst="rect">
            <a:avLst/>
          </a:prstGeom>
        </p:spPr>
      </p:pic>
      <p:sp>
        <p:nvSpPr>
          <p:cNvPr id="6" name="Rectangle 5"/>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Georgia" panose="02040502050405020303" pitchFamily="18" charset="0"/>
            </a:endParaRPr>
          </a:p>
        </p:txBody>
      </p:sp>
      <p:pic>
        <p:nvPicPr>
          <p:cNvPr id="7" name="Picture 6" descr="ccise.png"/>
          <p:cNvPicPr>
            <a:picLocks noChangeAspect="1"/>
          </p:cNvPicPr>
          <p:nvPr/>
        </p:nvPicPr>
        <p:blipFill>
          <a:blip r:embed="rId4" cstate="print"/>
          <a:srcRect t="41667"/>
          <a:stretch>
            <a:fillRect/>
          </a:stretch>
        </p:blipFill>
        <p:spPr>
          <a:xfrm>
            <a:off x="408474" y="5845523"/>
            <a:ext cx="1418253" cy="827315"/>
          </a:xfrm>
          <a:prstGeom prst="rect">
            <a:avLst/>
          </a:prstGeom>
        </p:spPr>
      </p:pic>
      <p:pic>
        <p:nvPicPr>
          <p:cNvPr id="8" name="Picture 7" descr="life.png"/>
          <p:cNvPicPr>
            <a:picLocks noChangeAspect="1"/>
          </p:cNvPicPr>
          <p:nvPr/>
        </p:nvPicPr>
        <p:blipFill>
          <a:blip r:embed="rId5" cstate="print"/>
          <a:srcRect b="12987"/>
          <a:stretch>
            <a:fillRect/>
          </a:stretch>
        </p:blipFill>
        <p:spPr>
          <a:xfrm>
            <a:off x="10682514" y="5751180"/>
            <a:ext cx="1167641" cy="1016000"/>
          </a:xfrm>
          <a:prstGeom prst="rect">
            <a:avLst/>
          </a:prstGeom>
        </p:spPr>
      </p:pic>
      <p:sp>
        <p:nvSpPr>
          <p:cNvPr id="10" name="TextBox 9"/>
          <p:cNvSpPr txBox="1"/>
          <p:nvPr/>
        </p:nvSpPr>
        <p:spPr>
          <a:xfrm>
            <a:off x="2032000" y="5746220"/>
            <a:ext cx="7416800"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	</a:t>
            </a:r>
            <a:r>
              <a:rPr lang="en-US" sz="1333" spc="800" dirty="0">
                <a:solidFill>
                  <a:schemeClr val="bg1"/>
                </a:solidFill>
                <a:latin typeface="Georgia" panose="02040502050405020303" pitchFamily="18" charset="0"/>
                <a:ea typeface="Times New Roman" charset="0"/>
                <a:cs typeface="Times New Roman" charset="0"/>
              </a:rPr>
              <a:t>SELF-CULTIVATION</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2:		</a:t>
            </a:r>
            <a:r>
              <a:rPr lang="en-US" sz="1333" spc="800" dirty="0">
                <a:solidFill>
                  <a:schemeClr val="bg1"/>
                </a:solidFill>
                <a:latin typeface="Georgia" panose="02040502050405020303" pitchFamily="18" charset="0"/>
                <a:ea typeface="Times New Roman" charset="0"/>
                <a:cs typeface="Times New Roman" charset="0"/>
              </a:rPr>
              <a:t>ETHICAL MINDFULNESS</a:t>
            </a:r>
          </a:p>
          <a:p>
            <a:endParaRPr lang="en-US" sz="1600" spc="800" dirty="0">
              <a:solidFill>
                <a:schemeClr val="bg1"/>
              </a:solidFill>
              <a:latin typeface="Georgia" panose="02040502050405020303" pitchFamily="18" charset="0"/>
              <a:ea typeface="Times New Roman" charset="0"/>
              <a:cs typeface="Times New Roman" charset="0"/>
            </a:endParaRPr>
          </a:p>
        </p:txBody>
      </p:sp>
      <p:sp>
        <p:nvSpPr>
          <p:cNvPr id="2" name="Rectangle 1"/>
          <p:cNvSpPr/>
          <p:nvPr/>
        </p:nvSpPr>
        <p:spPr>
          <a:xfrm>
            <a:off x="4240982" y="4285058"/>
            <a:ext cx="7203305" cy="369332"/>
          </a:xfrm>
          <a:prstGeom prst="rect">
            <a:avLst/>
          </a:prstGeom>
        </p:spPr>
        <p:txBody>
          <a:bodyPr wrap="square">
            <a:spAutoFit/>
          </a:bodyPr>
          <a:lstStyle/>
          <a:p>
            <a:pPr>
              <a:spcBef>
                <a:spcPct val="20000"/>
              </a:spcBef>
            </a:pPr>
            <a:r>
              <a:rPr lang="de-DE" altLang="en-US" dirty="0">
                <a:solidFill>
                  <a:schemeClr val="bg1"/>
                </a:solidFill>
                <a:latin typeface="Georgia" panose="02040502050405020303" pitchFamily="18" charset="0"/>
                <a:ea typeface="Times New Roman" charset="0"/>
                <a:cs typeface="Times New Roman" charset="0"/>
              </a:rPr>
              <a:t>© 2020 Brendan Ozawa-de Silva, Michael Karlin </a:t>
            </a:r>
            <a:r>
              <a:rPr lang="de-DE" altLang="en-US" dirty="0" err="1">
                <a:solidFill>
                  <a:schemeClr val="bg1"/>
                </a:solidFill>
                <a:latin typeface="Georgia" panose="02040502050405020303" pitchFamily="18" charset="0"/>
                <a:ea typeface="Times New Roman" charset="0"/>
                <a:cs typeface="Times New Roman" charset="0"/>
              </a:rPr>
              <a:t>and</a:t>
            </a:r>
            <a:r>
              <a:rPr lang="de-DE" altLang="en-US" dirty="0">
                <a:solidFill>
                  <a:schemeClr val="bg1"/>
                </a:solidFill>
                <a:latin typeface="Georgia" panose="02040502050405020303" pitchFamily="18" charset="0"/>
                <a:ea typeface="Times New Roman" charset="0"/>
                <a:cs typeface="Times New Roman" charset="0"/>
              </a:rPr>
              <a:t> Life University</a:t>
            </a:r>
            <a:endParaRPr lang="en-US" altLang="en-US"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7474658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81200" y="1438872"/>
            <a:ext cx="7239000" cy="1315917"/>
            <a:chOff x="457200" y="1438870"/>
            <a:chExt cx="7239000" cy="1315917"/>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82" indent="-342882">
                <a:buAutoNum type="arabicPeriod"/>
              </a:pPr>
              <a:r>
                <a:rPr lang="en-US" sz="1867" dirty="0">
                  <a:solidFill>
                    <a:schemeClr val="bg1"/>
                  </a:solidFill>
                  <a:latin typeface="Georgia" panose="02040502050405020303" pitchFamily="18" charset="0"/>
                  <a:ea typeface="Times New Roman" charset="0"/>
                  <a:cs typeface="Times New Roman" charset="0"/>
                </a:rPr>
                <a:t>Calming Body and Mind</a:t>
              </a:r>
            </a:p>
            <a:p>
              <a:pPr marL="342882" indent="-342882">
                <a:buAutoNum type="arabicPeriod"/>
              </a:pPr>
              <a:r>
                <a:rPr lang="en-US" sz="1867" dirty="0">
                  <a:solidFill>
                    <a:schemeClr val="bg1"/>
                  </a:solidFill>
                  <a:latin typeface="Georgia" panose="02040502050405020303" pitchFamily="18" charset="0"/>
                  <a:ea typeface="Times New Roman" charset="0"/>
                  <a:cs typeface="Times New Roman" charset="0"/>
                </a:rPr>
                <a:t>Ethical Mindfulness</a:t>
              </a:r>
            </a:p>
            <a:p>
              <a:pPr marL="342882" indent="-342882">
                <a:buAutoNum type="arabicPeriod"/>
              </a:pPr>
              <a:r>
                <a:rPr lang="en-US" sz="1867" dirty="0">
                  <a:solidFill>
                    <a:schemeClr val="bg1"/>
                  </a:solidFill>
                  <a:latin typeface="Georgia" panose="02040502050405020303" pitchFamily="18" charset="0"/>
                  <a:ea typeface="Times New Roman" charset="0"/>
                  <a:cs typeface="Times New Roman" charset="0"/>
                </a:rPr>
                <a:t>Emotional Awareness</a:t>
              </a:r>
            </a:p>
            <a:p>
              <a:pPr marL="342882" indent="-342882">
                <a:buAutoNum type="arabicPeriod"/>
              </a:pPr>
              <a:r>
                <a:rPr lang="en-US" sz="1867" dirty="0">
                  <a:solidFill>
                    <a:schemeClr val="bg1"/>
                  </a:solidFill>
                  <a:latin typeface="Georgia" panose="02040502050405020303" pitchFamily="18" charset="0"/>
                  <a:ea typeface="Times New Roman" charset="0"/>
                  <a:cs typeface="Times New Roman" charset="0"/>
                </a:rPr>
                <a:t>Self-Compassion</a:t>
              </a: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grpSp>
        <p:nvGrpSpPr>
          <p:cNvPr id="22" name="Group 21"/>
          <p:cNvGrpSpPr/>
          <p:nvPr/>
        </p:nvGrpSpPr>
        <p:grpSpPr>
          <a:xfrm>
            <a:off x="1981200" y="2962873"/>
            <a:ext cx="8382000" cy="1272142"/>
            <a:chOff x="457200" y="2962870"/>
            <a:chExt cx="8382000" cy="1272140"/>
          </a:xfrm>
        </p:grpSpPr>
        <p:sp>
          <p:nvSpPr>
            <p:cNvPr id="14" name="TextBox 13"/>
            <p:cNvSpPr txBox="1"/>
            <p:nvPr/>
          </p:nvSpPr>
          <p:spPr>
            <a:xfrm>
              <a:off x="3962400" y="2962870"/>
              <a:ext cx="4876800" cy="1241620"/>
            </a:xfrm>
            <a:prstGeom prst="rect">
              <a:avLst/>
            </a:prstGeom>
            <a:noFill/>
          </p:spPr>
          <p:txBody>
            <a:bodyPr wrap="square" rtlCol="0">
              <a:spAutoFit/>
            </a:bodyPr>
            <a:lstStyle/>
            <a:p>
              <a:pPr marL="342882" indent="-342882">
                <a:buAutoNum type="arabicPeriod" startAt="5"/>
              </a:pPr>
              <a:r>
                <a:rPr lang="en-US" sz="1867" dirty="0">
                  <a:solidFill>
                    <a:schemeClr val="bg1"/>
                  </a:solidFill>
                  <a:latin typeface="Georgia" panose="02040502050405020303" pitchFamily="18" charset="0"/>
                  <a:ea typeface="Times New Roman" charset="0"/>
                  <a:cs typeface="Times New Roman" charset="0"/>
                </a:rPr>
                <a:t>Impartiality and Common Humanity</a:t>
              </a:r>
            </a:p>
            <a:p>
              <a:pPr marL="342882" indent="-342882">
                <a:buAutoNum type="arabicPeriod" startAt="5"/>
              </a:pPr>
              <a:r>
                <a:rPr lang="en-US" sz="1867" dirty="0">
                  <a:solidFill>
                    <a:schemeClr val="bg1"/>
                  </a:solidFill>
                  <a:latin typeface="Georgia" panose="02040502050405020303" pitchFamily="18" charset="0"/>
                  <a:ea typeface="Times New Roman" charset="0"/>
                  <a:cs typeface="Times New Roman" charset="0"/>
                </a:rPr>
                <a:t>Forgiveness and Gratitude</a:t>
              </a:r>
            </a:p>
            <a:p>
              <a:pPr marL="342882" indent="-342882">
                <a:buAutoNum type="arabicPeriod" startAt="5"/>
              </a:pPr>
              <a:r>
                <a:rPr lang="en-US" sz="1867" dirty="0">
                  <a:solidFill>
                    <a:schemeClr val="bg1"/>
                  </a:solidFill>
                  <a:latin typeface="Georgia" panose="02040502050405020303" pitchFamily="18" charset="0"/>
                  <a:ea typeface="Times New Roman" charset="0"/>
                  <a:cs typeface="Times New Roman" charset="0"/>
                </a:rPr>
                <a:t>Empathic Concern</a:t>
              </a:r>
            </a:p>
            <a:p>
              <a:pPr marL="342882" indent="-342882">
                <a:buAutoNum type="arabicPeriod" startAt="5"/>
              </a:pPr>
              <a:r>
                <a:rPr lang="en-US" sz="1867" dirty="0">
                  <a:solidFill>
                    <a:schemeClr val="bg1"/>
                  </a:solidFill>
                  <a:latin typeface="Georgia" panose="02040502050405020303" pitchFamily="18"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rgbClr val="C9D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82" indent="-342882">
                <a:buAutoNum type="arabicPeriod" startAt="9"/>
              </a:pPr>
              <a:r>
                <a:rPr lang="en-US" sz="1867" dirty="0">
                  <a:solidFill>
                    <a:schemeClr val="bg1"/>
                  </a:solidFill>
                  <a:latin typeface="Georgia" panose="02040502050405020303" pitchFamily="18" charset="0"/>
                  <a:ea typeface="Times New Roman" charset="0"/>
                  <a:cs typeface="Times New Roman" charset="0"/>
                </a:rPr>
                <a:t>Appreciating Interdependence</a:t>
              </a:r>
            </a:p>
            <a:p>
              <a:pPr marL="342882" indent="-342882">
                <a:buAutoNum type="arabicPeriod" startAt="9"/>
              </a:pPr>
              <a:r>
                <a:rPr lang="en-US" sz="1867" dirty="0">
                  <a:solidFill>
                    <a:schemeClr val="bg1"/>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rgbClr val="FD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8" name="Rectangle 27"/>
          <p:cNvSpPr/>
          <p:nvPr/>
        </p:nvSpPr>
        <p:spPr>
          <a:xfrm>
            <a:off x="0" y="5671354"/>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Georgia" panose="02040502050405020303" pitchFamily="18" charset="0"/>
            </a:endParaRPr>
          </a:p>
        </p:txBody>
      </p:sp>
      <p:pic>
        <p:nvPicPr>
          <p:cNvPr id="29" name="Picture 28" descr="ccise.png"/>
          <p:cNvPicPr>
            <a:picLocks noChangeAspect="1"/>
          </p:cNvPicPr>
          <p:nvPr/>
        </p:nvPicPr>
        <p:blipFill>
          <a:blip r:embed="rId3" cstate="print"/>
          <a:srcRect t="41667"/>
          <a:stretch>
            <a:fillRect/>
          </a:stretch>
        </p:blipFill>
        <p:spPr>
          <a:xfrm>
            <a:off x="408475" y="5845524"/>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6" y="5751180"/>
            <a:ext cx="1167641" cy="1016000"/>
          </a:xfrm>
          <a:prstGeom prst="rect">
            <a:avLst/>
          </a:prstGeom>
        </p:spPr>
      </p:pic>
      <p:sp>
        <p:nvSpPr>
          <p:cNvPr id="31" name="TextBox 30"/>
          <p:cNvSpPr txBox="1"/>
          <p:nvPr/>
        </p:nvSpPr>
        <p:spPr>
          <a:xfrm>
            <a:off x="2032000" y="5746220"/>
            <a:ext cx="7416800" cy="995016"/>
          </a:xfrm>
          <a:prstGeom prst="rect">
            <a:avLst/>
          </a:prstGeom>
          <a:noFill/>
        </p:spPr>
        <p:txBody>
          <a:bodyPr wrap="square" rtlCol="0">
            <a:spAutoFit/>
          </a:bodyPr>
          <a:lstStyle/>
          <a:p>
            <a:pPr defTabSz="218007"/>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	</a:t>
            </a:r>
            <a:r>
              <a:rPr lang="en-US" sz="1333" spc="800" dirty="0">
                <a:solidFill>
                  <a:schemeClr val="bg1"/>
                </a:solidFill>
                <a:latin typeface="Georgia" panose="02040502050405020303" pitchFamily="18" charset="0"/>
                <a:ea typeface="Times New Roman" charset="0"/>
                <a:cs typeface="Times New Roman" charset="0"/>
              </a:rPr>
              <a:t>SELF-CULTIVATION</a:t>
            </a:r>
            <a:br>
              <a:rPr lang="en-US" sz="1333"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SKILL 2:		</a:t>
            </a:r>
            <a:r>
              <a:rPr lang="en-US" sz="1333" spc="800" dirty="0">
                <a:solidFill>
                  <a:schemeClr val="bg1"/>
                </a:solidFill>
                <a:latin typeface="Georgia" panose="02040502050405020303" pitchFamily="18" charset="0"/>
                <a:ea typeface="Times New Roman" charset="0"/>
                <a:cs typeface="Times New Roman" charset="0"/>
              </a:rPr>
              <a:t>ETHICAL MINDFULNESS</a:t>
            </a:r>
          </a:p>
          <a:p>
            <a:endParaRPr lang="en-US" sz="1600" spc="8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15412730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81200" y="1438870"/>
            <a:ext cx="7239000" cy="1315917"/>
            <a:chOff x="457200" y="1438870"/>
            <a:chExt cx="7239000" cy="1315917"/>
          </a:xfrm>
        </p:grpSpPr>
        <p:sp>
          <p:nvSpPr>
            <p:cNvPr id="12" name="TextBox 11"/>
            <p:cNvSpPr txBox="1"/>
            <p:nvPr/>
          </p:nvSpPr>
          <p:spPr>
            <a:xfrm>
              <a:off x="3962400" y="1438870"/>
              <a:ext cx="3733800" cy="1241622"/>
            </a:xfrm>
            <a:prstGeom prst="rect">
              <a:avLst/>
            </a:prstGeom>
            <a:noFill/>
          </p:spPr>
          <p:txBody>
            <a:bodyPr wrap="square" rtlCol="0">
              <a:spAutoFit/>
            </a:bodyPr>
            <a:lstStyle/>
            <a:p>
              <a:pPr marL="342891" indent="-342891">
                <a:buAutoNum type="arabicPeriod"/>
              </a:pPr>
              <a:r>
                <a:rPr lang="en-US" sz="1867" dirty="0">
                  <a:solidFill>
                    <a:schemeClr val="tx2">
                      <a:lumMod val="90000"/>
                    </a:schemeClr>
                  </a:solidFill>
                  <a:latin typeface="Georgia" panose="02040502050405020303" pitchFamily="18" charset="0"/>
                  <a:ea typeface="Times New Roman" charset="0"/>
                  <a:cs typeface="Times New Roman" charset="0"/>
                </a:rPr>
                <a:t>Calming Body and Mind</a:t>
              </a:r>
            </a:p>
            <a:p>
              <a:pPr marL="342891" indent="-342891">
                <a:buAutoNum type="arabicPeriod"/>
              </a:pPr>
              <a:r>
                <a:rPr lang="en-US" sz="1867" dirty="0">
                  <a:solidFill>
                    <a:srgbClr val="FFFF00"/>
                  </a:solidFill>
                  <a:latin typeface="Georgia" panose="02040502050405020303" pitchFamily="18" charset="0"/>
                  <a:ea typeface="Times New Roman" charset="0"/>
                  <a:cs typeface="Times New Roman" charset="0"/>
                </a:rPr>
                <a:t>Ethical Mindfulness</a:t>
              </a:r>
            </a:p>
            <a:p>
              <a:pPr marL="342891" indent="-342891">
                <a:buAutoNum type="arabicPeriod"/>
              </a:pPr>
              <a:r>
                <a:rPr lang="en-US" sz="1867" dirty="0">
                  <a:solidFill>
                    <a:schemeClr val="tx2">
                      <a:lumMod val="90000"/>
                    </a:schemeClr>
                  </a:solidFill>
                  <a:latin typeface="Georgia" panose="02040502050405020303" pitchFamily="18" charset="0"/>
                  <a:ea typeface="Times New Roman" charset="0"/>
                  <a:cs typeface="Times New Roman" charset="0"/>
                </a:rPr>
                <a:t>Emotional Awareness</a:t>
              </a:r>
            </a:p>
            <a:p>
              <a:pPr marL="342891" indent="-342891">
                <a:buAutoNum type="arabicPeriod"/>
              </a:pPr>
              <a:r>
                <a:rPr lang="en-US" sz="1867">
                  <a:solidFill>
                    <a:schemeClr val="tx2">
                      <a:lumMod val="90000"/>
                    </a:schemeClr>
                  </a:solidFill>
                  <a:latin typeface="Georgia" panose="02040502050405020303" pitchFamily="18" charset="0"/>
                  <a:ea typeface="Times New Roman" charset="0"/>
                  <a:cs typeface="Times New Roman" charset="0"/>
                </a:rPr>
                <a:t>Self-Compassion</a:t>
              </a:r>
              <a:endParaRPr lang="en-US" sz="1867" dirty="0">
                <a:solidFill>
                  <a:schemeClr val="tx2">
                    <a:lumMod val="90000"/>
                  </a:schemeClr>
                </a:solidFill>
                <a:latin typeface="Georgia" panose="02040502050405020303" pitchFamily="18" charset="0"/>
                <a:ea typeface="Times New Roman" charset="0"/>
                <a:cs typeface="Times New Roman" charset="0"/>
              </a:endParaRPr>
            </a:p>
          </p:txBody>
        </p:sp>
        <p:grpSp>
          <p:nvGrpSpPr>
            <p:cNvPr id="18" name="Group 17"/>
            <p:cNvGrpSpPr/>
            <p:nvPr/>
          </p:nvGrpSpPr>
          <p:grpSpPr>
            <a:xfrm>
              <a:off x="457200" y="1438870"/>
              <a:ext cx="3352800" cy="1315917"/>
              <a:chOff x="457200" y="1438870"/>
              <a:chExt cx="3352800" cy="1315917"/>
            </a:xfrm>
          </p:grpSpPr>
          <p:sp>
            <p:nvSpPr>
              <p:cNvPr id="11" name="Rectangle 10"/>
              <p:cNvSpPr/>
              <p:nvPr/>
            </p:nvSpPr>
            <p:spPr>
              <a:xfrm>
                <a:off x="457200" y="1447801"/>
                <a:ext cx="3352800" cy="1306986"/>
              </a:xfrm>
              <a:prstGeom prst="rect">
                <a:avLst/>
              </a:prstGeom>
              <a:solidFill>
                <a:srgbClr val="27B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3" name="TextBox 12"/>
              <p:cNvSpPr txBox="1"/>
              <p:nvPr/>
            </p:nvSpPr>
            <p:spPr>
              <a:xfrm>
                <a:off x="914400" y="1438870"/>
                <a:ext cx="2819400" cy="913199"/>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SELF-CULTIVATION</a:t>
                </a:r>
              </a:p>
              <a:p>
                <a:endParaRPr lang="en-US" sz="1600" dirty="0">
                  <a:latin typeface="Georgia" panose="02040502050405020303" pitchFamily="18" charset="0"/>
                  <a:ea typeface="Times New Roman" charset="0"/>
                  <a:cs typeface="Times New Roman" charset="0"/>
                </a:endParaRPr>
              </a:p>
            </p:txBody>
          </p:sp>
        </p:grpSp>
      </p:grpSp>
      <p:grpSp>
        <p:nvGrpSpPr>
          <p:cNvPr id="22" name="Group 21"/>
          <p:cNvGrpSpPr/>
          <p:nvPr/>
        </p:nvGrpSpPr>
        <p:grpSpPr>
          <a:xfrm>
            <a:off x="1981200" y="2962870"/>
            <a:ext cx="8382000" cy="1272141"/>
            <a:chOff x="457200" y="2962870"/>
            <a:chExt cx="8382000" cy="1272140"/>
          </a:xfrm>
        </p:grpSpPr>
        <p:sp>
          <p:nvSpPr>
            <p:cNvPr id="14" name="TextBox 13"/>
            <p:cNvSpPr txBox="1"/>
            <p:nvPr/>
          </p:nvSpPr>
          <p:spPr>
            <a:xfrm>
              <a:off x="3962400" y="2962870"/>
              <a:ext cx="4876800" cy="1241621"/>
            </a:xfrm>
            <a:prstGeom prst="rect">
              <a:avLst/>
            </a:prstGeom>
            <a:noFill/>
          </p:spPr>
          <p:txBody>
            <a:bodyPr wrap="square" rtlCol="0">
              <a:spAutoFit/>
            </a:bodyPr>
            <a:lstStyle/>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Impartiality and Common Humanity</a:t>
              </a: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Forgiveness and Gratitude</a:t>
              </a: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Empathic Concern</a:t>
              </a:r>
            </a:p>
            <a:p>
              <a:pPr marL="342891" indent="-342891">
                <a:buAutoNum type="arabicPeriod" startAt="5"/>
              </a:pPr>
              <a:r>
                <a:rPr lang="en-US" sz="1867" dirty="0">
                  <a:solidFill>
                    <a:schemeClr val="tx2">
                      <a:lumMod val="90000"/>
                    </a:schemeClr>
                  </a:solidFill>
                  <a:latin typeface="Georgia" panose="02040502050405020303" pitchFamily="18" charset="0"/>
                  <a:ea typeface="Times New Roman" charset="0"/>
                  <a:cs typeface="Times New Roman" charset="0"/>
                </a:rPr>
                <a:t>Compassion</a:t>
              </a:r>
            </a:p>
          </p:txBody>
        </p:sp>
        <p:grpSp>
          <p:nvGrpSpPr>
            <p:cNvPr id="19" name="Group 18"/>
            <p:cNvGrpSpPr/>
            <p:nvPr/>
          </p:nvGrpSpPr>
          <p:grpSpPr>
            <a:xfrm>
              <a:off x="457200" y="2962870"/>
              <a:ext cx="3352800" cy="1272140"/>
              <a:chOff x="457200" y="2962870"/>
              <a:chExt cx="3352800" cy="1272140"/>
            </a:xfrm>
          </p:grpSpPr>
          <p:sp>
            <p:nvSpPr>
              <p:cNvPr id="10" name="Rectangle 9"/>
              <p:cNvSpPr/>
              <p:nvPr/>
            </p:nvSpPr>
            <p:spPr>
              <a:xfrm>
                <a:off x="457200" y="2971799"/>
                <a:ext cx="3352800" cy="1263211"/>
              </a:xfrm>
              <a:prstGeom prst="rect">
                <a:avLst/>
              </a:prstGeom>
              <a:solidFill>
                <a:srgbClr val="3D4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5" name="TextBox 14"/>
              <p:cNvSpPr txBox="1"/>
              <p:nvPr/>
            </p:nvSpPr>
            <p:spPr>
              <a:xfrm>
                <a:off x="762000" y="2962870"/>
                <a:ext cx="2971800" cy="913198"/>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SERIES 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RELATING TO OTHERS</a:t>
                </a:r>
              </a:p>
              <a:p>
                <a:endParaRPr lang="en-US" sz="1600" dirty="0">
                  <a:latin typeface="Georgia" panose="02040502050405020303" pitchFamily="18" charset="0"/>
                  <a:ea typeface="Times New Roman" charset="0"/>
                  <a:cs typeface="Times New Roman" charset="0"/>
                </a:endParaRPr>
              </a:p>
            </p:txBody>
          </p:sp>
        </p:grpSp>
      </p:grpSp>
      <p:grpSp>
        <p:nvGrpSpPr>
          <p:cNvPr id="23" name="Group 22"/>
          <p:cNvGrpSpPr/>
          <p:nvPr/>
        </p:nvGrpSpPr>
        <p:grpSpPr>
          <a:xfrm>
            <a:off x="1981200" y="4447541"/>
            <a:ext cx="8382000" cy="910160"/>
            <a:chOff x="457200" y="4447541"/>
            <a:chExt cx="8382000" cy="910159"/>
          </a:xfrm>
        </p:grpSpPr>
        <p:sp>
          <p:nvSpPr>
            <p:cNvPr id="16" name="TextBox 15"/>
            <p:cNvSpPr txBox="1"/>
            <p:nvPr/>
          </p:nvSpPr>
          <p:spPr>
            <a:xfrm>
              <a:off x="3962400" y="4486870"/>
              <a:ext cx="4876800" cy="666976"/>
            </a:xfrm>
            <a:prstGeom prst="rect">
              <a:avLst/>
            </a:prstGeom>
            <a:noFill/>
          </p:spPr>
          <p:txBody>
            <a:bodyPr wrap="square" rtlCol="0">
              <a:spAutoFit/>
            </a:bodyPr>
            <a:lstStyle/>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Appreciating Interdependence</a:t>
              </a:r>
            </a:p>
            <a:p>
              <a:pPr marL="342891" indent="-342891">
                <a:buAutoNum type="arabicPeriod" startAt="9"/>
              </a:pPr>
              <a:r>
                <a:rPr lang="en-US" sz="1867" dirty="0">
                  <a:solidFill>
                    <a:schemeClr val="tx2">
                      <a:lumMod val="90000"/>
                    </a:schemeClr>
                  </a:solidFill>
                  <a:latin typeface="Georgia" panose="02040502050405020303" pitchFamily="18" charset="0"/>
                  <a:ea typeface="Times New Roman" charset="0"/>
                  <a:cs typeface="Times New Roman" charset="0"/>
                </a:rPr>
                <a:t>Engaging with Discernment</a:t>
              </a:r>
            </a:p>
          </p:txBody>
        </p:sp>
        <p:grpSp>
          <p:nvGrpSpPr>
            <p:cNvPr id="20" name="Group 19"/>
            <p:cNvGrpSpPr/>
            <p:nvPr/>
          </p:nvGrpSpPr>
          <p:grpSpPr>
            <a:xfrm>
              <a:off x="457200" y="4447541"/>
              <a:ext cx="3352800" cy="910159"/>
              <a:chOff x="457200" y="4447541"/>
              <a:chExt cx="3352800" cy="910159"/>
            </a:xfrm>
          </p:grpSpPr>
          <p:sp>
            <p:nvSpPr>
              <p:cNvPr id="9" name="Rectangle 8"/>
              <p:cNvSpPr/>
              <p:nvPr/>
            </p:nvSpPr>
            <p:spPr>
              <a:xfrm>
                <a:off x="457200" y="4495798"/>
                <a:ext cx="3352800" cy="861902"/>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1">
                  <a:latin typeface="Georgia" panose="02040502050405020303" pitchFamily="18" charset="0"/>
                  <a:ea typeface="Times New Roman" charset="0"/>
                  <a:cs typeface="Times New Roman" charset="0"/>
                </a:endParaRPr>
              </a:p>
            </p:txBody>
          </p:sp>
          <p:sp>
            <p:nvSpPr>
              <p:cNvPr id="17" name="TextBox 16"/>
              <p:cNvSpPr txBox="1"/>
              <p:nvPr/>
            </p:nvSpPr>
            <p:spPr>
              <a:xfrm>
                <a:off x="457200" y="4447541"/>
                <a:ext cx="3276600" cy="666976"/>
              </a:xfrm>
              <a:prstGeom prst="rect">
                <a:avLst/>
              </a:prstGeom>
              <a:noFill/>
            </p:spPr>
            <p:txBody>
              <a:bodyPr wrap="square" rtlCol="0">
                <a:spAutoFit/>
              </a:bodyPr>
              <a:lstStyle/>
              <a:p>
                <a:pPr algn="r"/>
                <a:r>
                  <a:rPr lang="en-US" sz="1867" dirty="0">
                    <a:solidFill>
                      <a:schemeClr val="tx1">
                        <a:lumMod val="65000"/>
                        <a:lumOff val="35000"/>
                      </a:schemeClr>
                    </a:solidFill>
                    <a:latin typeface="Georgia" panose="02040502050405020303" pitchFamily="18" charset="0"/>
                    <a:ea typeface="Times New Roman" charset="0"/>
                    <a:cs typeface="Times New Roman" charset="0"/>
                  </a:rPr>
                  <a:t>	SERIES III: </a:t>
                </a:r>
                <a:br>
                  <a:rPr lang="en-US" sz="1867" dirty="0">
                    <a:solidFill>
                      <a:schemeClr val="tx1">
                        <a:lumMod val="65000"/>
                        <a:lumOff val="35000"/>
                      </a:schemeClr>
                    </a:solidFill>
                    <a:latin typeface="Georgia" panose="02040502050405020303" pitchFamily="18" charset="0"/>
                    <a:ea typeface="Times New Roman" charset="0"/>
                    <a:cs typeface="Times New Roman" charset="0"/>
                  </a:rPr>
                </a:br>
                <a:r>
                  <a:rPr lang="en-US" sz="1867" dirty="0">
                    <a:solidFill>
                      <a:schemeClr val="bg1"/>
                    </a:solidFill>
                    <a:latin typeface="Georgia" panose="02040502050405020303" pitchFamily="18" charset="0"/>
                    <a:ea typeface="Times New Roman" charset="0"/>
                    <a:cs typeface="Times New Roman" charset="0"/>
                  </a:rPr>
                  <a:t>ENGAGING IN SYSTEMS</a:t>
                </a:r>
                <a:endParaRPr lang="en-US" sz="1867" dirty="0">
                  <a:latin typeface="Georgia" panose="02040502050405020303" pitchFamily="18" charset="0"/>
                  <a:ea typeface="Times New Roman" charset="0"/>
                  <a:cs typeface="Times New Roman" charset="0"/>
                </a:endParaRPr>
              </a:p>
            </p:txBody>
          </p:sp>
        </p:grpSp>
      </p:grpSp>
      <p:sp>
        <p:nvSpPr>
          <p:cNvPr id="8" name="TextBox 7"/>
          <p:cNvSpPr txBox="1"/>
          <p:nvPr/>
        </p:nvSpPr>
        <p:spPr>
          <a:xfrm>
            <a:off x="1981200" y="533400"/>
            <a:ext cx="7010400" cy="623376"/>
          </a:xfrm>
          <a:prstGeom prst="rect">
            <a:avLst/>
          </a:prstGeom>
          <a:noFill/>
        </p:spPr>
        <p:txBody>
          <a:bodyPr wrap="square" rtlCol="0">
            <a:spAutoFit/>
          </a:bodyPr>
          <a:lstStyle/>
          <a:p>
            <a:r>
              <a:rPr lang="en-US" sz="2400" dirty="0">
                <a:solidFill>
                  <a:schemeClr val="bg1"/>
                </a:solidFill>
                <a:latin typeface="Georgia" panose="02040502050405020303" pitchFamily="18" charset="0"/>
                <a:cs typeface="Times New Roman" panose="02020603050405020304" pitchFamily="18" charset="0"/>
              </a:rPr>
              <a:t>COMPASSIONATE</a:t>
            </a:r>
            <a:r>
              <a:rPr lang="en-US" sz="2400" dirty="0">
                <a:solidFill>
                  <a:srgbClr val="FFFF00"/>
                </a:solidFill>
                <a:latin typeface="Georgia" panose="02040502050405020303" pitchFamily="18" charset="0"/>
                <a:cs typeface="Times New Roman" panose="02020603050405020304" pitchFamily="18" charset="0"/>
              </a:rPr>
              <a:t> </a:t>
            </a:r>
            <a:r>
              <a:rPr lang="en-US" sz="2400" dirty="0">
                <a:solidFill>
                  <a:schemeClr val="bg1"/>
                </a:solidFill>
                <a:latin typeface="Georgia" panose="02040502050405020303" pitchFamily="18" charset="0"/>
                <a:cs typeface="Times New Roman" panose="02020603050405020304" pitchFamily="18" charset="0"/>
              </a:rPr>
              <a:t>INTEGRITY TRAINING</a:t>
            </a:r>
          </a:p>
          <a:p>
            <a:endParaRPr lang="en-US" sz="1051" dirty="0">
              <a:latin typeface="Georgia" panose="02040502050405020303" pitchFamily="18" charset="0"/>
              <a:cs typeface="Times New Roman" panose="02020603050405020304" pitchFamily="18" charset="0"/>
            </a:endParaRPr>
          </a:p>
        </p:txBody>
      </p:sp>
      <p:sp>
        <p:nvSpPr>
          <p:cNvPr id="28" name="Rectangle 27"/>
          <p:cNvSpPr/>
          <p:nvPr/>
        </p:nvSpPr>
        <p:spPr>
          <a:xfrm>
            <a:off x="0" y="5671353"/>
            <a:ext cx="12192000" cy="117565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Georgia" panose="02040502050405020303" pitchFamily="18" charset="0"/>
            </a:endParaRPr>
          </a:p>
        </p:txBody>
      </p:sp>
      <p:pic>
        <p:nvPicPr>
          <p:cNvPr id="29" name="Picture 28" descr="ccise.png"/>
          <p:cNvPicPr>
            <a:picLocks noChangeAspect="1"/>
          </p:cNvPicPr>
          <p:nvPr/>
        </p:nvPicPr>
        <p:blipFill>
          <a:blip r:embed="rId3" cstate="print"/>
          <a:srcRect t="41667"/>
          <a:stretch>
            <a:fillRect/>
          </a:stretch>
        </p:blipFill>
        <p:spPr>
          <a:xfrm>
            <a:off x="408474" y="5845523"/>
            <a:ext cx="1418253" cy="827315"/>
          </a:xfrm>
          <a:prstGeom prst="rect">
            <a:avLst/>
          </a:prstGeom>
        </p:spPr>
      </p:pic>
      <p:pic>
        <p:nvPicPr>
          <p:cNvPr id="30" name="Picture 29" descr="life.png"/>
          <p:cNvPicPr>
            <a:picLocks noChangeAspect="1"/>
          </p:cNvPicPr>
          <p:nvPr/>
        </p:nvPicPr>
        <p:blipFill>
          <a:blip r:embed="rId4" cstate="print"/>
          <a:srcRect b="12987"/>
          <a:stretch>
            <a:fillRect/>
          </a:stretch>
        </p:blipFill>
        <p:spPr>
          <a:xfrm>
            <a:off x="10682514" y="5751180"/>
            <a:ext cx="1167641" cy="1016000"/>
          </a:xfrm>
          <a:prstGeom prst="rect">
            <a:avLst/>
          </a:prstGeom>
        </p:spPr>
      </p:pic>
      <p:sp>
        <p:nvSpPr>
          <p:cNvPr id="31" name="TextBox 30"/>
          <p:cNvSpPr txBox="1"/>
          <p:nvPr/>
        </p:nvSpPr>
        <p:spPr>
          <a:xfrm>
            <a:off x="2032000" y="5746220"/>
            <a:ext cx="7416800" cy="995016"/>
          </a:xfrm>
          <a:prstGeom prst="rect">
            <a:avLst/>
          </a:prstGeom>
          <a:noFill/>
        </p:spPr>
        <p:txBody>
          <a:bodyPr wrap="square" rtlCol="0">
            <a:spAutoFit/>
          </a:bodyPr>
          <a:lstStyle/>
          <a:p>
            <a:pPr defTabSz="218012"/>
            <a:r>
              <a:rPr lang="en-US" sz="1600" spc="800" dirty="0">
                <a:solidFill>
                  <a:schemeClr val="tx1">
                    <a:lumMod val="75000"/>
                    <a:lumOff val="25000"/>
                  </a:schemeClr>
                </a:solidFill>
                <a:latin typeface="Georgia" panose="02040502050405020303" pitchFamily="18" charset="0"/>
                <a:ea typeface="Times New Roman" charset="0"/>
                <a:cs typeface="Times New Roman" charset="0"/>
              </a:rPr>
              <a:t>COMPASSIONATE INTEGRITY TRAINING</a:t>
            </a:r>
            <a:br>
              <a:rPr lang="en-US" sz="1600" spc="800" dirty="0">
                <a:solidFill>
                  <a:schemeClr val="bg1"/>
                </a:solidFill>
                <a:latin typeface="Georgia" panose="02040502050405020303" pitchFamily="18" charset="0"/>
                <a:ea typeface="Times New Roman" charset="0"/>
                <a:cs typeface="Times New Roman" charset="0"/>
              </a:rPr>
            </a:br>
            <a:r>
              <a:rPr lang="en-US" sz="1333" spc="800" dirty="0">
                <a:solidFill>
                  <a:srgbClr val="FFFF00"/>
                </a:solidFill>
                <a:latin typeface="Georgia" panose="02040502050405020303" pitchFamily="18" charset="0"/>
                <a:ea typeface="Times New Roman" charset="0"/>
                <a:cs typeface="Times New Roman" charset="0"/>
              </a:rPr>
              <a:t>SERIES I:	</a:t>
            </a:r>
            <a:r>
              <a:rPr lang="en-US" sz="1333" spc="800" dirty="0">
                <a:solidFill>
                  <a:schemeClr val="bg1"/>
                </a:solidFill>
                <a:latin typeface="Georgia" panose="02040502050405020303" pitchFamily="18" charset="0"/>
                <a:ea typeface="Times New Roman" charset="0"/>
                <a:cs typeface="Times New Roman" charset="0"/>
              </a:rPr>
              <a:t>SELF-CULTIVATION</a:t>
            </a:r>
            <a:br>
              <a:rPr lang="en-US" sz="1333" spc="800" dirty="0">
                <a:solidFill>
                  <a:schemeClr val="bg1"/>
                </a:solidFill>
                <a:latin typeface="Georgia" panose="02040502050405020303" pitchFamily="18" charset="0"/>
                <a:ea typeface="Times New Roman" charset="0"/>
                <a:cs typeface="Times New Roman" charset="0"/>
              </a:rPr>
            </a:br>
            <a:r>
              <a:rPr lang="en-US" sz="1333" spc="800">
                <a:solidFill>
                  <a:srgbClr val="FFFF00"/>
                </a:solidFill>
                <a:latin typeface="Georgia" panose="02040502050405020303" pitchFamily="18" charset="0"/>
                <a:ea typeface="Times New Roman" charset="0"/>
                <a:cs typeface="Times New Roman" charset="0"/>
              </a:rPr>
              <a:t>SKILL 2:</a:t>
            </a:r>
            <a:r>
              <a:rPr lang="en-US" sz="1333" spc="800" dirty="0">
                <a:solidFill>
                  <a:srgbClr val="FFFF00"/>
                </a:solidFill>
                <a:latin typeface="Georgia" panose="02040502050405020303" pitchFamily="18" charset="0"/>
                <a:ea typeface="Times New Roman" charset="0"/>
                <a:cs typeface="Times New Roman" charset="0"/>
              </a:rPr>
              <a:t>		</a:t>
            </a:r>
            <a:r>
              <a:rPr lang="en-US" sz="1333" spc="800" dirty="0">
                <a:solidFill>
                  <a:schemeClr val="bg1"/>
                </a:solidFill>
                <a:latin typeface="Georgia" panose="02040502050405020303" pitchFamily="18" charset="0"/>
                <a:ea typeface="Times New Roman" charset="0"/>
                <a:cs typeface="Times New Roman" charset="0"/>
              </a:rPr>
              <a:t>ETHICAL MINDFULNESS</a:t>
            </a:r>
          </a:p>
          <a:p>
            <a:endParaRPr lang="en-US" sz="1600" spc="800" dirty="0">
              <a:solidFill>
                <a:schemeClr val="bg1"/>
              </a:solidFill>
              <a:latin typeface="Georgia" panose="02040502050405020303" pitchFamily="18" charset="0"/>
              <a:ea typeface="Times New Roman" charset="0"/>
              <a:cs typeface="Times New Roman" charset="0"/>
            </a:endParaRPr>
          </a:p>
        </p:txBody>
      </p:sp>
    </p:spTree>
    <p:extLst>
      <p:ext uri="{BB962C8B-B14F-4D97-AF65-F5344CB8AC3E}">
        <p14:creationId xmlns:p14="http://schemas.microsoft.com/office/powerpoint/2010/main" val="176980803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51600" y="1701800"/>
            <a:ext cx="5036552" cy="3771900"/>
          </a:xfrm>
        </p:spPr>
        <p:txBody>
          <a:bodyPr>
            <a:normAutofit lnSpcReduction="10000"/>
          </a:bodyPr>
          <a:lstStyle/>
          <a:p>
            <a:pPr marL="0" indent="0">
              <a:buNone/>
            </a:pPr>
            <a:r>
              <a:rPr lang="en-US" sz="4800" i="1" dirty="0"/>
              <a:t>The ability to keep in mind one’s identity and core values and speak and act accordingly.</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071" y="5726"/>
            <a:ext cx="5224859" cy="685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96930" y="250825"/>
            <a:ext cx="6595070" cy="1325563"/>
          </a:xfrm>
        </p:spPr>
        <p:txBody>
          <a:bodyPr>
            <a:noAutofit/>
          </a:bodyPr>
          <a:lstStyle/>
          <a:p>
            <a:r>
              <a:rPr lang="en-US" sz="5400" dirty="0"/>
              <a:t>Ethical Mindfulness</a:t>
            </a:r>
          </a:p>
        </p:txBody>
      </p:sp>
    </p:spTree>
    <p:extLst>
      <p:ext uri="{BB962C8B-B14F-4D97-AF65-F5344CB8AC3E}">
        <p14:creationId xmlns:p14="http://schemas.microsoft.com/office/powerpoint/2010/main" val="38200265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99" y="0"/>
            <a:ext cx="10287000" cy="6858000"/>
          </a:xfrm>
          <a:prstGeom prst="rect">
            <a:avLst/>
          </a:prstGeom>
        </p:spPr>
      </p:pic>
      <p:sp>
        <p:nvSpPr>
          <p:cNvPr id="2" name="Title 1"/>
          <p:cNvSpPr>
            <a:spLocks noGrp="1"/>
          </p:cNvSpPr>
          <p:nvPr>
            <p:ph type="title"/>
          </p:nvPr>
        </p:nvSpPr>
        <p:spPr>
          <a:xfrm>
            <a:off x="215900" y="288925"/>
            <a:ext cx="4876800" cy="1108075"/>
          </a:xfrm>
          <a:solidFill>
            <a:srgbClr val="000000">
              <a:alpha val="54902"/>
            </a:srgbClr>
          </a:solidFill>
        </p:spPr>
        <p:txBody>
          <a:bodyPr>
            <a:normAutofit/>
          </a:bodyPr>
          <a:lstStyle/>
          <a:p>
            <a:r>
              <a:rPr lang="en-US" sz="6600" dirty="0"/>
              <a:t>Heedfulness</a:t>
            </a:r>
          </a:p>
        </p:txBody>
      </p:sp>
      <p:sp>
        <p:nvSpPr>
          <p:cNvPr id="3" name="Content Placeholder 2"/>
          <p:cNvSpPr>
            <a:spLocks noGrp="1"/>
          </p:cNvSpPr>
          <p:nvPr>
            <p:ph idx="1"/>
          </p:nvPr>
        </p:nvSpPr>
        <p:spPr>
          <a:xfrm>
            <a:off x="304800" y="5458690"/>
            <a:ext cx="11526982" cy="1108363"/>
          </a:xfrm>
          <a:solidFill>
            <a:srgbClr val="000000">
              <a:alpha val="54902"/>
            </a:srgbClr>
          </a:solidFill>
        </p:spPr>
        <p:txBody>
          <a:bodyPr>
            <a:noAutofit/>
          </a:bodyPr>
          <a:lstStyle/>
          <a:p>
            <a:pPr marL="0" indent="0">
              <a:buNone/>
            </a:pPr>
            <a:r>
              <a:rPr lang="en-US" sz="3800" dirty="0"/>
              <a:t>The vigilance to protect oneself and others from the harm that can be caused by one’s speech and actions.</a:t>
            </a:r>
          </a:p>
        </p:txBody>
      </p:sp>
    </p:spTree>
    <p:extLst>
      <p:ext uri="{BB962C8B-B14F-4D97-AF65-F5344CB8AC3E}">
        <p14:creationId xmlns:p14="http://schemas.microsoft.com/office/powerpoint/2010/main" val="18487783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2000"/>
                                        <p:tgtEl>
                                          <p:spTgt spid="3">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866" b="6338"/>
          <a:stretch/>
        </p:blipFill>
        <p:spPr>
          <a:xfrm>
            <a:off x="449882" y="0"/>
            <a:ext cx="11287513" cy="6858000"/>
          </a:xfrm>
          <a:prstGeom prst="rect">
            <a:avLst/>
          </a:prstGeom>
        </p:spPr>
      </p:pic>
      <p:sp>
        <p:nvSpPr>
          <p:cNvPr id="2" name="Title 1"/>
          <p:cNvSpPr>
            <a:spLocks noGrp="1"/>
          </p:cNvSpPr>
          <p:nvPr>
            <p:ph type="title"/>
          </p:nvPr>
        </p:nvSpPr>
        <p:spPr>
          <a:xfrm>
            <a:off x="418904" y="0"/>
            <a:ext cx="5047211" cy="1325563"/>
          </a:xfrm>
          <a:solidFill>
            <a:srgbClr val="000000">
              <a:alpha val="54902"/>
            </a:srgbClr>
          </a:solidFill>
        </p:spPr>
        <p:txBody>
          <a:bodyPr>
            <a:normAutofit/>
          </a:bodyPr>
          <a:lstStyle/>
          <a:p>
            <a:r>
              <a:rPr lang="en-US" sz="6600" dirty="0"/>
              <a:t>Mindfulness</a:t>
            </a:r>
          </a:p>
        </p:txBody>
      </p:sp>
      <p:sp>
        <p:nvSpPr>
          <p:cNvPr id="3" name="Content Placeholder 2"/>
          <p:cNvSpPr>
            <a:spLocks noGrp="1"/>
          </p:cNvSpPr>
          <p:nvPr>
            <p:ph idx="1"/>
          </p:nvPr>
        </p:nvSpPr>
        <p:spPr>
          <a:xfrm>
            <a:off x="291639" y="5791199"/>
            <a:ext cx="11512434" cy="720437"/>
          </a:xfrm>
          <a:solidFill>
            <a:srgbClr val="000000">
              <a:alpha val="54902"/>
            </a:srgbClr>
          </a:solidFill>
        </p:spPr>
        <p:txBody>
          <a:bodyPr>
            <a:noAutofit/>
          </a:bodyPr>
          <a:lstStyle/>
          <a:p>
            <a:pPr marL="0" indent="0" algn="ctr">
              <a:buNone/>
            </a:pPr>
            <a:r>
              <a:rPr lang="en-US" sz="3800" dirty="0"/>
              <a:t>Recalling and maintaining attention on one’s values</a:t>
            </a:r>
          </a:p>
          <a:p>
            <a:pPr marL="0" indent="0" algn="ctr">
              <a:buNone/>
            </a:pPr>
            <a:endParaRPr lang="en-US" sz="3800" dirty="0"/>
          </a:p>
        </p:txBody>
      </p:sp>
    </p:spTree>
    <p:extLst>
      <p:ext uri="{BB962C8B-B14F-4D97-AF65-F5344CB8AC3E}">
        <p14:creationId xmlns:p14="http://schemas.microsoft.com/office/powerpoint/2010/main" val="155540817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2" name="Title 1"/>
          <p:cNvSpPr>
            <a:spLocks noGrp="1"/>
          </p:cNvSpPr>
          <p:nvPr>
            <p:ph type="title"/>
          </p:nvPr>
        </p:nvSpPr>
        <p:spPr>
          <a:xfrm>
            <a:off x="6841029" y="117932"/>
            <a:ext cx="4271356" cy="1154331"/>
          </a:xfrm>
          <a:solidFill>
            <a:srgbClr val="000000">
              <a:alpha val="54902"/>
            </a:srgbClr>
          </a:solidFill>
        </p:spPr>
        <p:txBody>
          <a:bodyPr>
            <a:normAutofit/>
          </a:bodyPr>
          <a:lstStyle/>
          <a:p>
            <a:r>
              <a:rPr lang="en-US" sz="6600" dirty="0"/>
              <a:t>Awareness</a:t>
            </a:r>
          </a:p>
        </p:txBody>
      </p:sp>
      <p:sp>
        <p:nvSpPr>
          <p:cNvPr id="6" name="Content Placeholder 2">
            <a:extLst>
              <a:ext uri="{FF2B5EF4-FFF2-40B4-BE49-F238E27FC236}">
                <a16:creationId xmlns:a16="http://schemas.microsoft.com/office/drawing/2014/main" id="{181FFE8E-C695-FE47-AD43-440AFEE09BA0}"/>
              </a:ext>
            </a:extLst>
          </p:cNvPr>
          <p:cNvSpPr txBox="1">
            <a:spLocks/>
          </p:cNvSpPr>
          <p:nvPr/>
        </p:nvSpPr>
        <p:spPr>
          <a:xfrm>
            <a:off x="769966" y="5403370"/>
            <a:ext cx="10762904" cy="1246812"/>
          </a:xfrm>
          <a:prstGeom prst="rect">
            <a:avLst/>
          </a:prstGeom>
          <a:solidFill>
            <a:srgbClr val="000000">
              <a:alpha val="54902"/>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eorgia" charset="0"/>
                <a:ea typeface="Georgia" charset="0"/>
                <a:cs typeface="Georgia"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eorgia" charset="0"/>
                <a:ea typeface="Georgia" charset="0"/>
                <a:cs typeface="Georgia"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800" dirty="0"/>
              <a:t>The ability to be conscious of our moment-to-moment thoughts, speech, and actions.</a:t>
            </a:r>
          </a:p>
          <a:p>
            <a:endParaRPr lang="en-US" sz="3800" dirty="0"/>
          </a:p>
        </p:txBody>
      </p:sp>
    </p:spTree>
    <p:extLst>
      <p:ext uri="{BB962C8B-B14F-4D97-AF65-F5344CB8AC3E}">
        <p14:creationId xmlns:p14="http://schemas.microsoft.com/office/powerpoint/2010/main" val="4937188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fade">
                                      <p:cBhvr>
                                        <p:cTn id="12" dur="2000"/>
                                        <p:tgtEl>
                                          <p:spTgt spid="6">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2018836" y="-464196"/>
            <a:ext cx="8154329" cy="7786393"/>
            <a:chOff x="1877083" y="-379415"/>
            <a:chExt cx="8154329" cy="778639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830" y="315982"/>
              <a:ext cx="6479122" cy="6144054"/>
            </a:xfrm>
            <a:prstGeom prst="rect">
              <a:avLst/>
            </a:prstGeom>
            <a:solidFill>
              <a:schemeClr val="tx1"/>
            </a:solidFill>
          </p:spPr>
        </p:pic>
        <p:sp>
          <p:nvSpPr>
            <p:cNvPr id="19" name="Donut 18"/>
            <p:cNvSpPr/>
            <p:nvPr/>
          </p:nvSpPr>
          <p:spPr>
            <a:xfrm>
              <a:off x="2405318" y="91781"/>
              <a:ext cx="7126139" cy="6804597"/>
            </a:xfrm>
            <a:prstGeom prst="donut">
              <a:avLst>
                <a:gd name="adj" fmla="val 378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19"/>
            <p:cNvSpPr/>
            <p:nvPr/>
          </p:nvSpPr>
          <p:spPr>
            <a:xfrm>
              <a:off x="1877083" y="-379415"/>
              <a:ext cx="8154329" cy="7786393"/>
            </a:xfrm>
            <a:prstGeom prst="donut">
              <a:avLst>
                <a:gd name="adj" fmla="val 656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5251505" y="215766"/>
              <a:ext cx="1394847" cy="263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16200000">
              <a:off x="1961196" y="3244983"/>
              <a:ext cx="1394847" cy="263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5400000">
              <a:off x="8382898" y="3316164"/>
              <a:ext cx="1572659" cy="32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864100" y="6435917"/>
              <a:ext cx="2159000" cy="252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p:cNvSpPr/>
            <p:nvPr/>
          </p:nvSpPr>
          <p:spPr>
            <a:xfrm rot="10800000">
              <a:off x="8229598" y="287206"/>
              <a:ext cx="1043230" cy="97009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p:cNvSpPr/>
            <p:nvPr/>
          </p:nvSpPr>
          <p:spPr>
            <a:xfrm rot="351418">
              <a:off x="2571928" y="5694544"/>
              <a:ext cx="1043230" cy="97009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p:cNvSpPr/>
            <p:nvPr/>
          </p:nvSpPr>
          <p:spPr>
            <a:xfrm rot="16019892">
              <a:off x="8258726" y="5588416"/>
              <a:ext cx="1043230" cy="97009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rot="5607755">
              <a:off x="2629080" y="287206"/>
              <a:ext cx="1043230" cy="970097"/>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47497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2000" fill="hold"/>
                                        <p:tgtEl>
                                          <p:spTgt spid="30"/>
                                        </p:tgtEl>
                                        <p:attrNameLst>
                                          <p:attrName>ppt_w</p:attrName>
                                        </p:attrNameLst>
                                      </p:cBhvr>
                                      <p:tavLst>
                                        <p:tav tm="0">
                                          <p:val>
                                            <p:fltVal val="0"/>
                                          </p:val>
                                        </p:tav>
                                        <p:tav tm="100000">
                                          <p:val>
                                            <p:strVal val="#ppt_w"/>
                                          </p:val>
                                        </p:tav>
                                      </p:tavLst>
                                    </p:anim>
                                    <p:anim calcmode="lin" valueType="num">
                                      <p:cBhvr>
                                        <p:cTn id="8" dur="20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520" b="5536"/>
          <a:stretch/>
        </p:blipFill>
        <p:spPr>
          <a:xfrm>
            <a:off x="422815" y="0"/>
            <a:ext cx="11438301" cy="6858000"/>
          </a:xfrm>
          <a:prstGeom prst="rect">
            <a:avLst/>
          </a:prstGeom>
        </p:spPr>
      </p:pic>
      <p:sp>
        <p:nvSpPr>
          <p:cNvPr id="2" name="Title 1"/>
          <p:cNvSpPr>
            <a:spLocks noGrp="1"/>
          </p:cNvSpPr>
          <p:nvPr>
            <p:ph type="title"/>
          </p:nvPr>
        </p:nvSpPr>
        <p:spPr>
          <a:xfrm>
            <a:off x="549042" y="0"/>
            <a:ext cx="3979333" cy="2197629"/>
          </a:xfrm>
        </p:spPr>
        <p:txBody>
          <a:bodyPr>
            <a:normAutofit/>
          </a:bodyPr>
          <a:lstStyle/>
          <a:p>
            <a:r>
              <a:rPr lang="en-US" sz="5333" dirty="0">
                <a:solidFill>
                  <a:schemeClr val="tx1"/>
                </a:solidFill>
              </a:rPr>
              <a:t>Break Out Groups</a:t>
            </a:r>
          </a:p>
        </p:txBody>
      </p:sp>
    </p:spTree>
    <p:extLst>
      <p:ext uri="{BB962C8B-B14F-4D97-AF65-F5344CB8AC3E}">
        <p14:creationId xmlns:p14="http://schemas.microsoft.com/office/powerpoint/2010/main" val="6921112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25995</TotalTime>
  <Words>1766</Words>
  <Application>Microsoft Macintosh PowerPoint</Application>
  <PresentationFormat>Widescreen</PresentationFormat>
  <Paragraphs>104</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Georgia</vt:lpstr>
      <vt:lpstr>Schneidler BT Roman</vt:lpstr>
      <vt:lpstr>Office Theme</vt:lpstr>
      <vt:lpstr>PowerPoint Presentation</vt:lpstr>
      <vt:lpstr>PowerPoint Presentation</vt:lpstr>
      <vt:lpstr>PowerPoint Presentation</vt:lpstr>
      <vt:lpstr>Ethical Mindfulness</vt:lpstr>
      <vt:lpstr>Heedfulness</vt:lpstr>
      <vt:lpstr>Mindfulness</vt:lpstr>
      <vt:lpstr>Awareness</vt:lpstr>
      <vt:lpstr>PowerPoint Presentation</vt:lpstr>
      <vt:lpstr>Break Out Groups</vt:lpstr>
      <vt:lpstr>Reflective Writing &amp;  Mindful Dialogue</vt:lpstr>
      <vt:lpstr>Group Activity</vt:lpstr>
      <vt:lpstr>Training the Mind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Avital Abraham</dc:creator>
  <cp:lastModifiedBy>Michael Karlin</cp:lastModifiedBy>
  <cp:revision>136</cp:revision>
  <cp:lastPrinted>2020-06-24T13:53:55Z</cp:lastPrinted>
  <dcterms:created xsi:type="dcterms:W3CDTF">2017-05-26T16:13:44Z</dcterms:created>
  <dcterms:modified xsi:type="dcterms:W3CDTF">2020-06-24T13:54:05Z</dcterms:modified>
</cp:coreProperties>
</file>