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7"/>
  </p:notesMasterIdLst>
  <p:sldIdLst>
    <p:sldId id="287" r:id="rId2"/>
    <p:sldId id="288" r:id="rId3"/>
    <p:sldId id="289" r:id="rId4"/>
    <p:sldId id="290" r:id="rId5"/>
    <p:sldId id="292" r:id="rId6"/>
    <p:sldId id="291" r:id="rId7"/>
    <p:sldId id="278" r:id="rId8"/>
    <p:sldId id="270" r:id="rId9"/>
    <p:sldId id="271" r:id="rId10"/>
    <p:sldId id="272" r:id="rId11"/>
    <p:sldId id="273" r:id="rId12"/>
    <p:sldId id="274" r:id="rId13"/>
    <p:sldId id="275" r:id="rId14"/>
    <p:sldId id="282"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C5F"/>
    <a:srgbClr val="FCFFF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91"/>
    <p:restoredTop sz="58427"/>
  </p:normalViewPr>
  <p:slideViewPr>
    <p:cSldViewPr snapToObjects="1">
      <p:cViewPr varScale="1">
        <p:scale>
          <a:sx n="65" d="100"/>
          <a:sy n="65" d="100"/>
        </p:scale>
        <p:origin x="1936" y="192"/>
      </p:cViewPr>
      <p:guideLst>
        <p:guide orient="horz" pos="3600"/>
        <p:guide pos="960"/>
      </p:guideLst>
    </p:cSldViewPr>
  </p:slideViewPr>
  <p:notesTextViewPr>
    <p:cViewPr>
      <p:scale>
        <a:sx n="1" d="1"/>
        <a:sy n="1" d="1"/>
      </p:scale>
      <p:origin x="0" y="0"/>
    </p:cViewPr>
  </p:notesTextViewPr>
  <p:notesViewPr>
    <p:cSldViewPr snapToObjects="1">
      <p:cViewPr varScale="1">
        <p:scale>
          <a:sx n="94" d="100"/>
          <a:sy n="94"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19">
            <a:extLst>
              <a:ext uri="{FF2B5EF4-FFF2-40B4-BE49-F238E27FC236}">
                <a16:creationId xmlns:a16="http://schemas.microsoft.com/office/drawing/2014/main" id="{6AA953A6-0E52-2A45-88F3-C3D7DE36A1CE}"/>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4" name="Slide Image Placeholder 3"/>
          <p:cNvSpPr>
            <a:spLocks noGrp="1" noRot="1" noChangeAspect="1"/>
          </p:cNvSpPr>
          <p:nvPr>
            <p:ph type="sldImg" idx="2"/>
          </p:nvPr>
        </p:nvSpPr>
        <p:spPr>
          <a:xfrm>
            <a:off x="685800" y="8001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48150"/>
            <a:ext cx="5486400" cy="1592840"/>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352800" y="8534400"/>
            <a:ext cx="2971800" cy="458787"/>
          </a:xfrm>
          <a:prstGeom prst="rect">
            <a:avLst/>
          </a:prstGeom>
        </p:spPr>
        <p:txBody>
          <a:bodyPr vert="horz" lIns="91440" tIns="45720" rIns="91440" bIns="45720" rtlCol="0" anchor="b"/>
          <a:lstStyle>
            <a:lvl1pPr algn="r">
              <a:defRPr sz="1200">
                <a:latin typeface="Schneidler BT Roman" panose="02090502020206020303" pitchFamily="18" charset="0"/>
              </a:defRPr>
            </a:lvl1pPr>
          </a:lstStyle>
          <a:p>
            <a:fld id="{C0CC984F-FB48-2F43-A424-D13DB81B4CEA}" type="slidenum">
              <a:rPr lang="en-US" smtClean="0"/>
              <a:pPr/>
              <a:t>‹#›</a:t>
            </a:fld>
            <a:endParaRPr lang="en-US"/>
          </a:p>
        </p:txBody>
      </p:sp>
      <p:sp>
        <p:nvSpPr>
          <p:cNvPr id="8" name="TextBox 7">
            <a:extLst>
              <a:ext uri="{FF2B5EF4-FFF2-40B4-BE49-F238E27FC236}">
                <a16:creationId xmlns:a16="http://schemas.microsoft.com/office/drawing/2014/main" id="{4A145FA6-C3AB-4942-83DE-E4B7E29180F7}"/>
              </a:ext>
            </a:extLst>
          </p:cNvPr>
          <p:cNvSpPr txBox="1"/>
          <p:nvPr/>
        </p:nvSpPr>
        <p:spPr>
          <a:xfrm>
            <a:off x="619540" y="3975657"/>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10" name="Header Placeholder 7">
            <a:extLst>
              <a:ext uri="{FF2B5EF4-FFF2-40B4-BE49-F238E27FC236}">
                <a16:creationId xmlns:a16="http://schemas.microsoft.com/office/drawing/2014/main" id="{422B3E58-EE85-7446-A52E-AB81F665E334}"/>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AA4B020A-5125-354D-BA62-29C9C9334C60}"/>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72E7A407-948C-FE4F-855A-97215F637C40}"/>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2019 Brendan Ozawa-de Silva, Michael Karlin and Life University</a:t>
            </a:r>
          </a:p>
        </p:txBody>
      </p:sp>
      <p:cxnSp>
        <p:nvCxnSpPr>
          <p:cNvPr id="13" name="Straight Connector 12">
            <a:extLst>
              <a:ext uri="{FF2B5EF4-FFF2-40B4-BE49-F238E27FC236}">
                <a16:creationId xmlns:a16="http://schemas.microsoft.com/office/drawing/2014/main" id="{8AF020A1-0577-3E4F-94CA-A4266AEA8102}"/>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83869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a:t>
            </a:fld>
            <a:endParaRPr lang="en-US"/>
          </a:p>
        </p:txBody>
      </p:sp>
    </p:spTree>
    <p:extLst>
      <p:ext uri="{BB962C8B-B14F-4D97-AF65-F5344CB8AC3E}">
        <p14:creationId xmlns:p14="http://schemas.microsoft.com/office/powerpoint/2010/main" val="166403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C984F-FB48-2F43-A424-D13DB81B4CEA}" type="slidenum">
              <a:rPr lang="en-US" smtClean="0"/>
              <a:t>10</a:t>
            </a:fld>
            <a:endParaRPr lang="en-US"/>
          </a:p>
        </p:txBody>
      </p:sp>
    </p:spTree>
    <p:extLst>
      <p:ext uri="{BB962C8B-B14F-4D97-AF65-F5344CB8AC3E}">
        <p14:creationId xmlns:p14="http://schemas.microsoft.com/office/powerpoint/2010/main" val="82618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kern="1200" dirty="0">
              <a:solidFill>
                <a:schemeClr val="tx1"/>
              </a:solidFill>
              <a:effectLst/>
            </a:endParaRPr>
          </a:p>
        </p:txBody>
      </p:sp>
      <p:sp>
        <p:nvSpPr>
          <p:cNvPr id="4" name="Slide Number Placeholder 3"/>
          <p:cNvSpPr>
            <a:spLocks noGrp="1"/>
          </p:cNvSpPr>
          <p:nvPr>
            <p:ph type="sldNum" sz="quarter" idx="10"/>
          </p:nvPr>
        </p:nvSpPr>
        <p:spPr/>
        <p:txBody>
          <a:bodyPr/>
          <a:lstStyle/>
          <a:p>
            <a:fld id="{C0CC984F-FB48-2F43-A424-D13DB81B4CEA}" type="slidenum">
              <a:rPr lang="en-US" smtClean="0"/>
              <a:t>11</a:t>
            </a:fld>
            <a:endParaRPr lang="en-US"/>
          </a:p>
        </p:txBody>
      </p:sp>
    </p:spTree>
    <p:extLst>
      <p:ext uri="{BB962C8B-B14F-4D97-AF65-F5344CB8AC3E}">
        <p14:creationId xmlns:p14="http://schemas.microsoft.com/office/powerpoint/2010/main" val="13798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8150"/>
            <a:ext cx="5486400" cy="4438650"/>
          </a:xfrm>
        </p:spPr>
        <p:txBody>
          <a:bodyPr/>
          <a:lstStyle/>
          <a:p>
            <a:r>
              <a:rPr lang="en-US" dirty="0"/>
              <a:t>You may choose to read all or a portion of the poem upon which this image is based.</a:t>
            </a:r>
          </a:p>
          <a:p>
            <a:endParaRPr lang="en-US" dirty="0"/>
          </a:p>
          <a:p>
            <a:r>
              <a:rPr lang="en-US" dirty="0"/>
              <a:t>The Blind Men and the Elephant (1872)</a:t>
            </a:r>
          </a:p>
          <a:p>
            <a:r>
              <a:rPr lang="en-US" dirty="0"/>
              <a:t>By John Godfrey Saxe</a:t>
            </a:r>
          </a:p>
          <a:p>
            <a:endParaRPr lang="en-US" dirty="0"/>
          </a:p>
          <a:p>
            <a:r>
              <a:rPr lang="en-US" dirty="0"/>
              <a:t>It was six men of </a:t>
            </a:r>
            <a:r>
              <a:rPr lang="en-US" dirty="0" err="1"/>
              <a:t>Indostan</a:t>
            </a:r>
            <a:r>
              <a:rPr lang="en-US" dirty="0"/>
              <a:t> /To learning much inclined,/Who went to see the Elephant/(Though all of them were blind)/That each by observation/Might satisfy his mind.</a:t>
            </a:r>
          </a:p>
          <a:p>
            <a:endParaRPr lang="en-US" dirty="0"/>
          </a:p>
          <a:p>
            <a:r>
              <a:rPr lang="en-US" dirty="0"/>
              <a:t>The First approached the Elephant/And happening to fall/Against his broad and sturdy side/At once began to bawl/“God bless me!—but the Elephant/Is very like a wall!" </a:t>
            </a:r>
          </a:p>
          <a:p>
            <a:endParaRPr lang="en-US" dirty="0"/>
          </a:p>
          <a:p>
            <a:r>
              <a:rPr lang="en-US" dirty="0"/>
              <a:t>The Second, feeling of the tusk/Cried: "Ho!—what have we here/So very round and smooth and sharp?/To me 't is mighty clear/This wonder of an Elephant/Is very like a spear!”</a:t>
            </a:r>
          </a:p>
          <a:p>
            <a:r>
              <a:rPr lang="en-US" dirty="0"/>
              <a:t>  </a:t>
            </a:r>
          </a:p>
          <a:p>
            <a:r>
              <a:rPr lang="en-US" dirty="0"/>
              <a:t>The Third approached the animal/And happening to take/The squirming trunk within his hands/Thus boldly up and </a:t>
            </a:r>
            <a:r>
              <a:rPr lang="en-US" dirty="0" err="1"/>
              <a:t>spake</a:t>
            </a:r>
            <a:r>
              <a:rPr lang="en-US" dirty="0"/>
              <a:t>:/"I see," </a:t>
            </a:r>
            <a:r>
              <a:rPr lang="en-US" dirty="0" err="1"/>
              <a:t>quoth</a:t>
            </a:r>
            <a:r>
              <a:rPr lang="en-US" dirty="0"/>
              <a:t> he, "the Elephant/Is very like a snake!"  </a:t>
            </a:r>
          </a:p>
          <a:p>
            <a:endParaRPr lang="en-US" dirty="0"/>
          </a:p>
          <a:p>
            <a:r>
              <a:rPr lang="en-US" dirty="0"/>
              <a:t>The Fourth reached out his eager hand/And felt about the knee./“What most this wondrous beast is like/Is mighty plain," </a:t>
            </a:r>
            <a:r>
              <a:rPr lang="en-US" dirty="0" err="1"/>
              <a:t>quoth</a:t>
            </a:r>
            <a:r>
              <a:rPr lang="en-US" dirty="0"/>
              <a:t> he/“’T is clear enough the Elephant/Is very like a tree!" </a:t>
            </a:r>
          </a:p>
          <a:p>
            <a:endParaRPr lang="en-US" dirty="0"/>
          </a:p>
          <a:p>
            <a:r>
              <a:rPr lang="en-US" dirty="0"/>
              <a:t>The Fifth, who chanced to touch the ear/Said: "</a:t>
            </a:r>
            <a:r>
              <a:rPr lang="en-US" dirty="0" err="1"/>
              <a:t>E'en</a:t>
            </a:r>
            <a:r>
              <a:rPr lang="en-US" dirty="0"/>
              <a:t> the blindest man/Can tell what this resembles most/Deny the fact who can/This marvel of an Elephant/Is very like a fan!" </a:t>
            </a:r>
          </a:p>
          <a:p>
            <a:endParaRPr lang="en-US" dirty="0"/>
          </a:p>
          <a:p>
            <a:r>
              <a:rPr lang="en-US" dirty="0"/>
              <a:t>The Sixth no sooner had begun/About the beast to grope/Than, seizing on the swinging tail/That fell within his scope/“I see," </a:t>
            </a:r>
            <a:r>
              <a:rPr lang="en-US" dirty="0" err="1"/>
              <a:t>quoth</a:t>
            </a:r>
            <a:r>
              <a:rPr lang="en-US" dirty="0"/>
              <a:t> he, "the Elephant/Is very like a rope!”</a:t>
            </a:r>
          </a:p>
          <a:p>
            <a:r>
              <a:rPr lang="en-US" dirty="0"/>
              <a:t> </a:t>
            </a:r>
          </a:p>
          <a:p>
            <a:r>
              <a:rPr lang="en-US" dirty="0"/>
              <a:t>And so these men of </a:t>
            </a:r>
            <a:r>
              <a:rPr lang="en-US" dirty="0" err="1"/>
              <a:t>Indostan</a:t>
            </a:r>
            <a:r>
              <a:rPr lang="en-US" dirty="0"/>
              <a:t>/Disputed loud and long/Each in his own opinion/Exceeding stiff and strong/Though each was partly in the right/And all were in the wrong!</a:t>
            </a:r>
          </a:p>
          <a:p>
            <a:endParaRPr lang="en-US" dirty="0"/>
          </a:p>
        </p:txBody>
      </p:sp>
      <p:sp>
        <p:nvSpPr>
          <p:cNvPr id="4" name="Slide Number Placeholder 3"/>
          <p:cNvSpPr>
            <a:spLocks noGrp="1"/>
          </p:cNvSpPr>
          <p:nvPr>
            <p:ph type="sldNum" sz="quarter" idx="10"/>
          </p:nvPr>
        </p:nvSpPr>
        <p:spPr/>
        <p:txBody>
          <a:bodyPr/>
          <a:lstStyle/>
          <a:p>
            <a:fld id="{C0CC984F-FB48-2F43-A424-D13DB81B4CEA}" type="slidenum">
              <a:rPr lang="en-US" smtClean="0"/>
              <a:t>12</a:t>
            </a:fld>
            <a:endParaRPr lang="en-US"/>
          </a:p>
        </p:txBody>
      </p:sp>
    </p:spTree>
    <p:extLst>
      <p:ext uri="{BB962C8B-B14F-4D97-AF65-F5344CB8AC3E}">
        <p14:creationId xmlns:p14="http://schemas.microsoft.com/office/powerpoint/2010/main" val="196779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kern="1200" dirty="0">
              <a:solidFill>
                <a:schemeClr val="tx1"/>
              </a:solidFill>
              <a:effectLst/>
            </a:endParaRPr>
          </a:p>
        </p:txBody>
      </p:sp>
      <p:sp>
        <p:nvSpPr>
          <p:cNvPr id="4" name="Slide Number Placeholder 3"/>
          <p:cNvSpPr>
            <a:spLocks noGrp="1"/>
          </p:cNvSpPr>
          <p:nvPr>
            <p:ph type="sldNum" sz="quarter" idx="10"/>
          </p:nvPr>
        </p:nvSpPr>
        <p:spPr/>
        <p:txBody>
          <a:bodyPr/>
          <a:lstStyle/>
          <a:p>
            <a:fld id="{C0CC984F-FB48-2F43-A424-D13DB81B4CEA}" type="slidenum">
              <a:rPr lang="en-US" smtClean="0"/>
              <a:t>13</a:t>
            </a:fld>
            <a:endParaRPr lang="en-US"/>
          </a:p>
        </p:txBody>
      </p:sp>
    </p:spTree>
    <p:extLst>
      <p:ext uri="{BB962C8B-B14F-4D97-AF65-F5344CB8AC3E}">
        <p14:creationId xmlns:p14="http://schemas.microsoft.com/office/powerpoint/2010/main" val="1499275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C984F-FB48-2F43-A424-D13DB81B4CEA}" type="slidenum">
              <a:rPr lang="en-US" smtClean="0"/>
              <a:pPr/>
              <a:t>14</a:t>
            </a:fld>
            <a:endParaRPr lang="en-US"/>
          </a:p>
        </p:txBody>
      </p:sp>
    </p:spTree>
    <p:extLst>
      <p:ext uri="{BB962C8B-B14F-4D97-AF65-F5344CB8AC3E}">
        <p14:creationId xmlns:p14="http://schemas.microsoft.com/office/powerpoint/2010/main" val="34063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15</a:t>
            </a:fld>
            <a:endParaRPr lang="en-US"/>
          </a:p>
        </p:txBody>
      </p:sp>
    </p:spTree>
    <p:extLst>
      <p:ext uri="{BB962C8B-B14F-4D97-AF65-F5344CB8AC3E}">
        <p14:creationId xmlns:p14="http://schemas.microsoft.com/office/powerpoint/2010/main" val="207127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8150"/>
            <a:ext cx="5486400" cy="2305050"/>
          </a:xfrm>
        </p:spPr>
        <p:txBody>
          <a:bodyPr/>
          <a:lstStyle/>
          <a:p>
            <a:r>
              <a:rPr lang="en-US" u="sng" dirty="0"/>
              <a:t>Content:</a:t>
            </a:r>
          </a:p>
          <a:p>
            <a:pPr marL="171450" indent="-171450">
              <a:buFont typeface="Arial" panose="020B0604020202020204" pitchFamily="34" charset="0"/>
              <a:buChar char="•"/>
            </a:pPr>
            <a:r>
              <a:rPr lang="en-US" dirty="0"/>
              <a:t>Participants will learn that compassion must be complemented with insight and understanding for decisions to lead to the most positive outcomes.</a:t>
            </a:r>
          </a:p>
          <a:p>
            <a:pPr marL="171450" indent="-171450">
              <a:buFont typeface="Arial" panose="020B0604020202020204" pitchFamily="34" charset="0"/>
              <a:buChar char="•"/>
            </a:pPr>
            <a:r>
              <a:rPr lang="en-US" dirty="0"/>
              <a:t>Participants will learn to use common sense, personal experience and scientific evidence as a foundation for discernment.</a:t>
            </a:r>
          </a:p>
          <a:p>
            <a:pPr marL="171450" indent="-171450">
              <a:buFont typeface="Arial" panose="020B0604020202020204" pitchFamily="34" charset="0"/>
              <a:buChar char="•"/>
            </a:pPr>
            <a:r>
              <a:rPr lang="en-US" dirty="0"/>
              <a:t>Participants will learn to check their personal motivation when facing a dilemma</a:t>
            </a:r>
          </a:p>
          <a:p>
            <a:pPr marL="171450" indent="-171450">
              <a:buFont typeface="Arial" panose="020B0604020202020204" pitchFamily="34" charset="0"/>
              <a:buChar char="•"/>
            </a:pPr>
            <a:r>
              <a:rPr lang="en-US" dirty="0"/>
              <a:t>Participants will learn the concept of epistemic humility.</a:t>
            </a:r>
          </a:p>
          <a:p>
            <a:endParaRPr lang="en-US" dirty="0"/>
          </a:p>
          <a:p>
            <a:r>
              <a:rPr lang="en-US" dirty="0"/>
              <a:t>Practice:</a:t>
            </a:r>
          </a:p>
          <a:p>
            <a:pPr marL="171450" indent="-171450">
              <a:buFont typeface="Arial" panose="020B0604020202020204" pitchFamily="34" charset="0"/>
              <a:buChar char="•"/>
            </a:pPr>
            <a:r>
              <a:rPr lang="en-US" dirty="0"/>
              <a:t>Participants will practice examining an issue in context from multiple perspectives, considering the viewpoints of each group involved and debating the pros and cons of multiple sides.</a:t>
            </a:r>
          </a:p>
          <a:p>
            <a:pPr marL="171450" indent="-171450">
              <a:buFont typeface="Arial" panose="020B0604020202020204" pitchFamily="34" charset="0"/>
              <a:buChar char="•"/>
            </a:pPr>
            <a:r>
              <a:rPr lang="en-US" dirty="0"/>
              <a:t>Participants will practice accessing creativity and imagination, problem solving capacities and other practical skills necessary for engaged action within their community and the world.</a:t>
            </a:r>
          </a:p>
          <a:p>
            <a:endParaRPr lang="en-US" dirty="0"/>
          </a:p>
          <a:p>
            <a:endParaRPr lang="en-US" dirty="0"/>
          </a:p>
        </p:txBody>
      </p:sp>
      <p:sp>
        <p:nvSpPr>
          <p:cNvPr id="4" name="Slide Number Placeholder 3"/>
          <p:cNvSpPr>
            <a:spLocks noGrp="1"/>
          </p:cNvSpPr>
          <p:nvPr>
            <p:ph type="sldNum" sz="quarter" idx="5"/>
          </p:nvPr>
        </p:nvSpPr>
        <p:spPr/>
        <p:txBody>
          <a:bodyPr/>
          <a:lstStyle/>
          <a:p>
            <a:fld id="{C0CC984F-FB48-2F43-A424-D13DB81B4CEA}" type="slidenum">
              <a:rPr lang="en-US" smtClean="0"/>
              <a:pPr/>
              <a:t>2</a:t>
            </a:fld>
            <a:endParaRPr lang="en-US"/>
          </a:p>
        </p:txBody>
      </p:sp>
    </p:spTree>
    <p:extLst>
      <p:ext uri="{BB962C8B-B14F-4D97-AF65-F5344CB8AC3E}">
        <p14:creationId xmlns:p14="http://schemas.microsoft.com/office/powerpoint/2010/main" val="170978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CC984F-FB48-2F43-A424-D13DB81B4CEA}" type="slidenum">
              <a:rPr lang="en-US" smtClean="0"/>
              <a:pPr/>
              <a:t>3</a:t>
            </a:fld>
            <a:endParaRPr lang="en-US"/>
          </a:p>
        </p:txBody>
      </p:sp>
    </p:spTree>
    <p:extLst>
      <p:ext uri="{BB962C8B-B14F-4D97-AF65-F5344CB8AC3E}">
        <p14:creationId xmlns:p14="http://schemas.microsoft.com/office/powerpoint/2010/main" val="114514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solidFill>
                  <a:schemeClr val="tx1"/>
                </a:solidFill>
                <a:effectLst/>
              </a:rPr>
              <a:t>“Exploring the Nature of Systems Part III:</a:t>
            </a:r>
            <a:r>
              <a:rPr lang="en-US" b="0" i="0" u="none" strike="noStrike" kern="1200" baseline="0" dirty="0">
                <a:solidFill>
                  <a:schemeClr val="tx1"/>
                </a:solidFill>
                <a:effectLst/>
              </a:rPr>
              <a:t> The Veil of Ignorance” </a:t>
            </a:r>
            <a:r>
              <a:rPr lang="en-US" b="0" i="0" u="none" strike="noStrike" kern="1200" dirty="0">
                <a:solidFill>
                  <a:schemeClr val="tx1"/>
                </a:solidFill>
                <a:effectLst/>
              </a:rPr>
              <a:t>Critical Insight Activity from Facilitator</a:t>
            </a:r>
            <a:r>
              <a:rPr lang="en-US" b="0" i="0" u="none" strike="noStrike" kern="1200" baseline="0" dirty="0">
                <a:solidFill>
                  <a:schemeClr val="tx1"/>
                </a:solidFill>
                <a:effectLst/>
              </a:rPr>
              <a:t> Guide.</a:t>
            </a:r>
            <a:endParaRPr lang="en-US" b="0" i="0" dirty="0"/>
          </a:p>
        </p:txBody>
      </p:sp>
      <p:sp>
        <p:nvSpPr>
          <p:cNvPr id="4" name="Slide Number Placeholder 3"/>
          <p:cNvSpPr>
            <a:spLocks noGrp="1"/>
          </p:cNvSpPr>
          <p:nvPr>
            <p:ph type="sldNum" sz="quarter" idx="10"/>
          </p:nvPr>
        </p:nvSpPr>
        <p:spPr/>
        <p:txBody>
          <a:bodyPr/>
          <a:lstStyle/>
          <a:p>
            <a:fld id="{C5F150D0-F96E-D447-8A43-0A68669ECBDF}" type="slidenum">
              <a:rPr lang="en-US" smtClean="0"/>
              <a:t>4</a:t>
            </a:fld>
            <a:endParaRPr lang="en-US"/>
          </a:p>
        </p:txBody>
      </p:sp>
    </p:spTree>
    <p:extLst>
      <p:ext uri="{BB962C8B-B14F-4D97-AF65-F5344CB8AC3E}">
        <p14:creationId xmlns:p14="http://schemas.microsoft.com/office/powerpoint/2010/main" val="99208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8150"/>
            <a:ext cx="5486400" cy="2305050"/>
          </a:xfrm>
        </p:spPr>
        <p:txBody>
          <a:bodyPr/>
          <a:lstStyle/>
          <a:p>
            <a:r>
              <a:rPr lang="en-US" b="0" i="0" dirty="0"/>
              <a:t>John Rawls (1921-2002) was moral and political philosopher who taught at Harvard and Oxford Universities. </a:t>
            </a:r>
            <a:r>
              <a:rPr lang="en-US" dirty="0"/>
              <a:t>The “veil of ignorance,” is found in his 1977 book, </a:t>
            </a:r>
            <a:r>
              <a:rPr lang="en-US" i="1" dirty="0"/>
              <a:t>A Theory of Justice</a:t>
            </a:r>
            <a:r>
              <a:rPr lang="en-US" dirty="0"/>
              <a:t>.</a:t>
            </a:r>
          </a:p>
          <a:p>
            <a:endParaRPr lang="en-US" b="0" i="0" dirty="0"/>
          </a:p>
          <a:p>
            <a:r>
              <a:rPr lang="en-US" sz="1000" b="0" i="0" kern="1200" dirty="0">
                <a:solidFill>
                  <a:schemeClr val="tx1"/>
                </a:solidFill>
                <a:effectLst/>
                <a:latin typeface="Schneidler BT Roman" panose="02090502020206020303" pitchFamily="18" charset="0"/>
                <a:ea typeface="+mn-ea"/>
                <a:cs typeface="+mn-cs"/>
              </a:rPr>
              <a:t>Spencer </a:t>
            </a:r>
            <a:r>
              <a:rPr lang="en-US" sz="1000" b="0" i="0" kern="1200" dirty="0" err="1">
                <a:solidFill>
                  <a:schemeClr val="tx1"/>
                </a:solidFill>
                <a:effectLst/>
                <a:latin typeface="Schneidler BT Roman" panose="02090502020206020303" pitchFamily="18" charset="0"/>
                <a:ea typeface="+mn-ea"/>
                <a:cs typeface="+mn-cs"/>
              </a:rPr>
              <a:t>Maxcy</a:t>
            </a:r>
            <a:r>
              <a:rPr lang="en-US" sz="1000" b="0" i="0" kern="1200" dirty="0">
                <a:solidFill>
                  <a:schemeClr val="tx1"/>
                </a:solidFill>
                <a:effectLst/>
                <a:latin typeface="Schneidler BT Roman" panose="02090502020206020303" pitchFamily="18" charset="0"/>
                <a:ea typeface="+mn-ea"/>
                <a:cs typeface="+mn-cs"/>
              </a:rPr>
              <a:t>, in </a:t>
            </a:r>
            <a:r>
              <a:rPr lang="en-US" sz="1000" b="0" i="1" kern="1200" dirty="0">
                <a:solidFill>
                  <a:schemeClr val="tx1"/>
                </a:solidFill>
                <a:effectLst/>
                <a:latin typeface="Schneidler BT Roman" panose="02090502020206020303" pitchFamily="18" charset="0"/>
                <a:ea typeface="+mn-ea"/>
                <a:cs typeface="+mn-cs"/>
              </a:rPr>
              <a:t>Ethical School </a:t>
            </a:r>
            <a:r>
              <a:rPr lang="en-US" sz="1000" b="0" i="0" kern="1200" dirty="0">
                <a:solidFill>
                  <a:schemeClr val="tx1"/>
                </a:solidFill>
                <a:effectLst/>
                <a:latin typeface="Schneidler BT Roman" panose="02090502020206020303" pitchFamily="18" charset="0"/>
                <a:ea typeface="+mn-ea"/>
                <a:cs typeface="+mn-cs"/>
              </a:rPr>
              <a:t>Leadership (2202), explains the veil of ignorance in this way: “Imagine that you have set for yourself the task of developing a totally new social contract for today’s society. How could you do so fairly? Although you could never actually eliminate all of your personal biases and prejudices, you would need to take steps at least to minimize them. Rawls suggests that you imagine yourself in an original position behind a veil of ignorance. Behind this veil, you know nothing of yourself and your natural abilities, or your position in society. You know nothing of your sex, race, nationality, or individual tastes. Behind such a veil of ignorance all individuals are simply specified as rational, free, and morally equal beings. You do know that in the ‘real world,’ however, there will be a wide variety in the natural distribution of natural assets and abilities, and that there will be differences of sex, race, and culture that will distinguish groups of people from each other.”</a:t>
            </a:r>
            <a:endParaRPr lang="en-US" b="0" i="0" dirty="0"/>
          </a:p>
        </p:txBody>
      </p:sp>
      <p:sp>
        <p:nvSpPr>
          <p:cNvPr id="4" name="Slide Number Placeholder 3"/>
          <p:cNvSpPr>
            <a:spLocks noGrp="1"/>
          </p:cNvSpPr>
          <p:nvPr>
            <p:ph type="sldNum" sz="quarter" idx="10"/>
          </p:nvPr>
        </p:nvSpPr>
        <p:spPr/>
        <p:txBody>
          <a:bodyPr/>
          <a:lstStyle/>
          <a:p>
            <a:fld id="{C5F150D0-F96E-D447-8A43-0A68669ECBDF}" type="slidenum">
              <a:rPr lang="en-US" smtClean="0"/>
              <a:t>5</a:t>
            </a:fld>
            <a:endParaRPr lang="en-US"/>
          </a:p>
        </p:txBody>
      </p:sp>
    </p:spTree>
    <p:extLst>
      <p:ext uri="{BB962C8B-B14F-4D97-AF65-F5344CB8AC3E}">
        <p14:creationId xmlns:p14="http://schemas.microsoft.com/office/powerpoint/2010/main" val="1274654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solidFill>
                  <a:schemeClr val="tx1"/>
                </a:solidFill>
                <a:effectLst/>
              </a:rPr>
              <a:t>“Exploring the Nature of Systems Part IV:</a:t>
            </a:r>
            <a:r>
              <a:rPr lang="en-US" b="0" i="0" u="none" strike="noStrike" kern="1200" baseline="0" dirty="0">
                <a:solidFill>
                  <a:schemeClr val="tx1"/>
                </a:solidFill>
                <a:effectLst/>
              </a:rPr>
              <a:t> Engaging in Systems with Compassion” </a:t>
            </a:r>
            <a:r>
              <a:rPr lang="en-US" b="0" i="0" u="none" strike="noStrike" kern="1200" dirty="0">
                <a:solidFill>
                  <a:schemeClr val="tx1"/>
                </a:solidFill>
                <a:effectLst/>
              </a:rPr>
              <a:t>Critical Insight Activity from Facilitator</a:t>
            </a:r>
            <a:r>
              <a:rPr lang="en-US" b="0" i="0" u="none" strike="noStrike" kern="1200" baseline="0" dirty="0">
                <a:solidFill>
                  <a:schemeClr val="tx1"/>
                </a:solidFill>
                <a:effectLst/>
              </a:rPr>
              <a:t> Guide.</a:t>
            </a:r>
            <a:endParaRPr lang="en-US" b="0" i="0" dirty="0"/>
          </a:p>
        </p:txBody>
      </p:sp>
      <p:sp>
        <p:nvSpPr>
          <p:cNvPr id="4" name="Slide Number Placeholder 3"/>
          <p:cNvSpPr>
            <a:spLocks noGrp="1"/>
          </p:cNvSpPr>
          <p:nvPr>
            <p:ph type="sldNum" sz="quarter" idx="10"/>
          </p:nvPr>
        </p:nvSpPr>
        <p:spPr/>
        <p:txBody>
          <a:bodyPr/>
          <a:lstStyle/>
          <a:p>
            <a:fld id="{C5F150D0-F96E-D447-8A43-0A68669ECBDF}" type="slidenum">
              <a:rPr lang="en-US" smtClean="0"/>
              <a:t>6</a:t>
            </a:fld>
            <a:endParaRPr lang="en-US"/>
          </a:p>
        </p:txBody>
      </p:sp>
    </p:spTree>
    <p:extLst>
      <p:ext uri="{BB962C8B-B14F-4D97-AF65-F5344CB8AC3E}">
        <p14:creationId xmlns:p14="http://schemas.microsoft.com/office/powerpoint/2010/main" val="86784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0CC984F-FB48-2F43-A424-D13DB81B4CEA}" type="slidenum">
              <a:rPr lang="en-US" smtClean="0"/>
              <a:pPr/>
              <a:t>7</a:t>
            </a:fld>
            <a:endParaRPr lang="en-US"/>
          </a:p>
        </p:txBody>
      </p:sp>
      <p:sp>
        <p:nvSpPr>
          <p:cNvPr id="5" name="Notes Placeholder 2">
            <a:extLst>
              <a:ext uri="{FF2B5EF4-FFF2-40B4-BE49-F238E27FC236}">
                <a16:creationId xmlns:a16="http://schemas.microsoft.com/office/drawing/2014/main" id="{131D775F-EA43-A64F-A76A-E8BE8894D38B}"/>
              </a:ext>
            </a:extLst>
          </p:cNvPr>
          <p:cNvSpPr txBox="1">
            <a:spLocks/>
          </p:cNvSpPr>
          <p:nvPr/>
        </p:nvSpPr>
        <p:spPr>
          <a:xfrm>
            <a:off x="685800" y="4281282"/>
            <a:ext cx="5486400" cy="2662857"/>
          </a:xfrm>
          <a:prstGeom prst="rect">
            <a:avLst/>
          </a:prstGeom>
          <a:solidFill>
            <a:schemeClr val="bg1"/>
          </a:solidFill>
          <a:ln>
            <a:solidFill>
              <a:schemeClr val="tx1"/>
            </a:solidFill>
          </a:ln>
        </p:spPr>
        <p:txBody>
          <a:bodyPr vert="horz" lIns="91440" tIns="45720" rIns="91440" bIns="45720" rtlCol="0"/>
          <a:lst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8600" indent="-228600">
              <a:buFont typeface="+mj-lt"/>
              <a:buAutoNum type="arabicPeriod"/>
            </a:pPr>
            <a:r>
              <a:rPr lang="en-US"/>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a:t>Keep everything your partner says in total confidence. Nothing creates safe space more effectively than trust. Knowing that each of you will keep everything you hear confidential will build that trust.</a:t>
            </a:r>
          </a:p>
          <a:p>
            <a:endParaRPr lang="en-US" dirty="0"/>
          </a:p>
        </p:txBody>
      </p:sp>
    </p:spTree>
    <p:extLst>
      <p:ext uri="{BB962C8B-B14F-4D97-AF65-F5344CB8AC3E}">
        <p14:creationId xmlns:p14="http://schemas.microsoft.com/office/powerpoint/2010/main" val="222651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dirty="0">
                <a:solidFill>
                  <a:schemeClr val="tx1"/>
                </a:solidFill>
                <a:effectLst/>
              </a:rPr>
              <a:t>These are the four</a:t>
            </a:r>
            <a:r>
              <a:rPr lang="en-US" b="0" i="0" kern="1200" baseline="0" dirty="0">
                <a:solidFill>
                  <a:schemeClr val="tx1"/>
                </a:solidFill>
                <a:effectLst/>
              </a:rPr>
              <a:t> steps to engaging with discernment. </a:t>
            </a:r>
            <a:r>
              <a:rPr lang="en-US" dirty="0"/>
              <a:t>They are based on a passage about discernment from </a:t>
            </a:r>
            <a:r>
              <a:rPr lang="en-US" b="0" i="1" kern="1200" baseline="0" dirty="0">
                <a:solidFill>
                  <a:schemeClr val="tx1"/>
                </a:solidFill>
                <a:effectLst/>
              </a:rPr>
              <a:t>Beyond Religion </a:t>
            </a:r>
            <a:r>
              <a:rPr lang="en-US" b="0" i="0" kern="1200" baseline="0" dirty="0">
                <a:solidFill>
                  <a:schemeClr val="tx1"/>
                </a:solidFill>
                <a:effectLst/>
              </a:rPr>
              <a:t>by His Holiness the Dalai Lama.</a:t>
            </a:r>
            <a:endParaRPr lang="en-US" b="0" i="0" kern="1200" dirty="0">
              <a:solidFill>
                <a:schemeClr val="tx1"/>
              </a:solidFill>
              <a:effectLst/>
            </a:endParaRPr>
          </a:p>
        </p:txBody>
      </p:sp>
      <p:sp>
        <p:nvSpPr>
          <p:cNvPr id="4" name="Slide Number Placeholder 3"/>
          <p:cNvSpPr>
            <a:spLocks noGrp="1"/>
          </p:cNvSpPr>
          <p:nvPr>
            <p:ph type="sldNum" sz="quarter" idx="10"/>
          </p:nvPr>
        </p:nvSpPr>
        <p:spPr/>
        <p:txBody>
          <a:bodyPr/>
          <a:lstStyle/>
          <a:p>
            <a:fld id="{C0CC984F-FB48-2F43-A424-D13DB81B4CEA}" type="slidenum">
              <a:rPr lang="en-US" smtClean="0"/>
              <a:t>8</a:t>
            </a:fld>
            <a:endParaRPr lang="en-US"/>
          </a:p>
        </p:txBody>
      </p:sp>
    </p:spTree>
    <p:extLst>
      <p:ext uri="{BB962C8B-B14F-4D97-AF65-F5344CB8AC3E}">
        <p14:creationId xmlns:p14="http://schemas.microsoft.com/office/powerpoint/2010/main" val="178754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8150"/>
            <a:ext cx="5486400" cy="1592840"/>
          </a:xfrm>
        </p:spPr>
        <p:txBody>
          <a:bodyPr/>
          <a:lstStyle/>
          <a:p>
            <a:endParaRPr lang="en-US" dirty="0"/>
          </a:p>
        </p:txBody>
      </p:sp>
      <p:sp>
        <p:nvSpPr>
          <p:cNvPr id="4" name="Slide Number Placeholder 3"/>
          <p:cNvSpPr>
            <a:spLocks noGrp="1"/>
          </p:cNvSpPr>
          <p:nvPr>
            <p:ph type="sldNum" sz="quarter" idx="10"/>
          </p:nvPr>
        </p:nvSpPr>
        <p:spPr/>
        <p:txBody>
          <a:bodyPr/>
          <a:lstStyle/>
          <a:p>
            <a:fld id="{C0CC984F-FB48-2F43-A424-D13DB81B4CEA}" type="slidenum">
              <a:rPr lang="en-US" smtClean="0"/>
              <a:t>9</a:t>
            </a:fld>
            <a:endParaRPr lang="en-US"/>
          </a:p>
        </p:txBody>
      </p:sp>
    </p:spTree>
    <p:extLst>
      <p:ext uri="{BB962C8B-B14F-4D97-AF65-F5344CB8AC3E}">
        <p14:creationId xmlns:p14="http://schemas.microsoft.com/office/powerpoint/2010/main" val="3301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34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5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26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27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38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05D26-9429-2F47-BD27-3B598B6DFC3F}" type="datetimeFigureOut">
              <a:rPr lang="en-US" smtClean="0">
                <a:solidFill>
                  <a:prstClr val="black">
                    <a:tint val="75000"/>
                  </a:prstClr>
                </a:solidFill>
              </a:rPr>
              <a:pPr/>
              <a:t>6/22/19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ED4F52-99F8-694F-B631-D17036CBCC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905D26-9429-2F47-BD27-3B598B6DFC3F}" type="datetimeFigureOut">
              <a:rPr lang="en-US" smtClean="0">
                <a:solidFill>
                  <a:prstClr val="black">
                    <a:tint val="75000"/>
                  </a:prstClr>
                </a:solidFill>
              </a:rPr>
              <a:pPr defTabSz="457200"/>
              <a:t>6/22/19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9ED4F52-99F8-694F-B631-D17036CBCC4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7328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Georgia" charset="0"/>
          <a:ea typeface="Georgia" charset="0"/>
          <a:cs typeface="Georgia" charset="0"/>
        </a:defRPr>
      </a:lvl1pPr>
      <a:lvl2pPr marL="742950" indent="-285750" algn="l" defTabSz="457200" rtl="0" eaLnBrk="1" latinLnBrk="0" hangingPunct="1">
        <a:spcBef>
          <a:spcPct val="20000"/>
        </a:spcBef>
        <a:buFont typeface="Arial"/>
        <a:buChar char="–"/>
        <a:defRPr sz="2800" kern="1200">
          <a:solidFill>
            <a:schemeClr val="bg1"/>
          </a:solidFill>
          <a:latin typeface="Georgia" charset="0"/>
          <a:ea typeface="Georgia" charset="0"/>
          <a:cs typeface="Georgia" charset="0"/>
        </a:defRPr>
      </a:lvl2pPr>
      <a:lvl3pPr marL="1143000" indent="-228600" algn="l" defTabSz="457200" rtl="0" eaLnBrk="1" latinLnBrk="0" hangingPunct="1">
        <a:spcBef>
          <a:spcPct val="20000"/>
        </a:spcBef>
        <a:buFont typeface="Arial"/>
        <a:buChar char="•"/>
        <a:defRPr sz="2400" kern="1200">
          <a:solidFill>
            <a:schemeClr val="bg1"/>
          </a:solidFill>
          <a:latin typeface="Georgia" charset="0"/>
          <a:ea typeface="Georgia" charset="0"/>
          <a:cs typeface="Georgia" charset="0"/>
        </a:defRPr>
      </a:lvl3pPr>
      <a:lvl4pPr marL="1600200" indent="-228600" algn="l" defTabSz="457200" rtl="0" eaLnBrk="1" latinLnBrk="0" hangingPunct="1">
        <a:spcBef>
          <a:spcPct val="20000"/>
        </a:spcBef>
        <a:buFont typeface="Arial"/>
        <a:buChar char="–"/>
        <a:defRPr sz="2000" kern="1200">
          <a:solidFill>
            <a:schemeClr val="bg1"/>
          </a:solidFill>
          <a:latin typeface="Georgia" charset="0"/>
          <a:ea typeface="Georgia" charset="0"/>
          <a:cs typeface="Georgia" charset="0"/>
        </a:defRPr>
      </a:lvl4pPr>
      <a:lvl5pPr marL="2057400" indent="-228600" algn="l" defTabSz="457200" rtl="0" eaLnBrk="1" latinLnBrk="0" hangingPunct="1">
        <a:spcBef>
          <a:spcPct val="20000"/>
        </a:spcBef>
        <a:buFont typeface="Arial"/>
        <a:buChar char="»"/>
        <a:defRPr sz="2000" kern="1200">
          <a:solidFill>
            <a:schemeClr val="bg1"/>
          </a:solidFill>
          <a:latin typeface="Georgia" charset="0"/>
          <a:ea typeface="Georgia" charset="0"/>
          <a:cs typeface="Georgi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1015663"/>
          </a:xfrm>
          <a:prstGeom prst="rect">
            <a:avLst/>
          </a:prstGeom>
          <a:noFill/>
        </p:spPr>
        <p:txBody>
          <a:bodyPr wrap="square" rtlCol="0">
            <a:spAutoFit/>
          </a:bodyPr>
          <a:lstStyle/>
          <a:p>
            <a:r>
              <a:rPr lang="en-US" sz="24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4240983" y="1524002"/>
            <a:ext cx="7019415" cy="684931"/>
          </a:xfrm>
          <a:prstGeom prst="rect">
            <a:avLst/>
          </a:prstGeom>
          <a:noFill/>
        </p:spPr>
        <p:txBody>
          <a:bodyPr wrap="square" rtlCol="0">
            <a:spAutoFit/>
          </a:bodyPr>
          <a:lstStyle/>
          <a:p>
            <a:r>
              <a:rPr lang="en-US" sz="2800">
                <a:solidFill>
                  <a:schemeClr val="bg1"/>
                </a:solidFill>
                <a:latin typeface="Times New Roman" charset="0"/>
                <a:ea typeface="Times New Roman" charset="0"/>
                <a:cs typeface="Times New Roman" charset="0"/>
              </a:rPr>
              <a:t>COMPASSIONATE INTEGRITY </a:t>
            </a:r>
            <a:r>
              <a:rPr lang="en-US" sz="2800" dirty="0">
                <a:solidFill>
                  <a:schemeClr val="bg1"/>
                </a:solidFill>
                <a:latin typeface="Times New Roman" charset="0"/>
                <a:ea typeface="Times New Roman" charset="0"/>
                <a:cs typeface="Times New Roman" charset="0"/>
              </a:rPr>
              <a:t>TRAINING</a:t>
            </a:r>
          </a:p>
          <a:p>
            <a:endParaRPr lang="en-US" sz="1051"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10:		</a:t>
            </a:r>
            <a:r>
              <a:rPr lang="en-US" sz="1333" spc="800" dirty="0">
                <a:solidFill>
                  <a:schemeClr val="bg1"/>
                </a:solidFill>
                <a:latin typeface="Times New Roman" charset="0"/>
                <a:ea typeface="Times New Roman" charset="0"/>
                <a:cs typeface="Times New Roman" charset="0"/>
              </a:rPr>
              <a:t>ENGAGING WITH DISCERNMENT</a:t>
            </a:r>
          </a:p>
          <a:p>
            <a:endParaRPr lang="en-US" sz="1600" spc="800" dirty="0">
              <a:solidFill>
                <a:schemeClr val="bg1"/>
              </a:solidFill>
              <a:latin typeface="Times New Roman" charset="0"/>
              <a:ea typeface="Times New Roman" charset="0"/>
              <a:cs typeface="Times New Roman" charset="0"/>
            </a:endParaRPr>
          </a:p>
        </p:txBody>
      </p:sp>
      <p:sp>
        <p:nvSpPr>
          <p:cNvPr id="2" name="Rectangle 1"/>
          <p:cNvSpPr/>
          <p:nvPr/>
        </p:nvSpPr>
        <p:spPr>
          <a:xfrm>
            <a:off x="4240983" y="4285058"/>
            <a:ext cx="7442412" cy="369332"/>
          </a:xfrm>
          <a:prstGeom prst="rect">
            <a:avLst/>
          </a:prstGeom>
        </p:spPr>
        <p:txBody>
          <a:bodyPr wrap="square">
            <a:spAutoFit/>
          </a:bodyPr>
          <a:lstStyle/>
          <a:p>
            <a:pPr>
              <a:spcBef>
                <a:spcPct val="20000"/>
              </a:spcBef>
            </a:pPr>
            <a:r>
              <a:rPr lang="de-DE" altLang="en-US" dirty="0">
                <a:solidFill>
                  <a:schemeClr val="bg1"/>
                </a:solidFill>
                <a:latin typeface="Times New Roman" charset="0"/>
                <a:ea typeface="Times New Roman" charset="0"/>
                <a:cs typeface="Times New Roman" charset="0"/>
              </a:rPr>
              <a:t>© 2019 Brendan Ozawa-de Silva, Michael Karlin </a:t>
            </a:r>
            <a:r>
              <a:rPr lang="de-DE" altLang="en-US" dirty="0" err="1">
                <a:solidFill>
                  <a:schemeClr val="bg1"/>
                </a:solidFill>
                <a:latin typeface="Times New Roman" charset="0"/>
                <a:ea typeface="Times New Roman" charset="0"/>
                <a:cs typeface="Times New Roman" charset="0"/>
              </a:rPr>
              <a:t>and</a:t>
            </a:r>
            <a:r>
              <a:rPr lang="de-DE" altLang="en-US" dirty="0">
                <a:solidFill>
                  <a:schemeClr val="bg1"/>
                </a:solidFill>
                <a:latin typeface="Times New Roman" charset="0"/>
                <a:ea typeface="Times New Roman" charset="0"/>
                <a:cs typeface="Times New Roman" charset="0"/>
              </a:rPr>
              <a:t> Life University</a:t>
            </a:r>
            <a:endParaRPr lang="en-US" alt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163368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our steps.png"/>
          <p:cNvPicPr>
            <a:picLocks noChangeAspect="1"/>
          </p:cNvPicPr>
          <p:nvPr/>
        </p:nvPicPr>
        <p:blipFill>
          <a:blip r:embed="rId3" cstate="print"/>
          <a:srcRect r="5556"/>
          <a:stretch>
            <a:fillRect/>
          </a:stretch>
        </p:blipFill>
        <p:spPr>
          <a:xfrm>
            <a:off x="1530180" y="76512"/>
            <a:ext cx="8223420" cy="3657287"/>
          </a:xfrm>
          <a:prstGeom prst="rect">
            <a:avLst/>
          </a:prstGeom>
        </p:spPr>
      </p:pic>
      <p:sp>
        <p:nvSpPr>
          <p:cNvPr id="18" name="TextBox 17"/>
          <p:cNvSpPr txBox="1"/>
          <p:nvPr/>
        </p:nvSpPr>
        <p:spPr>
          <a:xfrm>
            <a:off x="6477000" y="3767822"/>
            <a:ext cx="2057400" cy="1615827"/>
          </a:xfrm>
          <a:prstGeom prst="rect">
            <a:avLst/>
          </a:prstGeom>
          <a:noFill/>
        </p:spPr>
        <p:txBody>
          <a:bodyPr wrap="square" rtlCol="0">
            <a:spAutoFit/>
          </a:bodyPr>
          <a:lstStyle/>
          <a:p>
            <a:pPr>
              <a:spcBef>
                <a:spcPts val="1800"/>
              </a:spcBef>
              <a:buClr>
                <a:srgbClr val="FFFF00"/>
              </a:buClr>
            </a:pPr>
            <a:r>
              <a:rPr lang="en-US" sz="1400" dirty="0">
                <a:solidFill>
                  <a:schemeClr val="bg1"/>
                </a:solidFill>
                <a:latin typeface="Georgia" charset="0"/>
                <a:ea typeface="Georgia" charset="0"/>
                <a:cs typeface="Georgia" charset="0"/>
              </a:rPr>
              <a:t>Based on this broader understanding, ask:</a:t>
            </a:r>
          </a:p>
          <a:p>
            <a:pPr marL="91440" indent="-91440">
              <a:spcBef>
                <a:spcPts val="1800"/>
              </a:spcBef>
              <a:buClr>
                <a:srgbClr val="FFFF00"/>
              </a:buClr>
            </a:pPr>
            <a:r>
              <a:rPr lang="en-US" sz="1400" i="1" dirty="0">
                <a:solidFill>
                  <a:schemeClr val="bg1"/>
                </a:solidFill>
                <a:latin typeface="Georgia" charset="0"/>
                <a:ea typeface="Georgia" charset="0"/>
                <a:cs typeface="Georgia" charset="0"/>
              </a:rPr>
              <a:t>“What choices do I have and what are the likely outcomes of each choice?”</a:t>
            </a:r>
          </a:p>
        </p:txBody>
      </p:sp>
      <p:sp>
        <p:nvSpPr>
          <p:cNvPr id="8" name="Title 1"/>
          <p:cNvSpPr txBox="1">
            <a:spLocks/>
          </p:cNvSpPr>
          <p:nvPr/>
        </p:nvSpPr>
        <p:spPr>
          <a:xfrm>
            <a:off x="422563" y="453957"/>
            <a:ext cx="7538095" cy="756278"/>
          </a:xfrm>
          <a:prstGeom prst="rect">
            <a:avLst/>
          </a:prstGeom>
        </p:spPr>
        <p:txBody>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r>
              <a:rPr lang="en-US" dirty="0"/>
              <a:t>Engaging with Discernment</a:t>
            </a:r>
          </a:p>
        </p:txBody>
      </p:sp>
      <p:sp>
        <p:nvSpPr>
          <p:cNvPr id="11" name="TextBox 10"/>
          <p:cNvSpPr txBox="1"/>
          <p:nvPr/>
        </p:nvSpPr>
        <p:spPr>
          <a:xfrm>
            <a:off x="4038600" y="3767822"/>
            <a:ext cx="2209800" cy="2693045"/>
          </a:xfrm>
          <a:prstGeom prst="rect">
            <a:avLst/>
          </a:prstGeom>
          <a:noFill/>
        </p:spPr>
        <p:txBody>
          <a:bodyPr wrap="square" rtlCol="0">
            <a:spAutoFit/>
          </a:bodyPr>
          <a:lstStyle/>
          <a:p>
            <a:pPr>
              <a:spcBef>
                <a:spcPts val="1800"/>
              </a:spcBef>
              <a:buClr>
                <a:srgbClr val="FFFF00"/>
              </a:buClr>
            </a:pPr>
            <a:r>
              <a:rPr lang="en-US" sz="1400" dirty="0">
                <a:solidFill>
                  <a:schemeClr val="tx1">
                    <a:lumMod val="65000"/>
                    <a:lumOff val="35000"/>
                  </a:schemeClr>
                </a:solidFill>
                <a:latin typeface="Georgia" charset="0"/>
                <a:ea typeface="Georgia" charset="0"/>
                <a:cs typeface="Georgia" charset="0"/>
              </a:rPr>
              <a:t>If your motivations </a:t>
            </a:r>
            <a:br>
              <a:rPr lang="en-US" sz="1400" dirty="0">
                <a:solidFill>
                  <a:schemeClr val="tx1">
                    <a:lumMod val="65000"/>
                    <a:lumOff val="35000"/>
                  </a:schemeClr>
                </a:solidFill>
                <a:latin typeface="Georgia" charset="0"/>
                <a:ea typeface="Georgia" charset="0"/>
                <a:cs typeface="Georgia" charset="0"/>
              </a:rPr>
            </a:br>
            <a:r>
              <a:rPr lang="en-US" sz="1400" dirty="0">
                <a:solidFill>
                  <a:schemeClr val="tx1">
                    <a:lumMod val="65000"/>
                    <a:lumOff val="35000"/>
                  </a:schemeClr>
                </a:solidFill>
                <a:latin typeface="Georgia" charset="0"/>
                <a:ea typeface="Georgia" charset="0"/>
                <a:cs typeface="Georgia" charset="0"/>
              </a:rPr>
              <a:t>are sound bring to mind your understanding of interdependence, and ask:</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“What is the broader context of the problem? What are the various causes and conditions that have given rise to the problem?”</a:t>
            </a:r>
          </a:p>
        </p:txBody>
      </p:sp>
      <p:sp>
        <p:nvSpPr>
          <p:cNvPr id="12" name="TextBox 11"/>
          <p:cNvSpPr txBox="1"/>
          <p:nvPr/>
        </p:nvSpPr>
        <p:spPr>
          <a:xfrm>
            <a:off x="1752600" y="3767822"/>
            <a:ext cx="2057400" cy="2569934"/>
          </a:xfrm>
          <a:prstGeom prst="rect">
            <a:avLst/>
          </a:prstGeom>
          <a:noFill/>
        </p:spPr>
        <p:txBody>
          <a:bodyPr wrap="square" rtlCol="0">
            <a:spAutoFit/>
          </a:bodyPr>
          <a:lstStyle/>
          <a:p>
            <a:pPr>
              <a:spcBef>
                <a:spcPts val="1800"/>
              </a:spcBef>
              <a:buClr>
                <a:srgbClr val="FFFF00"/>
              </a:buClr>
            </a:pPr>
            <a:r>
              <a:rPr lang="en-US" sz="1600" dirty="0">
                <a:solidFill>
                  <a:schemeClr val="tx1">
                    <a:lumMod val="65000"/>
                    <a:lumOff val="35000"/>
                  </a:schemeClr>
                </a:solidFill>
                <a:latin typeface="Georgia" charset="0"/>
                <a:ea typeface="Georgia" charset="0"/>
                <a:cs typeface="Georgia" charset="0"/>
              </a:rPr>
              <a:t>Check your motivations </a:t>
            </a:r>
            <a:br>
              <a:rPr lang="en-US" sz="1600" dirty="0">
                <a:solidFill>
                  <a:schemeClr val="tx1">
                    <a:lumMod val="65000"/>
                    <a:lumOff val="35000"/>
                  </a:schemeClr>
                </a:solidFill>
                <a:latin typeface="Georgia" charset="0"/>
                <a:ea typeface="Georgia" charset="0"/>
                <a:cs typeface="Georgia" charset="0"/>
              </a:rPr>
            </a:br>
            <a:r>
              <a:rPr lang="en-US" sz="1600" dirty="0">
                <a:solidFill>
                  <a:schemeClr val="tx1">
                    <a:lumMod val="65000"/>
                    <a:lumOff val="35000"/>
                  </a:schemeClr>
                </a:solidFill>
                <a:latin typeface="Georgia" charset="0"/>
                <a:ea typeface="Georgia" charset="0"/>
                <a:cs typeface="Georgia" charset="0"/>
              </a:rPr>
              <a:t>by asking,</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“Do I truly have the others’  well-being at heart or am </a:t>
            </a:r>
            <a:br>
              <a:rPr lang="en-US" sz="1400" i="1" dirty="0">
                <a:solidFill>
                  <a:schemeClr val="tx1">
                    <a:lumMod val="65000"/>
                    <a:lumOff val="35000"/>
                  </a:schemeClr>
                </a:solidFill>
                <a:latin typeface="Georgia" charset="0"/>
                <a:ea typeface="Georgia" charset="0"/>
                <a:cs typeface="Georgia" charset="0"/>
              </a:rPr>
            </a:br>
            <a:r>
              <a:rPr lang="en-US" sz="1400" i="1" dirty="0">
                <a:solidFill>
                  <a:schemeClr val="tx1">
                    <a:lumMod val="65000"/>
                    <a:lumOff val="35000"/>
                  </a:schemeClr>
                </a:solidFill>
                <a:latin typeface="Georgia" charset="0"/>
                <a:ea typeface="Georgia" charset="0"/>
                <a:cs typeface="Georgia" charset="0"/>
              </a:rPr>
              <a:t>I under the sway of any afflictive mental states, such as greed, anger, or jealousy?”</a:t>
            </a:r>
          </a:p>
        </p:txBody>
      </p:sp>
    </p:spTree>
    <p:extLst>
      <p:ext uri="{BB962C8B-B14F-4D97-AF65-F5344CB8AC3E}">
        <p14:creationId xmlns:p14="http://schemas.microsoft.com/office/powerpoint/2010/main" val="1936679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our steps.png"/>
          <p:cNvPicPr>
            <a:picLocks noChangeAspect="1"/>
          </p:cNvPicPr>
          <p:nvPr/>
        </p:nvPicPr>
        <p:blipFill>
          <a:blip r:embed="rId3" cstate="print"/>
          <a:stretch>
            <a:fillRect/>
          </a:stretch>
        </p:blipFill>
        <p:spPr>
          <a:xfrm>
            <a:off x="1524000" y="76200"/>
            <a:ext cx="8686800" cy="3649399"/>
          </a:xfrm>
          <a:prstGeom prst="rect">
            <a:avLst/>
          </a:prstGeom>
        </p:spPr>
      </p:pic>
      <p:sp>
        <p:nvSpPr>
          <p:cNvPr id="19" name="TextBox 18"/>
          <p:cNvSpPr txBox="1"/>
          <p:nvPr/>
        </p:nvSpPr>
        <p:spPr>
          <a:xfrm>
            <a:off x="8763000" y="3813750"/>
            <a:ext cx="2057400" cy="1400383"/>
          </a:xfrm>
          <a:prstGeom prst="rect">
            <a:avLst/>
          </a:prstGeom>
          <a:noFill/>
        </p:spPr>
        <p:txBody>
          <a:bodyPr wrap="square" rtlCol="0">
            <a:spAutoFit/>
          </a:bodyPr>
          <a:lstStyle/>
          <a:p>
            <a:pPr>
              <a:spcBef>
                <a:spcPts val="1800"/>
              </a:spcBef>
              <a:buClr>
                <a:srgbClr val="FFFF00"/>
              </a:buClr>
            </a:pPr>
            <a:r>
              <a:rPr lang="en-US" sz="1400" dirty="0">
                <a:solidFill>
                  <a:schemeClr val="bg1"/>
                </a:solidFill>
                <a:latin typeface="Georgia" charset="0"/>
                <a:ea typeface="Georgia" charset="0"/>
                <a:cs typeface="Georgia" charset="0"/>
              </a:rPr>
              <a:t>Finally ask yourself:</a:t>
            </a:r>
          </a:p>
          <a:p>
            <a:pPr>
              <a:spcBef>
                <a:spcPts val="1800"/>
              </a:spcBef>
              <a:buClr>
                <a:srgbClr val="FFFF00"/>
              </a:buClr>
            </a:pPr>
            <a:r>
              <a:rPr lang="en-US" sz="1400" i="1" dirty="0">
                <a:solidFill>
                  <a:schemeClr val="bg1"/>
                </a:solidFill>
                <a:latin typeface="Georgia" charset="0"/>
                <a:ea typeface="Georgia" charset="0"/>
                <a:cs typeface="Georgia" charset="0"/>
              </a:rPr>
              <a:t>“Which solution will cause the least harm and enable the greatest amount of well-being?”</a:t>
            </a:r>
          </a:p>
        </p:txBody>
      </p:sp>
      <p:sp>
        <p:nvSpPr>
          <p:cNvPr id="8" name="Title 1"/>
          <p:cNvSpPr txBox="1">
            <a:spLocks/>
          </p:cNvSpPr>
          <p:nvPr/>
        </p:nvSpPr>
        <p:spPr>
          <a:xfrm>
            <a:off x="422563" y="453957"/>
            <a:ext cx="7538095" cy="756278"/>
          </a:xfrm>
          <a:prstGeom prst="rect">
            <a:avLst/>
          </a:prstGeom>
        </p:spPr>
        <p:txBody>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r>
              <a:rPr lang="en-US"/>
              <a:t>Engaging with Discernment</a:t>
            </a:r>
            <a:endParaRPr lang="en-US" dirty="0"/>
          </a:p>
        </p:txBody>
      </p:sp>
      <p:sp>
        <p:nvSpPr>
          <p:cNvPr id="11" name="TextBox 10"/>
          <p:cNvSpPr txBox="1"/>
          <p:nvPr/>
        </p:nvSpPr>
        <p:spPr>
          <a:xfrm>
            <a:off x="6477000" y="3783955"/>
            <a:ext cx="2057400" cy="1615827"/>
          </a:xfrm>
          <a:prstGeom prst="rect">
            <a:avLst/>
          </a:prstGeom>
          <a:noFill/>
        </p:spPr>
        <p:txBody>
          <a:bodyPr wrap="square" rtlCol="0">
            <a:spAutoFit/>
          </a:bodyPr>
          <a:lstStyle/>
          <a:p>
            <a:pPr>
              <a:spcBef>
                <a:spcPts val="1800"/>
              </a:spcBef>
              <a:buClr>
                <a:srgbClr val="FFFF00"/>
              </a:buClr>
            </a:pPr>
            <a:r>
              <a:rPr lang="en-US" sz="1400" dirty="0">
                <a:solidFill>
                  <a:schemeClr val="tx1">
                    <a:lumMod val="65000"/>
                    <a:lumOff val="35000"/>
                  </a:schemeClr>
                </a:solidFill>
                <a:latin typeface="Georgia" charset="0"/>
                <a:ea typeface="Georgia" charset="0"/>
                <a:cs typeface="Georgia" charset="0"/>
              </a:rPr>
              <a:t>Based on this broader understanding, ask:</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“What choices do I have and what are the likely outcomes of each choice?”</a:t>
            </a:r>
          </a:p>
        </p:txBody>
      </p:sp>
      <p:sp>
        <p:nvSpPr>
          <p:cNvPr id="13" name="TextBox 12"/>
          <p:cNvSpPr txBox="1"/>
          <p:nvPr/>
        </p:nvSpPr>
        <p:spPr>
          <a:xfrm>
            <a:off x="1752600" y="3783955"/>
            <a:ext cx="2057400" cy="2262158"/>
          </a:xfrm>
          <a:prstGeom prst="rect">
            <a:avLst/>
          </a:prstGeom>
          <a:noFill/>
        </p:spPr>
        <p:txBody>
          <a:bodyPr wrap="square" rtlCol="0">
            <a:spAutoFit/>
          </a:bodyPr>
          <a:lstStyle/>
          <a:p>
            <a:pPr>
              <a:spcBef>
                <a:spcPts val="1800"/>
              </a:spcBef>
              <a:buClr>
                <a:srgbClr val="FFFF00"/>
              </a:buClr>
            </a:pPr>
            <a:r>
              <a:rPr lang="en-US" sz="1400" dirty="0">
                <a:solidFill>
                  <a:schemeClr val="tx1">
                    <a:lumMod val="65000"/>
                    <a:lumOff val="35000"/>
                  </a:schemeClr>
                </a:solidFill>
                <a:latin typeface="Georgia" charset="0"/>
                <a:ea typeface="Georgia" charset="0"/>
                <a:cs typeface="Georgia" charset="0"/>
              </a:rPr>
              <a:t>Check your motivations </a:t>
            </a:r>
            <a:br>
              <a:rPr lang="en-US" sz="1400" dirty="0">
                <a:solidFill>
                  <a:schemeClr val="tx1">
                    <a:lumMod val="65000"/>
                    <a:lumOff val="35000"/>
                  </a:schemeClr>
                </a:solidFill>
                <a:latin typeface="Georgia" charset="0"/>
                <a:ea typeface="Georgia" charset="0"/>
                <a:cs typeface="Georgia" charset="0"/>
              </a:rPr>
            </a:br>
            <a:r>
              <a:rPr lang="en-US" sz="1400" dirty="0">
                <a:solidFill>
                  <a:schemeClr val="tx1">
                    <a:lumMod val="65000"/>
                    <a:lumOff val="35000"/>
                  </a:schemeClr>
                </a:solidFill>
                <a:latin typeface="Georgia" charset="0"/>
                <a:ea typeface="Georgia" charset="0"/>
                <a:cs typeface="Georgia" charset="0"/>
              </a:rPr>
              <a:t>by asking,</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“Do I truly have the others’  well-being at heart or am I under the sway of any afflictive mental states,  such as greed, anger, or jealousy?”</a:t>
            </a:r>
          </a:p>
        </p:txBody>
      </p:sp>
      <p:sp>
        <p:nvSpPr>
          <p:cNvPr id="14" name="TextBox 13"/>
          <p:cNvSpPr txBox="1"/>
          <p:nvPr/>
        </p:nvSpPr>
        <p:spPr>
          <a:xfrm>
            <a:off x="4038600" y="3783955"/>
            <a:ext cx="2209800" cy="2693045"/>
          </a:xfrm>
          <a:prstGeom prst="rect">
            <a:avLst/>
          </a:prstGeom>
          <a:noFill/>
        </p:spPr>
        <p:txBody>
          <a:bodyPr wrap="square" rtlCol="0">
            <a:spAutoFit/>
          </a:bodyPr>
          <a:lstStyle/>
          <a:p>
            <a:pPr>
              <a:spcBef>
                <a:spcPts val="1800"/>
              </a:spcBef>
              <a:buClr>
                <a:srgbClr val="FFFF00"/>
              </a:buClr>
            </a:pPr>
            <a:r>
              <a:rPr lang="en-US" sz="1400" dirty="0">
                <a:solidFill>
                  <a:schemeClr val="tx1">
                    <a:lumMod val="65000"/>
                    <a:lumOff val="35000"/>
                  </a:schemeClr>
                </a:solidFill>
                <a:latin typeface="Georgia" charset="0"/>
                <a:ea typeface="Georgia" charset="0"/>
                <a:cs typeface="Georgia" charset="0"/>
              </a:rPr>
              <a:t>If your motivations are sound bring to mind your understanding of interdependence, and ask:</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“What is the broader context of the problem? What are the various causes and conditions that have given rise to the problem?”</a:t>
            </a:r>
          </a:p>
        </p:txBody>
      </p:sp>
    </p:spTree>
    <p:extLst>
      <p:ext uri="{BB962C8B-B14F-4D97-AF65-F5344CB8AC3E}">
        <p14:creationId xmlns:p14="http://schemas.microsoft.com/office/powerpoint/2010/main" val="18493640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FF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995105"/>
            <a:ext cx="9428986" cy="4743958"/>
          </a:xfrm>
          <a:prstGeom prst="rect">
            <a:avLst/>
          </a:prstGeom>
        </p:spPr>
      </p:pic>
      <p:sp>
        <p:nvSpPr>
          <p:cNvPr id="9" name="TextBox 8"/>
          <p:cNvSpPr txBox="1"/>
          <p:nvPr/>
        </p:nvSpPr>
        <p:spPr>
          <a:xfrm>
            <a:off x="342900" y="5628382"/>
            <a:ext cx="11506200" cy="1077218"/>
          </a:xfrm>
          <a:prstGeom prst="rect">
            <a:avLst/>
          </a:prstGeom>
          <a:noFill/>
          <a:effectLst>
            <a:softEdge rad="0"/>
          </a:effectLst>
        </p:spPr>
        <p:txBody>
          <a:bodyPr wrap="square" rtlCol="0">
            <a:spAutoFit/>
          </a:bodyPr>
          <a:lstStyle/>
          <a:p>
            <a:pPr>
              <a:spcBef>
                <a:spcPts val="1800"/>
              </a:spcBef>
              <a:buClr>
                <a:srgbClr val="FFFF00"/>
              </a:buClr>
            </a:pPr>
            <a:r>
              <a:rPr lang="en-US" sz="3200" dirty="0">
                <a:latin typeface="Georgia" charset="0"/>
                <a:ea typeface="Georgia" charset="0"/>
                <a:cs typeface="Georgia" charset="0"/>
              </a:rPr>
              <a:t>Recognition that we can only see part of the picture and even that is grounded in our own </a:t>
            </a:r>
            <a:r>
              <a:rPr lang="en-US" sz="3200">
                <a:latin typeface="Georgia" charset="0"/>
                <a:ea typeface="Georgia" charset="0"/>
                <a:cs typeface="Georgia" charset="0"/>
              </a:rPr>
              <a:t>perspective.</a:t>
            </a:r>
            <a:endParaRPr lang="en-US" sz="3200" dirty="0">
              <a:latin typeface="Georgia" charset="0"/>
              <a:ea typeface="Georgia" charset="0"/>
              <a:cs typeface="Georgia" charset="0"/>
            </a:endParaRPr>
          </a:p>
        </p:txBody>
      </p:sp>
      <p:sp>
        <p:nvSpPr>
          <p:cNvPr id="6" name="Title 1"/>
          <p:cNvSpPr txBox="1">
            <a:spLocks/>
          </p:cNvSpPr>
          <p:nvPr/>
        </p:nvSpPr>
        <p:spPr>
          <a:xfrm>
            <a:off x="0" y="362908"/>
            <a:ext cx="5714999" cy="756278"/>
          </a:xfrm>
          <a:prstGeom prst="rect">
            <a:avLst/>
          </a:prstGeom>
        </p:spPr>
        <p:txBody>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r>
              <a:rPr lang="en-US">
                <a:solidFill>
                  <a:schemeClr val="tx1"/>
                </a:solidFill>
              </a:rPr>
              <a:t>Epistemic Humility</a:t>
            </a:r>
            <a:endParaRPr lang="en-US" dirty="0">
              <a:solidFill>
                <a:schemeClr val="tx1"/>
              </a:solidFill>
            </a:endParaRPr>
          </a:p>
        </p:txBody>
      </p:sp>
      <p:sp>
        <p:nvSpPr>
          <p:cNvPr id="5" name="TextBox 4"/>
          <p:cNvSpPr txBox="1"/>
          <p:nvPr/>
        </p:nvSpPr>
        <p:spPr>
          <a:xfrm>
            <a:off x="342900" y="5747265"/>
            <a:ext cx="11506200" cy="584775"/>
          </a:xfrm>
          <a:prstGeom prst="rect">
            <a:avLst/>
          </a:prstGeom>
          <a:noFill/>
          <a:effectLst>
            <a:softEdge rad="0"/>
          </a:effectLst>
        </p:spPr>
        <p:txBody>
          <a:bodyPr wrap="square" rtlCol="0">
            <a:spAutoFit/>
          </a:bodyPr>
          <a:lstStyle/>
          <a:p>
            <a:pPr>
              <a:spcBef>
                <a:spcPts val="1800"/>
              </a:spcBef>
              <a:buClr>
                <a:srgbClr val="FFFF00"/>
              </a:buClr>
            </a:pPr>
            <a:r>
              <a:rPr lang="en-US" sz="3200" dirty="0">
                <a:latin typeface="Georgia" charset="0"/>
                <a:ea typeface="Georgia" charset="0"/>
                <a:cs typeface="Georgia" charset="0"/>
              </a:rPr>
              <a:t>Openness to new ideas or opinions and seeing other solutions.</a:t>
            </a:r>
          </a:p>
        </p:txBody>
      </p:sp>
    </p:spTree>
    <p:extLst>
      <p:ext uri="{BB962C8B-B14F-4D97-AF65-F5344CB8AC3E}">
        <p14:creationId xmlns:p14="http://schemas.microsoft.com/office/powerpoint/2010/main" val="17048701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9">
                                            <p:txEl>
                                              <p:pRg st="0" end="0"/>
                                            </p:txEl>
                                          </p:spTgt>
                                        </p:tgtEl>
                                      </p:cBhvr>
                                    </p:animEffect>
                                    <p:set>
                                      <p:cBhvr>
                                        <p:cTn id="17" dur="1" fill="hold">
                                          <p:stCondLst>
                                            <p:cond delay="1999"/>
                                          </p:stCondLst>
                                        </p:cTn>
                                        <p:tgtEl>
                                          <p:spTgt spid="9">
                                            <p:txEl>
                                              <p:pRg st="0" end="0"/>
                                            </p:txEl>
                                          </p:spTgt>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9" grpId="1" build="allAtOnce"/>
      <p:bldP spid="6" grpId="0"/>
      <p:bldP spid="5"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63"/>
          <p:cNvPicPr preferRelativeResize="0">
            <a:picLocks/>
          </p:cNvPicPr>
          <p:nvPr/>
        </p:nvPicPr>
        <p:blipFill>
          <a:blip r:embed="rId3" cstate="print"/>
          <a:stretch>
            <a:fillRect/>
          </a:stretch>
        </p:blipFill>
        <p:spPr>
          <a:xfrm>
            <a:off x="0" y="152400"/>
            <a:ext cx="12192000" cy="6521303"/>
          </a:xfrm>
          <a:prstGeom prst="rect">
            <a:avLst/>
          </a:prstGeom>
          <a:noFill/>
          <a:ln w="76200">
            <a:noFill/>
          </a:ln>
        </p:spPr>
      </p:pic>
      <p:sp>
        <p:nvSpPr>
          <p:cNvPr id="10" name="Content Placeholder 2"/>
          <p:cNvSpPr txBox="1">
            <a:spLocks/>
          </p:cNvSpPr>
          <p:nvPr/>
        </p:nvSpPr>
        <p:spPr>
          <a:xfrm>
            <a:off x="838200" y="4724400"/>
            <a:ext cx="10515600" cy="1543217"/>
          </a:xfrm>
          <a:prstGeom prst="rect">
            <a:avLst/>
          </a:prstGeom>
          <a:solidFill>
            <a:srgbClr val="000000">
              <a:alpha val="54902"/>
            </a:srgbClr>
          </a:solidFill>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bg1"/>
                </a:solidFill>
                <a:latin typeface="Georgia" charset="0"/>
                <a:ea typeface="Georgia" charset="0"/>
                <a:cs typeface="Georgia" charset="0"/>
              </a:defRPr>
            </a:lvl1pPr>
            <a:lvl2pPr marL="742950" indent="-285750" algn="l" defTabSz="457200" rtl="0" eaLnBrk="1" latinLnBrk="0" hangingPunct="1">
              <a:spcBef>
                <a:spcPct val="20000"/>
              </a:spcBef>
              <a:buFont typeface="Arial"/>
              <a:buChar char="–"/>
              <a:defRPr sz="2800" kern="1200">
                <a:solidFill>
                  <a:schemeClr val="bg1"/>
                </a:solidFill>
                <a:latin typeface="Georgia" charset="0"/>
                <a:ea typeface="Georgia" charset="0"/>
                <a:cs typeface="Georgia" charset="0"/>
              </a:defRPr>
            </a:lvl2pPr>
            <a:lvl3pPr marL="1143000" indent="-228600" algn="l" defTabSz="457200" rtl="0" eaLnBrk="1" latinLnBrk="0" hangingPunct="1">
              <a:spcBef>
                <a:spcPct val="20000"/>
              </a:spcBef>
              <a:buFont typeface="Arial"/>
              <a:buChar char="•"/>
              <a:defRPr sz="2400" kern="1200">
                <a:solidFill>
                  <a:schemeClr val="bg1"/>
                </a:solidFill>
                <a:latin typeface="Georgia" charset="0"/>
                <a:ea typeface="Georgia" charset="0"/>
                <a:cs typeface="Georgia" charset="0"/>
              </a:defRPr>
            </a:lvl3pPr>
            <a:lvl4pPr marL="1600200" indent="-228600" algn="l" defTabSz="457200" rtl="0" eaLnBrk="1" latinLnBrk="0" hangingPunct="1">
              <a:spcBef>
                <a:spcPct val="20000"/>
              </a:spcBef>
              <a:buFont typeface="Arial"/>
              <a:buChar char="–"/>
              <a:defRPr sz="2000" kern="1200">
                <a:solidFill>
                  <a:schemeClr val="bg1"/>
                </a:solidFill>
                <a:latin typeface="Georgia" charset="0"/>
                <a:ea typeface="Georgia" charset="0"/>
                <a:cs typeface="Georgia" charset="0"/>
              </a:defRPr>
            </a:lvl4pPr>
            <a:lvl5pPr marL="2057400" indent="-228600" algn="l" defTabSz="457200" rtl="0" eaLnBrk="1" latinLnBrk="0" hangingPunct="1">
              <a:spcBef>
                <a:spcPct val="20000"/>
              </a:spcBef>
              <a:buFont typeface="Arial"/>
              <a:buChar char="»"/>
              <a:defRPr sz="2000" kern="1200">
                <a:solidFill>
                  <a:schemeClr val="bg1"/>
                </a:solidFill>
                <a:latin typeface="Georgia" charset="0"/>
                <a:ea typeface="Georgia" charset="0"/>
                <a:cs typeface="Georgi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4800" dirty="0"/>
              <a:t>Compassion and discernment are not guarantees of positive results, but together they provide the best path forward for individual and collective well-being.</a:t>
            </a:r>
          </a:p>
          <a:p>
            <a:pPr>
              <a:lnSpc>
                <a:spcPct val="120000"/>
              </a:lnSpc>
            </a:pPr>
            <a:endParaRPr lang="en-US" sz="4800" dirty="0"/>
          </a:p>
        </p:txBody>
      </p:sp>
    </p:spTree>
    <p:extLst>
      <p:ext uri="{BB962C8B-B14F-4D97-AF65-F5344CB8AC3E}">
        <p14:creationId xmlns:p14="http://schemas.microsoft.com/office/powerpoint/2010/main" val="4426621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0"/>
            <a:ext cx="9967393" cy="6858000"/>
          </a:xfrm>
          <a:prstGeom prst="rect">
            <a:avLst/>
          </a:prstGeom>
        </p:spPr>
      </p:pic>
      <p:sp>
        <p:nvSpPr>
          <p:cNvPr id="6" name="Title 5"/>
          <p:cNvSpPr>
            <a:spLocks noGrp="1"/>
          </p:cNvSpPr>
          <p:nvPr>
            <p:ph type="title"/>
          </p:nvPr>
        </p:nvSpPr>
        <p:spPr>
          <a:xfrm>
            <a:off x="152400" y="381000"/>
            <a:ext cx="4572000" cy="1143000"/>
          </a:xfrm>
          <a:solidFill>
            <a:schemeClr val="tx1">
              <a:alpha val="52000"/>
            </a:schemeClr>
          </a:solidFill>
        </p:spPr>
        <p:txBody>
          <a:bodyPr>
            <a:normAutofit/>
          </a:bodyPr>
          <a:lstStyle/>
          <a:p>
            <a:pPr algn="l">
              <a:defRPr/>
            </a:pPr>
            <a:r>
              <a:rPr lang="en-US" sz="3200" dirty="0"/>
              <a:t>If you want to be happy, </a:t>
            </a:r>
            <a:r>
              <a:rPr lang="en-US" sz="3200"/>
              <a:t>practice compassion.</a:t>
            </a:r>
            <a:endParaRPr lang="en-US" sz="3200" dirty="0"/>
          </a:p>
        </p:txBody>
      </p:sp>
      <p:sp>
        <p:nvSpPr>
          <p:cNvPr id="10" name="Title 5"/>
          <p:cNvSpPr txBox="1">
            <a:spLocks/>
          </p:cNvSpPr>
          <p:nvPr/>
        </p:nvSpPr>
        <p:spPr>
          <a:xfrm>
            <a:off x="6705600" y="5143500"/>
            <a:ext cx="5562600" cy="1143000"/>
          </a:xfrm>
          <a:prstGeom prst="rect">
            <a:avLst/>
          </a:prstGeom>
          <a:solidFill>
            <a:schemeClr val="tx1">
              <a:alpha val="5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pPr algn="l">
              <a:defRPr/>
            </a:pPr>
            <a:r>
              <a:rPr lang="en-US" sz="3200"/>
              <a:t>If </a:t>
            </a:r>
            <a:r>
              <a:rPr lang="en-US" sz="3200" dirty="0"/>
              <a:t>you want others to be happy, practice compassion. </a:t>
            </a:r>
          </a:p>
        </p:txBody>
      </p:sp>
      <p:sp>
        <p:nvSpPr>
          <p:cNvPr id="3" name="TextBox 2"/>
          <p:cNvSpPr txBox="1"/>
          <p:nvPr/>
        </p:nvSpPr>
        <p:spPr>
          <a:xfrm>
            <a:off x="8557693" y="6611779"/>
            <a:ext cx="2514600" cy="246221"/>
          </a:xfrm>
          <a:prstGeom prst="rect">
            <a:avLst/>
          </a:prstGeom>
          <a:noFill/>
        </p:spPr>
        <p:txBody>
          <a:bodyPr wrap="square" rtlCol="0">
            <a:spAutoFit/>
          </a:bodyPr>
          <a:lstStyle/>
          <a:p>
            <a:r>
              <a:rPr lang="en-US" sz="1000" dirty="0"/>
              <a:t>Editorial credit: </a:t>
            </a:r>
            <a:r>
              <a:rPr lang="en-US" sz="1000" dirty="0" err="1"/>
              <a:t>vipflash</a:t>
            </a:r>
            <a:r>
              <a:rPr lang="en-US" sz="1000" dirty="0"/>
              <a:t> / </a:t>
            </a:r>
            <a:r>
              <a:rPr lang="en-US" sz="1000" dirty="0" err="1"/>
              <a:t>Shutterstock.com</a:t>
            </a:r>
            <a:endParaRPr lang="en-US" sz="1000" dirty="0"/>
          </a:p>
        </p:txBody>
      </p:sp>
    </p:spTree>
    <p:extLst>
      <p:ext uri="{BB962C8B-B14F-4D97-AF65-F5344CB8AC3E}">
        <p14:creationId xmlns:p14="http://schemas.microsoft.com/office/powerpoint/2010/main" val="8665028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1015663"/>
          </a:xfrm>
          <a:prstGeom prst="rect">
            <a:avLst/>
          </a:prstGeom>
          <a:noFill/>
        </p:spPr>
        <p:txBody>
          <a:bodyPr wrap="square" rtlCol="0">
            <a:spAutoFit/>
          </a:bodyPr>
          <a:lstStyle/>
          <a:p>
            <a:r>
              <a:rPr lang="en-US" sz="24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4240983" y="1524002"/>
            <a:ext cx="7019415" cy="684931"/>
          </a:xfrm>
          <a:prstGeom prst="rect">
            <a:avLst/>
          </a:prstGeom>
          <a:noFill/>
        </p:spPr>
        <p:txBody>
          <a:bodyPr wrap="square" rtlCol="0">
            <a:spAutoFit/>
          </a:bodyPr>
          <a:lstStyle/>
          <a:p>
            <a:r>
              <a:rPr lang="en-US" sz="2800">
                <a:solidFill>
                  <a:schemeClr val="bg1"/>
                </a:solidFill>
                <a:latin typeface="Times New Roman" charset="0"/>
                <a:ea typeface="Times New Roman" charset="0"/>
                <a:cs typeface="Times New Roman" charset="0"/>
              </a:rPr>
              <a:t>COMPASSIONATE INTEGRITY </a:t>
            </a:r>
            <a:r>
              <a:rPr lang="en-US" sz="2800" dirty="0">
                <a:solidFill>
                  <a:schemeClr val="bg1"/>
                </a:solidFill>
                <a:latin typeface="Times New Roman" charset="0"/>
                <a:ea typeface="Times New Roman" charset="0"/>
                <a:cs typeface="Times New Roman" charset="0"/>
              </a:rPr>
              <a:t>TRAINING</a:t>
            </a:r>
          </a:p>
          <a:p>
            <a:endParaRPr lang="en-US" sz="1051"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10:		</a:t>
            </a:r>
            <a:r>
              <a:rPr lang="en-US" sz="1333" spc="800" dirty="0">
                <a:solidFill>
                  <a:schemeClr val="bg1"/>
                </a:solidFill>
                <a:latin typeface="Times New Roman" charset="0"/>
                <a:ea typeface="Times New Roman" charset="0"/>
                <a:cs typeface="Times New Roman" charset="0"/>
              </a:rPr>
              <a:t>ENGAGING WITH DISCERNMENT</a:t>
            </a:r>
          </a:p>
          <a:p>
            <a:endParaRPr lang="en-US" sz="1600" spc="800" dirty="0">
              <a:solidFill>
                <a:schemeClr val="bg1"/>
              </a:solidFill>
              <a:latin typeface="Times New Roman" charset="0"/>
              <a:ea typeface="Times New Roman" charset="0"/>
              <a:cs typeface="Times New Roman" charset="0"/>
            </a:endParaRPr>
          </a:p>
        </p:txBody>
      </p:sp>
      <p:sp>
        <p:nvSpPr>
          <p:cNvPr id="2" name="Rectangle 1"/>
          <p:cNvSpPr/>
          <p:nvPr/>
        </p:nvSpPr>
        <p:spPr>
          <a:xfrm>
            <a:off x="4240983" y="4285058"/>
            <a:ext cx="7609172" cy="369332"/>
          </a:xfrm>
          <a:prstGeom prst="rect">
            <a:avLst/>
          </a:prstGeom>
        </p:spPr>
        <p:txBody>
          <a:bodyPr wrap="square">
            <a:spAutoFit/>
          </a:bodyPr>
          <a:lstStyle/>
          <a:p>
            <a:pPr>
              <a:spcBef>
                <a:spcPct val="20000"/>
              </a:spcBef>
            </a:pPr>
            <a:r>
              <a:rPr lang="de-DE" altLang="en-US" dirty="0">
                <a:solidFill>
                  <a:schemeClr val="bg1"/>
                </a:solidFill>
                <a:latin typeface="Times New Roman" charset="0"/>
                <a:ea typeface="Times New Roman" charset="0"/>
                <a:cs typeface="Times New Roman" charset="0"/>
              </a:rPr>
              <a:t>© 2019 Brendan Ozawa-de Silva, Michael Karlin </a:t>
            </a:r>
            <a:r>
              <a:rPr lang="de-DE" altLang="en-US" dirty="0" err="1">
                <a:solidFill>
                  <a:schemeClr val="bg1"/>
                </a:solidFill>
                <a:latin typeface="Times New Roman" charset="0"/>
                <a:ea typeface="Times New Roman" charset="0"/>
                <a:cs typeface="Times New Roman" charset="0"/>
              </a:rPr>
              <a:t>and</a:t>
            </a:r>
            <a:r>
              <a:rPr lang="de-DE" altLang="en-US" dirty="0">
                <a:solidFill>
                  <a:schemeClr val="bg1"/>
                </a:solidFill>
                <a:latin typeface="Times New Roman" charset="0"/>
                <a:ea typeface="Times New Roman" charset="0"/>
                <a:cs typeface="Times New Roman" charset="0"/>
              </a:rPr>
              <a:t> Life University</a:t>
            </a:r>
            <a:endParaRPr lang="en-US" alt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742186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Times New Roman" charset="0"/>
                  <a:ea typeface="Times New Roman" charset="0"/>
                  <a:cs typeface="Times New Roman" charset="0"/>
                </a:rPr>
                <a:t>Calming Body and Mind</a:t>
              </a:r>
            </a:p>
            <a:p>
              <a:pPr marL="342891" indent="-342891">
                <a:buAutoNum type="arabicPeriod"/>
              </a:pPr>
              <a:r>
                <a:rPr lang="en-US" sz="1867" dirty="0">
                  <a:solidFill>
                    <a:schemeClr val="bg1"/>
                  </a:solidFill>
                  <a:latin typeface="Times New Roman" charset="0"/>
                  <a:ea typeface="Times New Roman" charset="0"/>
                  <a:cs typeface="Times New Roman" charset="0"/>
                </a:rPr>
                <a:t>Ethical Mindfulness</a:t>
              </a:r>
            </a:p>
            <a:p>
              <a:pPr marL="342891" indent="-342891">
                <a:buAutoNum type="arabicPeriod"/>
              </a:pPr>
              <a:r>
                <a:rPr lang="en-US" sz="1867" dirty="0">
                  <a:solidFill>
                    <a:schemeClr val="bg1"/>
                  </a:solidFill>
                  <a:latin typeface="Times New Roman" charset="0"/>
                  <a:ea typeface="Times New Roman" charset="0"/>
                  <a:cs typeface="Times New Roman" charset="0"/>
                </a:rPr>
                <a:t>Emotional Awareness</a:t>
              </a:r>
            </a:p>
            <a:p>
              <a:pPr marL="342891" indent="-342891">
                <a:buAutoNum type="arabicPeriod"/>
              </a:pPr>
              <a:r>
                <a:rPr lang="en-US" sz="1867" dirty="0">
                  <a:solidFill>
                    <a:schemeClr val="bg1"/>
                  </a:solidFill>
                  <a:latin typeface="Times New Roman"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SELF-CULTIVATION</a:t>
                </a:r>
              </a:p>
              <a:p>
                <a:endParaRPr lang="en-US" sz="1600" dirty="0">
                  <a:latin typeface="Times New Roman"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Times New Roman"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Times New Roman"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Times New Roman" charset="0"/>
                  <a:ea typeface="Times New Roman" charset="0"/>
                  <a:cs typeface="Times New Roman" charset="0"/>
                </a:rPr>
                <a:t>Empathic Concern</a:t>
              </a:r>
            </a:p>
            <a:p>
              <a:pPr marL="342891" indent="-342891">
                <a:buAutoNum type="arabicPeriod" startAt="5"/>
              </a:pPr>
              <a:r>
                <a:rPr lang="en-US" sz="1867" dirty="0">
                  <a:solidFill>
                    <a:schemeClr val="bg1"/>
                  </a:solidFill>
                  <a:latin typeface="Times New Roman"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RELATING TO OTHERS</a:t>
                </a:r>
              </a:p>
              <a:p>
                <a:endParaRPr lang="en-US" sz="1600" dirty="0">
                  <a:latin typeface="Times New Roman"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Times New Roman"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Times New Roman"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	SERIES III: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ENGAGING IN SYSTEMS</a:t>
                </a:r>
                <a:endParaRPr lang="en-US" sz="1867" dirty="0">
                  <a:latin typeface="Times New Roman"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COMPASSIONATE</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INTEGRITY TRAINING</a:t>
            </a:r>
          </a:p>
          <a:p>
            <a:endParaRPr lang="en-US" sz="1051" dirty="0">
              <a:latin typeface="Times New Roman" panose="02020603050405020304"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10:		</a:t>
            </a:r>
            <a:r>
              <a:rPr lang="en-US" sz="1333" spc="800" dirty="0">
                <a:solidFill>
                  <a:schemeClr val="bg1"/>
                </a:solidFill>
                <a:latin typeface="Times New Roman" charset="0"/>
                <a:ea typeface="Times New Roman" charset="0"/>
                <a:cs typeface="Times New Roman" charset="0"/>
              </a:rPr>
              <a:t>ENGAGING WITH DISCERNMENT</a:t>
            </a:r>
          </a:p>
          <a:p>
            <a:endParaRPr lang="en-US" sz="1600" spc="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261062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83206" y="2957324"/>
            <a:ext cx="3352800" cy="1277687"/>
          </a:xfrm>
          <a:prstGeom prst="rect">
            <a:avLst/>
          </a:prstGeom>
          <a:solidFill>
            <a:srgbClr val="3D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26" name="Rectangle 25"/>
          <p:cNvSpPr/>
          <p:nvPr/>
        </p:nvSpPr>
        <p:spPr>
          <a:xfrm>
            <a:off x="1981200" y="4495798"/>
            <a:ext cx="3352800" cy="861903"/>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25" name="Rectangle 24"/>
          <p:cNvSpPr/>
          <p:nvPr/>
        </p:nvSpPr>
        <p:spPr>
          <a:xfrm>
            <a:off x="1981200" y="1438869"/>
            <a:ext cx="3352800" cy="1320399"/>
          </a:xfrm>
          <a:prstGeom prst="rect">
            <a:avLst/>
          </a:prstGeom>
          <a:solidFill>
            <a:srgbClr val="3D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rgbClr val="3D4C5F"/>
                  </a:solidFill>
                  <a:latin typeface="Times New Roman" charset="0"/>
                  <a:ea typeface="Times New Roman" charset="0"/>
                  <a:cs typeface="Times New Roman" charset="0"/>
                </a:rPr>
                <a:t>Calming Body and Mind</a:t>
              </a:r>
            </a:p>
            <a:p>
              <a:pPr marL="342891" indent="-342891">
                <a:buAutoNum type="arabicPeriod"/>
              </a:pPr>
              <a:r>
                <a:rPr lang="en-US" sz="1867" dirty="0">
                  <a:solidFill>
                    <a:srgbClr val="3D4C5F"/>
                  </a:solidFill>
                  <a:latin typeface="Times New Roman" charset="0"/>
                  <a:ea typeface="Times New Roman" charset="0"/>
                  <a:cs typeface="Times New Roman" charset="0"/>
                </a:rPr>
                <a:t>Ethical Mindfulness</a:t>
              </a:r>
            </a:p>
            <a:p>
              <a:pPr marL="342891" indent="-342891">
                <a:buAutoNum type="arabicPeriod"/>
              </a:pPr>
              <a:r>
                <a:rPr lang="en-US" sz="1867" dirty="0">
                  <a:solidFill>
                    <a:srgbClr val="3D4C5F"/>
                  </a:solidFill>
                  <a:latin typeface="Times New Roman" charset="0"/>
                  <a:ea typeface="Times New Roman" charset="0"/>
                  <a:cs typeface="Times New Roman" charset="0"/>
                </a:rPr>
                <a:t>Emotional Awareness</a:t>
              </a:r>
            </a:p>
            <a:p>
              <a:pPr marL="342891" indent="-342891">
                <a:buAutoNum type="arabicPeriod"/>
              </a:pPr>
              <a:r>
                <a:rPr lang="en-US" sz="1867" dirty="0">
                  <a:solidFill>
                    <a:srgbClr val="3D4C5F"/>
                  </a:solidFill>
                  <a:latin typeface="Times New Roman"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SELF-CULTIVATION</a:t>
              </a:r>
            </a:p>
            <a:p>
              <a:endParaRPr lang="en-US" sz="1600" dirty="0">
                <a:latin typeface="Times New Roman"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rgbClr val="3D4C5F"/>
                  </a:solidFill>
                  <a:latin typeface="Times New Roman" charset="0"/>
                  <a:ea typeface="Times New Roman" charset="0"/>
                  <a:cs typeface="Times New Roman" charset="0"/>
                </a:rPr>
                <a:t>Impartiality and Common Humanity</a:t>
              </a:r>
            </a:p>
            <a:p>
              <a:pPr marL="342891" indent="-342891">
                <a:buAutoNum type="arabicPeriod" startAt="5"/>
              </a:pPr>
              <a:r>
                <a:rPr lang="en-US" sz="1867" dirty="0">
                  <a:solidFill>
                    <a:srgbClr val="3D4C5F"/>
                  </a:solidFill>
                  <a:latin typeface="Times New Roman" charset="0"/>
                  <a:ea typeface="Times New Roman" charset="0"/>
                  <a:cs typeface="Times New Roman" charset="0"/>
                </a:rPr>
                <a:t>Forgiveness and Gratitude</a:t>
              </a:r>
            </a:p>
            <a:p>
              <a:pPr marL="342891" indent="-342891">
                <a:buAutoNum type="arabicPeriod" startAt="5"/>
              </a:pPr>
              <a:r>
                <a:rPr lang="en-US" sz="1867" dirty="0">
                  <a:solidFill>
                    <a:srgbClr val="3D4C5F"/>
                  </a:solidFill>
                  <a:latin typeface="Times New Roman" charset="0"/>
                  <a:ea typeface="Times New Roman" charset="0"/>
                  <a:cs typeface="Times New Roman" charset="0"/>
                </a:rPr>
                <a:t>Empathic  Concern</a:t>
              </a:r>
            </a:p>
            <a:p>
              <a:pPr marL="342891" indent="-342891">
                <a:buAutoNum type="arabicPeriod" startAt="5"/>
              </a:pPr>
              <a:r>
                <a:rPr lang="en-US" sz="1867" dirty="0">
                  <a:solidFill>
                    <a:srgbClr val="3D4C5F"/>
                  </a:solidFill>
                  <a:latin typeface="Times New Roman"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RELATING TO OTHERS</a:t>
              </a:r>
            </a:p>
            <a:p>
              <a:endParaRPr lang="en-US" sz="1600" dirty="0">
                <a:latin typeface="Times New Roman" charset="0"/>
                <a:ea typeface="Times New Roman" charset="0"/>
                <a:cs typeface="Times New Roman" charset="0"/>
              </a:endParaRPr>
            </a:p>
          </p:txBody>
        </p:sp>
      </p:grpSp>
      <p:grpSp>
        <p:nvGrpSpPr>
          <p:cNvPr id="23" name="Group 22"/>
          <p:cNvGrpSpPr/>
          <p:nvPr/>
        </p:nvGrpSpPr>
        <p:grpSpPr>
          <a:xfrm>
            <a:off x="1981200" y="4447542"/>
            <a:ext cx="8382000" cy="706306"/>
            <a:chOff x="457200" y="4447541"/>
            <a:chExt cx="8382000" cy="706305"/>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rgbClr val="3D4C5F"/>
                  </a:solidFill>
                  <a:latin typeface="Times New Roman" charset="0"/>
                  <a:ea typeface="Times New Roman" charset="0"/>
                  <a:cs typeface="Times New Roman" charset="0"/>
                </a:rPr>
                <a:t>Appreciating Interdependence</a:t>
              </a:r>
            </a:p>
            <a:p>
              <a:pPr marL="342891" indent="-342891">
                <a:buAutoNum type="arabicPeriod" startAt="9"/>
              </a:pPr>
              <a:r>
                <a:rPr lang="en-US" sz="1867" dirty="0">
                  <a:solidFill>
                    <a:srgbClr val="FFFF00"/>
                  </a:solidFill>
                  <a:latin typeface="Times New Roman" charset="0"/>
                  <a:ea typeface="Times New Roman" charset="0"/>
                  <a:cs typeface="Times New Roman" charset="0"/>
                </a:rPr>
                <a:t>Engaging with Discernment</a:t>
              </a: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	SERIES III: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ENGAGING IN SYSTEMS</a:t>
              </a:r>
              <a:endParaRPr lang="en-US" sz="1867" dirty="0">
                <a:latin typeface="Times New Roman" charset="0"/>
                <a:ea typeface="Times New Roman" charset="0"/>
                <a:cs typeface="Times New Roman" charset="0"/>
              </a:endParaRPr>
            </a:p>
          </p:txBody>
        </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COMPASSIONATE</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INTEGRITY TRAINING</a:t>
            </a:r>
          </a:p>
          <a:p>
            <a:endParaRPr lang="en-US" sz="1051" dirty="0">
              <a:latin typeface="Times New Roman" panose="02020603050405020304"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10:		</a:t>
            </a:r>
            <a:r>
              <a:rPr lang="en-US" sz="1333" spc="800" dirty="0">
                <a:solidFill>
                  <a:schemeClr val="bg1"/>
                </a:solidFill>
                <a:latin typeface="Times New Roman" charset="0"/>
                <a:ea typeface="Times New Roman" charset="0"/>
                <a:cs typeface="Times New Roman" charset="0"/>
              </a:rPr>
              <a:t>ENGAGING WITH DISCERNMENT</a:t>
            </a:r>
          </a:p>
        </p:txBody>
      </p:sp>
    </p:spTree>
    <p:extLst>
      <p:ext uri="{BB962C8B-B14F-4D97-AF65-F5344CB8AC3E}">
        <p14:creationId xmlns:p14="http://schemas.microsoft.com/office/powerpoint/2010/main" val="8854952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922453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john rawls"/>
          <p:cNvPicPr>
            <a:picLocks noChangeAspect="1" noChangeArrowheads="1"/>
          </p:cNvPicPr>
          <p:nvPr/>
        </p:nvPicPr>
        <p:blipFill rotWithShape="1">
          <a:blip r:embed="rId3">
            <a:extLst>
              <a:ext uri="{28A0092B-C50C-407E-A947-70E740481C1C}">
                <a14:useLocalDpi xmlns:a14="http://schemas.microsoft.com/office/drawing/2010/main" val="0"/>
              </a:ext>
            </a:extLst>
          </a:blip>
          <a:srcRect l="9864" t="422" r="7154" b="-1"/>
          <a:stretch/>
        </p:blipFill>
        <p:spPr bwMode="auto">
          <a:xfrm>
            <a:off x="152400" y="0"/>
            <a:ext cx="3810000" cy="381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3729097"/>
            <a:ext cx="11582400" cy="2062103"/>
          </a:xfrm>
          <a:prstGeom prst="rect">
            <a:avLst/>
          </a:prstGeom>
          <a:noFill/>
        </p:spPr>
        <p:txBody>
          <a:bodyPr wrap="square">
            <a:spAutoFit/>
          </a:bodyPr>
          <a:lstStyle/>
          <a:p>
            <a:r>
              <a:rPr lang="en-US" sz="4400" i="1" dirty="0">
                <a:solidFill>
                  <a:schemeClr val="bg1"/>
                </a:solidFill>
                <a:latin typeface="Times New Roman" panose="02020603050405020304" pitchFamily="18" charset="0"/>
                <a:cs typeface="Times New Roman" panose="02020603050405020304" pitchFamily="18" charset="0"/>
              </a:rPr>
              <a:t>“The principles of justice are chosen behind a veil of ignorance.” </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rPr>
              <a:t>― John Rawls, A Theory of Justice</a:t>
            </a:r>
          </a:p>
        </p:txBody>
      </p:sp>
    </p:spTree>
    <p:extLst>
      <p:ext uri="{BB962C8B-B14F-4D97-AF65-F5344CB8AC3E}">
        <p14:creationId xmlns:p14="http://schemas.microsoft.com/office/powerpoint/2010/main" val="20417633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9768775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r>
              <a:rPr lang="en-US" dirty="0"/>
              <a:t>Reflective Writing &amp; </a:t>
            </a:r>
            <a:br>
              <a:rPr lang="en-US" dirty="0"/>
            </a:br>
            <a:r>
              <a:rPr lang="en-US" dirty="0"/>
              <a:t>Mindful Dialogue</a:t>
            </a:r>
          </a:p>
        </p:txBody>
      </p:sp>
    </p:spTree>
    <p:extLst>
      <p:ext uri="{BB962C8B-B14F-4D97-AF65-F5344CB8AC3E}">
        <p14:creationId xmlns:p14="http://schemas.microsoft.com/office/powerpoint/2010/main" val="16652457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our steps.png"/>
          <p:cNvPicPr>
            <a:picLocks noChangeAspect="1"/>
          </p:cNvPicPr>
          <p:nvPr/>
        </p:nvPicPr>
        <p:blipFill>
          <a:blip r:embed="rId3" cstate="print"/>
          <a:srcRect r="6481"/>
          <a:stretch>
            <a:fillRect/>
          </a:stretch>
        </p:blipFill>
        <p:spPr>
          <a:xfrm>
            <a:off x="1523999" y="76512"/>
            <a:ext cx="8153401" cy="3662049"/>
          </a:xfrm>
          <a:prstGeom prst="rect">
            <a:avLst/>
          </a:prstGeom>
        </p:spPr>
      </p:pic>
      <p:sp>
        <p:nvSpPr>
          <p:cNvPr id="5" name="Title 1"/>
          <p:cNvSpPr txBox="1">
            <a:spLocks/>
          </p:cNvSpPr>
          <p:nvPr/>
        </p:nvSpPr>
        <p:spPr>
          <a:xfrm>
            <a:off x="422563" y="453957"/>
            <a:ext cx="7538095" cy="756278"/>
          </a:xfrm>
          <a:prstGeom prst="rect">
            <a:avLst/>
          </a:prstGeom>
        </p:spPr>
        <p:txBody>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r>
              <a:rPr lang="en-US"/>
              <a:t>Engaging with Discernment</a:t>
            </a:r>
            <a:endParaRPr lang="en-US" dirty="0"/>
          </a:p>
        </p:txBody>
      </p:sp>
      <p:sp>
        <p:nvSpPr>
          <p:cNvPr id="6" name="TextBox 5">
            <a:extLst>
              <a:ext uri="{FF2B5EF4-FFF2-40B4-BE49-F238E27FC236}">
                <a16:creationId xmlns:a16="http://schemas.microsoft.com/office/drawing/2014/main" id="{A502315C-5AF3-6949-8205-C21D1484BC11}"/>
              </a:ext>
            </a:extLst>
          </p:cNvPr>
          <p:cNvSpPr txBox="1"/>
          <p:nvPr/>
        </p:nvSpPr>
        <p:spPr>
          <a:xfrm>
            <a:off x="1752600" y="3783955"/>
            <a:ext cx="2057400" cy="2262158"/>
          </a:xfrm>
          <a:prstGeom prst="rect">
            <a:avLst/>
          </a:prstGeom>
          <a:noFill/>
        </p:spPr>
        <p:txBody>
          <a:bodyPr wrap="square" rtlCol="0">
            <a:spAutoFit/>
          </a:bodyPr>
          <a:lstStyle/>
          <a:p>
            <a:pPr>
              <a:spcBef>
                <a:spcPts val="1800"/>
              </a:spcBef>
              <a:buClr>
                <a:srgbClr val="FFFF00"/>
              </a:buClr>
            </a:pPr>
            <a:r>
              <a:rPr lang="en-US" sz="1400" dirty="0">
                <a:solidFill>
                  <a:schemeClr val="bg1"/>
                </a:solidFill>
                <a:latin typeface="Georgia" charset="0"/>
                <a:ea typeface="Georgia" charset="0"/>
                <a:cs typeface="Georgia" charset="0"/>
              </a:rPr>
              <a:t>Check your motivations </a:t>
            </a:r>
            <a:br>
              <a:rPr lang="en-US" sz="1400" dirty="0">
                <a:solidFill>
                  <a:schemeClr val="bg1"/>
                </a:solidFill>
                <a:latin typeface="Georgia" charset="0"/>
                <a:ea typeface="Georgia" charset="0"/>
                <a:cs typeface="Georgia" charset="0"/>
              </a:rPr>
            </a:br>
            <a:r>
              <a:rPr lang="en-US" sz="1400" dirty="0">
                <a:solidFill>
                  <a:schemeClr val="bg1"/>
                </a:solidFill>
                <a:latin typeface="Georgia" charset="0"/>
                <a:ea typeface="Georgia" charset="0"/>
                <a:cs typeface="Georgia" charset="0"/>
              </a:rPr>
              <a:t>by asking,</a:t>
            </a:r>
          </a:p>
          <a:p>
            <a:pPr marL="91440" indent="-91440">
              <a:spcBef>
                <a:spcPts val="1800"/>
              </a:spcBef>
              <a:buClr>
                <a:srgbClr val="FFFF00"/>
              </a:buClr>
            </a:pPr>
            <a:r>
              <a:rPr lang="en-US" sz="1400" i="1" dirty="0">
                <a:solidFill>
                  <a:schemeClr val="bg1"/>
                </a:solidFill>
                <a:latin typeface="Georgia" charset="0"/>
                <a:ea typeface="Georgia" charset="0"/>
                <a:cs typeface="Georgia" charset="0"/>
              </a:rPr>
              <a:t>“Do I truly have the others’  well-being at heart or am </a:t>
            </a:r>
            <a:br>
              <a:rPr lang="en-US" sz="1400" i="1" dirty="0">
                <a:solidFill>
                  <a:schemeClr val="bg1"/>
                </a:solidFill>
                <a:latin typeface="Georgia" charset="0"/>
                <a:ea typeface="Georgia" charset="0"/>
                <a:cs typeface="Georgia" charset="0"/>
              </a:rPr>
            </a:br>
            <a:r>
              <a:rPr lang="en-US" sz="1400" i="1" dirty="0">
                <a:solidFill>
                  <a:schemeClr val="bg1"/>
                </a:solidFill>
                <a:latin typeface="Georgia" charset="0"/>
                <a:ea typeface="Georgia" charset="0"/>
                <a:cs typeface="Georgia" charset="0"/>
              </a:rPr>
              <a:t>I under the sway of any afflictive mental states, such as greed, anger, or jealousy?”</a:t>
            </a:r>
          </a:p>
        </p:txBody>
      </p:sp>
    </p:spTree>
    <p:extLst>
      <p:ext uri="{BB962C8B-B14F-4D97-AF65-F5344CB8AC3E}">
        <p14:creationId xmlns:p14="http://schemas.microsoft.com/office/powerpoint/2010/main" val="19474603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038600" y="3783955"/>
            <a:ext cx="2209800" cy="2693045"/>
          </a:xfrm>
          <a:prstGeom prst="rect">
            <a:avLst/>
          </a:prstGeom>
          <a:noFill/>
        </p:spPr>
        <p:txBody>
          <a:bodyPr wrap="square" rtlCol="0">
            <a:spAutoFit/>
          </a:bodyPr>
          <a:lstStyle/>
          <a:p>
            <a:pPr>
              <a:spcBef>
                <a:spcPts val="1800"/>
              </a:spcBef>
              <a:buClr>
                <a:srgbClr val="FFFF00"/>
              </a:buClr>
            </a:pPr>
            <a:r>
              <a:rPr lang="en-US" sz="1400" dirty="0">
                <a:solidFill>
                  <a:schemeClr val="bg1"/>
                </a:solidFill>
                <a:latin typeface="Georgia" charset="0"/>
                <a:ea typeface="Georgia" charset="0"/>
                <a:cs typeface="Georgia" charset="0"/>
              </a:rPr>
              <a:t>If your motivations </a:t>
            </a:r>
            <a:br>
              <a:rPr lang="en-US" sz="1400" dirty="0">
                <a:solidFill>
                  <a:schemeClr val="bg1"/>
                </a:solidFill>
                <a:latin typeface="Georgia" charset="0"/>
                <a:ea typeface="Georgia" charset="0"/>
                <a:cs typeface="Georgia" charset="0"/>
              </a:rPr>
            </a:br>
            <a:r>
              <a:rPr lang="en-US" sz="1400" dirty="0">
                <a:solidFill>
                  <a:schemeClr val="bg1"/>
                </a:solidFill>
                <a:latin typeface="Georgia" charset="0"/>
                <a:ea typeface="Georgia" charset="0"/>
                <a:cs typeface="Georgia" charset="0"/>
              </a:rPr>
              <a:t>are sound bring to mind your understanding of interdependence, and ask:</a:t>
            </a:r>
          </a:p>
          <a:p>
            <a:pPr marL="91440" indent="-91440">
              <a:spcBef>
                <a:spcPts val="1800"/>
              </a:spcBef>
              <a:buClr>
                <a:srgbClr val="FFFF00"/>
              </a:buClr>
            </a:pPr>
            <a:r>
              <a:rPr lang="en-US" sz="1400" i="1" dirty="0">
                <a:solidFill>
                  <a:schemeClr val="bg1"/>
                </a:solidFill>
                <a:latin typeface="Georgia" charset="0"/>
                <a:ea typeface="Georgia" charset="0"/>
                <a:cs typeface="Georgia" charset="0"/>
              </a:rPr>
              <a:t>“What is the broader context of the problem? What are the various causes and conditions that have given rise to the problem?”</a:t>
            </a:r>
          </a:p>
        </p:txBody>
      </p:sp>
      <p:pic>
        <p:nvPicPr>
          <p:cNvPr id="17" name="Picture 16" descr="four steps.png"/>
          <p:cNvPicPr>
            <a:picLocks noChangeAspect="1"/>
          </p:cNvPicPr>
          <p:nvPr/>
        </p:nvPicPr>
        <p:blipFill>
          <a:blip r:embed="rId3" cstate="print"/>
          <a:srcRect r="5556"/>
          <a:stretch>
            <a:fillRect/>
          </a:stretch>
        </p:blipFill>
        <p:spPr>
          <a:xfrm>
            <a:off x="1524000" y="76511"/>
            <a:ext cx="8229601" cy="3660036"/>
          </a:xfrm>
          <a:prstGeom prst="rect">
            <a:avLst/>
          </a:prstGeom>
        </p:spPr>
      </p:pic>
      <p:sp>
        <p:nvSpPr>
          <p:cNvPr id="6" name="Title 1"/>
          <p:cNvSpPr txBox="1">
            <a:spLocks/>
          </p:cNvSpPr>
          <p:nvPr/>
        </p:nvSpPr>
        <p:spPr>
          <a:xfrm>
            <a:off x="422563" y="453957"/>
            <a:ext cx="7538095" cy="756278"/>
          </a:xfrm>
          <a:prstGeom prst="rect">
            <a:avLst/>
          </a:prstGeom>
        </p:spPr>
        <p:txBody>
          <a:bodyPr/>
          <a:lstStyle>
            <a:lvl1pPr algn="ctr" defTabSz="457200" rtl="0" eaLnBrk="1" latinLnBrk="0" hangingPunct="1">
              <a:spcBef>
                <a:spcPct val="0"/>
              </a:spcBef>
              <a:buNone/>
              <a:defRPr sz="4400" kern="1200">
                <a:solidFill>
                  <a:schemeClr val="bg1"/>
                </a:solidFill>
                <a:latin typeface="Georgia" charset="0"/>
                <a:ea typeface="Georgia" charset="0"/>
                <a:cs typeface="Georgia" charset="0"/>
              </a:defRPr>
            </a:lvl1pPr>
          </a:lstStyle>
          <a:p>
            <a:r>
              <a:rPr lang="en-US"/>
              <a:t>Engaging with Discernment</a:t>
            </a:r>
            <a:endParaRPr lang="en-US" dirty="0"/>
          </a:p>
        </p:txBody>
      </p:sp>
      <p:sp>
        <p:nvSpPr>
          <p:cNvPr id="10" name="TextBox 9"/>
          <p:cNvSpPr txBox="1"/>
          <p:nvPr/>
        </p:nvSpPr>
        <p:spPr>
          <a:xfrm>
            <a:off x="1752600" y="3783955"/>
            <a:ext cx="2057400" cy="2262158"/>
          </a:xfrm>
          <a:prstGeom prst="rect">
            <a:avLst/>
          </a:prstGeom>
          <a:noFill/>
        </p:spPr>
        <p:txBody>
          <a:bodyPr wrap="square" rtlCol="0">
            <a:spAutoFit/>
          </a:bodyPr>
          <a:lstStyle/>
          <a:p>
            <a:pPr>
              <a:spcBef>
                <a:spcPts val="1800"/>
              </a:spcBef>
              <a:buClr>
                <a:srgbClr val="FFFF00"/>
              </a:buClr>
            </a:pPr>
            <a:r>
              <a:rPr lang="en-US" sz="1400" dirty="0">
                <a:solidFill>
                  <a:schemeClr val="tx1">
                    <a:lumMod val="65000"/>
                    <a:lumOff val="35000"/>
                  </a:schemeClr>
                </a:solidFill>
                <a:latin typeface="Georgia" charset="0"/>
                <a:ea typeface="Georgia" charset="0"/>
                <a:cs typeface="Georgia" charset="0"/>
              </a:rPr>
              <a:t>Check your motivations </a:t>
            </a:r>
            <a:br>
              <a:rPr lang="en-US" sz="1400" dirty="0">
                <a:solidFill>
                  <a:schemeClr val="tx1">
                    <a:lumMod val="65000"/>
                    <a:lumOff val="35000"/>
                  </a:schemeClr>
                </a:solidFill>
                <a:latin typeface="Georgia" charset="0"/>
                <a:ea typeface="Georgia" charset="0"/>
                <a:cs typeface="Georgia" charset="0"/>
              </a:rPr>
            </a:br>
            <a:r>
              <a:rPr lang="en-US" sz="1400" dirty="0">
                <a:solidFill>
                  <a:schemeClr val="tx1">
                    <a:lumMod val="65000"/>
                    <a:lumOff val="35000"/>
                  </a:schemeClr>
                </a:solidFill>
                <a:latin typeface="Georgia" charset="0"/>
                <a:ea typeface="Georgia" charset="0"/>
                <a:cs typeface="Georgia" charset="0"/>
              </a:rPr>
              <a:t>by asking,</a:t>
            </a:r>
          </a:p>
          <a:p>
            <a:pPr marL="91440" indent="-91440">
              <a:spcBef>
                <a:spcPts val="1800"/>
              </a:spcBef>
              <a:buClr>
                <a:srgbClr val="FFFF00"/>
              </a:buClr>
            </a:pPr>
            <a:r>
              <a:rPr lang="en-US" sz="1400" i="1" dirty="0">
                <a:solidFill>
                  <a:schemeClr val="tx1">
                    <a:lumMod val="65000"/>
                    <a:lumOff val="35000"/>
                  </a:schemeClr>
                </a:solidFill>
                <a:latin typeface="Georgia" charset="0"/>
                <a:ea typeface="Georgia" charset="0"/>
                <a:cs typeface="Georgia" charset="0"/>
              </a:rPr>
              <a:t>“Do I truly have the others’  well-being at heart or am </a:t>
            </a:r>
            <a:br>
              <a:rPr lang="en-US" sz="1400" i="1" dirty="0">
                <a:solidFill>
                  <a:schemeClr val="tx1">
                    <a:lumMod val="65000"/>
                    <a:lumOff val="35000"/>
                  </a:schemeClr>
                </a:solidFill>
                <a:latin typeface="Georgia" charset="0"/>
                <a:ea typeface="Georgia" charset="0"/>
                <a:cs typeface="Georgia" charset="0"/>
              </a:rPr>
            </a:br>
            <a:r>
              <a:rPr lang="en-US" sz="1400" i="1" dirty="0">
                <a:solidFill>
                  <a:schemeClr val="tx1">
                    <a:lumMod val="65000"/>
                    <a:lumOff val="35000"/>
                  </a:schemeClr>
                </a:solidFill>
                <a:latin typeface="Georgia" charset="0"/>
                <a:ea typeface="Georgia" charset="0"/>
                <a:cs typeface="Georgia" charset="0"/>
              </a:rPr>
              <a:t>I under the sway of any afflictive mental states, such as greed, anger, or jealousy?”</a:t>
            </a:r>
          </a:p>
        </p:txBody>
      </p:sp>
    </p:spTree>
    <p:extLst>
      <p:ext uri="{BB962C8B-B14F-4D97-AF65-F5344CB8AC3E}">
        <p14:creationId xmlns:p14="http://schemas.microsoft.com/office/powerpoint/2010/main" val="1439977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8565</TotalTime>
  <Words>1098</Words>
  <Application>Microsoft Macintosh PowerPoint</Application>
  <PresentationFormat>Widescreen</PresentationFormat>
  <Paragraphs>129</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Georgia</vt:lpstr>
      <vt:lpstr>Schneidler BT Roman</vt:lpstr>
      <vt:lpstr>Times New Roman</vt:lpstr>
      <vt:lpstr>1_Office Theme</vt:lpstr>
      <vt:lpstr>PowerPoint Presentation</vt:lpstr>
      <vt:lpstr>PowerPoint Presentation</vt:lpstr>
      <vt:lpstr>PowerPoint Presentation</vt:lpstr>
      <vt:lpstr>Break Out Groups</vt:lpstr>
      <vt:lpstr>PowerPoint Presentation</vt:lpstr>
      <vt:lpstr>Break Out Groups</vt:lpstr>
      <vt:lpstr>Reflective Writing &amp;  Mindful Dialogue</vt:lpstr>
      <vt:lpstr>PowerPoint Presentation</vt:lpstr>
      <vt:lpstr>PowerPoint Presentation</vt:lpstr>
      <vt:lpstr>PowerPoint Presentation</vt:lpstr>
      <vt:lpstr>PowerPoint Presentation</vt:lpstr>
      <vt:lpstr>PowerPoint Presentation</vt:lpstr>
      <vt:lpstr>PowerPoint Presentation</vt:lpstr>
      <vt:lpstr>If you want to be happy, practice compassion.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59</cp:revision>
  <cp:lastPrinted>2019-06-06T01:28:56Z</cp:lastPrinted>
  <dcterms:created xsi:type="dcterms:W3CDTF">2017-06-02T18:30:14Z</dcterms:created>
  <dcterms:modified xsi:type="dcterms:W3CDTF">2019-06-22T15:25:07Z</dcterms:modified>
</cp:coreProperties>
</file>