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28"/>
  </p:notesMasterIdLst>
  <p:handoutMasterIdLst>
    <p:handoutMasterId r:id="rId29"/>
  </p:handoutMasterIdLst>
  <p:sldIdLst>
    <p:sldId id="294" r:id="rId2"/>
    <p:sldId id="300" r:id="rId3"/>
    <p:sldId id="297" r:id="rId4"/>
    <p:sldId id="293" r:id="rId5"/>
    <p:sldId id="299" r:id="rId6"/>
    <p:sldId id="271" r:id="rId7"/>
    <p:sldId id="272" r:id="rId8"/>
    <p:sldId id="273" r:id="rId9"/>
    <p:sldId id="274" r:id="rId10"/>
    <p:sldId id="276" r:id="rId11"/>
    <p:sldId id="266" r:id="rId12"/>
    <p:sldId id="268" r:id="rId13"/>
    <p:sldId id="283" r:id="rId14"/>
    <p:sldId id="284" r:id="rId15"/>
    <p:sldId id="282" r:id="rId16"/>
    <p:sldId id="287" r:id="rId17"/>
    <p:sldId id="280" r:id="rId18"/>
    <p:sldId id="958" r:id="rId19"/>
    <p:sldId id="975" r:id="rId20"/>
    <p:sldId id="976" r:id="rId21"/>
    <p:sldId id="978" r:id="rId22"/>
    <p:sldId id="953" r:id="rId23"/>
    <p:sldId id="954" r:id="rId24"/>
    <p:sldId id="979" r:id="rId25"/>
    <p:sldId id="301" r:id="rId26"/>
    <p:sldId id="980" r:id="rId27"/>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36"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209"/>
    <p:restoredTop sz="80964"/>
  </p:normalViewPr>
  <p:slideViewPr>
    <p:cSldViewPr snapToGrid="0" snapToObjects="1">
      <p:cViewPr varScale="1">
        <p:scale>
          <a:sx n="106" d="100"/>
          <a:sy n="106" d="100"/>
        </p:scale>
        <p:origin x="648" y="168"/>
      </p:cViewPr>
      <p:guideLst>
        <p:guide orient="horz" pos="636"/>
        <p:guide pos="2880"/>
      </p:guideLst>
    </p:cSldViewPr>
  </p:slideViewPr>
  <p:notesTextViewPr>
    <p:cViewPr>
      <p:scale>
        <a:sx n="1" d="1"/>
        <a:sy n="1" d="1"/>
      </p:scale>
      <p:origin x="0" y="0"/>
    </p:cViewPr>
  </p:notesTextViewPr>
  <p:notesViewPr>
    <p:cSldViewPr snapToGrid="0" snapToObjects="1">
      <p:cViewPr varScale="1">
        <p:scale>
          <a:sx n="80" d="100"/>
          <a:sy n="80" d="100"/>
        </p:scale>
        <p:origin x="383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CA1A8A-4B4E-6F46-AE89-F10577F70B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7B597B7-3EC8-8445-BE30-127BD663740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FBCF5A-5452-E74E-9FBE-B01EE886C2F9}" type="datetimeFigureOut">
              <a:rPr lang="en-US" smtClean="0"/>
              <a:t>6/23/20</a:t>
            </a:fld>
            <a:endParaRPr lang="en-US"/>
          </a:p>
        </p:txBody>
      </p:sp>
      <p:sp>
        <p:nvSpPr>
          <p:cNvPr id="4" name="Footer Placeholder 3">
            <a:extLst>
              <a:ext uri="{FF2B5EF4-FFF2-40B4-BE49-F238E27FC236}">
                <a16:creationId xmlns:a16="http://schemas.microsoft.com/office/drawing/2014/main" id="{910EBC8F-5F90-724B-91A5-34CD21DBB9A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8FD26C6-FA94-5A40-8BC1-B42147860D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37F487-1BBA-CC44-AC9E-CC0E796C6595}" type="slidenum">
              <a:rPr lang="en-US" smtClean="0"/>
              <a:t>‹#›</a:t>
            </a:fld>
            <a:endParaRPr lang="en-US"/>
          </a:p>
        </p:txBody>
      </p:sp>
    </p:spTree>
    <p:extLst>
      <p:ext uri="{BB962C8B-B14F-4D97-AF65-F5344CB8AC3E}">
        <p14:creationId xmlns:p14="http://schemas.microsoft.com/office/powerpoint/2010/main" val="3346370869"/>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838543"/>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281282"/>
            <a:ext cx="5486400" cy="1615937"/>
          </a:xfrm>
          <a:prstGeom prst="rect">
            <a:avLst/>
          </a:prstGeom>
          <a:solidFill>
            <a:schemeClr val="bg1"/>
          </a:solidFill>
          <a:ln>
            <a:solidFill>
              <a:schemeClr val="tx1"/>
            </a:solidFill>
          </a:ln>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BDEE9785-9D92-E249-9F0B-6B4DFBA92886}"/>
              </a:ext>
            </a:extLst>
          </p:cNvPr>
          <p:cNvSpPr txBox="1"/>
          <p:nvPr/>
        </p:nvSpPr>
        <p:spPr>
          <a:xfrm>
            <a:off x="619540" y="4028665"/>
            <a:ext cx="1421296" cy="276999"/>
          </a:xfrm>
          <a:prstGeom prst="rect">
            <a:avLst/>
          </a:prstGeom>
          <a:noFill/>
        </p:spPr>
        <p:txBody>
          <a:bodyPr wrap="square" rtlCol="0">
            <a:spAutoFit/>
          </a:bodyPr>
          <a:lstStyle/>
          <a:p>
            <a:r>
              <a:rPr lang="en-US" sz="1200" b="1" i="0" cap="small" baseline="0" dirty="0">
                <a:latin typeface="Schneidler BT Roman" panose="02090502020206020303" pitchFamily="18" charset="0"/>
              </a:rPr>
              <a:t>Presenter Notes:</a:t>
            </a:r>
          </a:p>
        </p:txBody>
      </p:sp>
      <p:sp>
        <p:nvSpPr>
          <p:cNvPr id="9" name="TextBox 8">
            <a:extLst>
              <a:ext uri="{FF2B5EF4-FFF2-40B4-BE49-F238E27FC236}">
                <a16:creationId xmlns:a16="http://schemas.microsoft.com/office/drawing/2014/main" id="{AB68DB1B-DF2B-2445-8632-9D5E9E46167A}"/>
              </a:ext>
            </a:extLst>
          </p:cNvPr>
          <p:cNvSpPr txBox="1"/>
          <p:nvPr/>
        </p:nvSpPr>
        <p:spPr>
          <a:xfrm>
            <a:off x="685800" y="5857461"/>
            <a:ext cx="5486400" cy="2677656"/>
          </a:xfrm>
          <a:prstGeom prst="rect">
            <a:avLst/>
          </a:prstGeom>
          <a:noFill/>
        </p:spPr>
        <p:txBody>
          <a:bodyPr wrap="square" rtlCol="0">
            <a:spAutoFit/>
          </a:bodyPr>
          <a:lstStyle/>
          <a:p>
            <a:r>
              <a:rPr lang="en-US" sz="1400" baseline="0"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10" name="Footer Placeholder 6">
            <a:extLst>
              <a:ext uri="{FF2B5EF4-FFF2-40B4-BE49-F238E27FC236}">
                <a16:creationId xmlns:a16="http://schemas.microsoft.com/office/drawing/2014/main" id="{5576147C-F560-6A41-88E3-1AC6EAE1636F}"/>
              </a:ext>
            </a:extLst>
          </p:cNvPr>
          <p:cNvSpPr txBox="1">
            <a:spLocks/>
          </p:cNvSpPr>
          <p:nvPr/>
        </p:nvSpPr>
        <p:spPr>
          <a:xfrm>
            <a:off x="450574" y="8753062"/>
            <a:ext cx="5035825" cy="28492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cap="small" baseline="0">
                <a:latin typeface="Schneidler BT Roman" panose="02090502020206020303" pitchFamily="18" charset="0"/>
              </a:rPr>
              <a:t>© 2020 </a:t>
            </a:r>
            <a:r>
              <a:rPr lang="en-US" sz="1000" cap="small" baseline="0" dirty="0">
                <a:latin typeface="Schneidler BT Roman" panose="02090502020206020303" pitchFamily="18" charset="0"/>
              </a:rPr>
              <a:t>Brendan Ozawa-de Silva, Michael Karlin and Life University</a:t>
            </a:r>
          </a:p>
        </p:txBody>
      </p:sp>
      <p:cxnSp>
        <p:nvCxnSpPr>
          <p:cNvPr id="11" name="Straight Connector 10">
            <a:extLst>
              <a:ext uri="{FF2B5EF4-FFF2-40B4-BE49-F238E27FC236}">
                <a16:creationId xmlns:a16="http://schemas.microsoft.com/office/drawing/2014/main" id="{BC8E8430-E785-EC4C-AB17-B93BCB086A60}"/>
              </a:ext>
            </a:extLst>
          </p:cNvPr>
          <p:cNvCxnSpPr/>
          <p:nvPr/>
        </p:nvCxnSpPr>
        <p:spPr>
          <a:xfrm>
            <a:off x="516835" y="8753062"/>
            <a:ext cx="5668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Shape 8">
            <a:extLst>
              <a:ext uri="{FF2B5EF4-FFF2-40B4-BE49-F238E27FC236}">
                <a16:creationId xmlns:a16="http://schemas.microsoft.com/office/drawing/2014/main" id="{D0D0D412-3F00-264C-8F2B-6A47E576A49C}"/>
              </a:ext>
            </a:extLst>
          </p:cNvPr>
          <p:cNvSpPr txBox="1">
            <a:spLocks noGrp="1"/>
          </p:cNvSpPr>
          <p:nvPr>
            <p:ph type="sldNum" idx="5"/>
          </p:nvPr>
        </p:nvSpPr>
        <p:spPr>
          <a:xfrm>
            <a:off x="3884613" y="8658709"/>
            <a:ext cx="2300840" cy="352771"/>
          </a:xfrm>
          <a:prstGeom prst="rect">
            <a:avLst/>
          </a:prstGeom>
          <a:noFill/>
          <a:ln>
            <a:noFill/>
          </a:ln>
        </p:spPr>
        <p:txBody>
          <a:bodyPr lIns="91425" tIns="45700" rIns="91425" bIns="45700" anchor="b" anchorCtr="0">
            <a:noAutofit/>
          </a:bodyPr>
          <a:lstStyle>
            <a:lvl1pPr>
              <a:defRPr sz="1000" baseline="0">
                <a:latin typeface="Schneidler BT Roman" panose="02090502020206020303" pitchFamily="18" charset="0"/>
              </a:defRPr>
            </a:lvl1pPr>
          </a:lstStyle>
          <a:p>
            <a:pPr algn="r">
              <a:buSzPct val="25000"/>
            </a:pPr>
            <a:fld id="{00000000-1234-1234-1234-123412341234}" type="slidenum">
              <a:rPr lang="en-US" smtClean="0">
                <a:solidFill>
                  <a:schemeClr val="dk1"/>
                </a:solidFill>
                <a:ea typeface="Calibri"/>
                <a:cs typeface="Calibri"/>
                <a:sym typeface="Calibri"/>
              </a:rPr>
              <a:pPr algn="r">
                <a:buSzPct val="25000"/>
              </a:pPr>
              <a:t>‹#›</a:t>
            </a:fld>
            <a:endParaRPr lang="en-US">
              <a:solidFill>
                <a:schemeClr val="dk1"/>
              </a:solidFill>
              <a:ea typeface="Calibri"/>
              <a:cs typeface="Calibri"/>
              <a:sym typeface="Calibri"/>
            </a:endParaRPr>
          </a:p>
        </p:txBody>
      </p:sp>
      <p:sp>
        <p:nvSpPr>
          <p:cNvPr id="13" name="Header Placeholder 7">
            <a:extLst>
              <a:ext uri="{FF2B5EF4-FFF2-40B4-BE49-F238E27FC236}">
                <a16:creationId xmlns:a16="http://schemas.microsoft.com/office/drawing/2014/main" id="{A0025855-4B07-6B49-8BB3-DDD25F2FF23E}"/>
              </a:ext>
            </a:extLst>
          </p:cNvPr>
          <p:cNvSpPr txBox="1">
            <a:spLocks/>
          </p:cNvSpPr>
          <p:nvPr/>
        </p:nvSpPr>
        <p:spPr>
          <a:xfrm>
            <a:off x="357809" y="198781"/>
            <a:ext cx="6095999" cy="4587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cap="small" baseline="0" dirty="0">
                <a:latin typeface="Schneidler BT Roman" panose="02090502020206020303" pitchFamily="18" charset="0"/>
              </a:rPr>
              <a:t>Compassionate Integrity Training</a:t>
            </a:r>
          </a:p>
          <a:p>
            <a:pPr algn="ctr"/>
            <a:r>
              <a:rPr lang="en-US" sz="1000" cap="small" baseline="0" dirty="0">
                <a:latin typeface="Schneidler BT Roman" panose="02090502020206020303" pitchFamily="18" charset="0"/>
              </a:rPr>
              <a:t>A Secular Ethics Approach to Cultivating Personal, Social and Environmental Flourishing</a:t>
            </a:r>
          </a:p>
        </p:txBody>
      </p:sp>
      <p:cxnSp>
        <p:nvCxnSpPr>
          <p:cNvPr id="14" name="Straight Connector 13">
            <a:extLst>
              <a:ext uri="{FF2B5EF4-FFF2-40B4-BE49-F238E27FC236}">
                <a16:creationId xmlns:a16="http://schemas.microsoft.com/office/drawing/2014/main" id="{D554127F-4629-4D4E-B043-0CE34A744627}"/>
              </a:ext>
            </a:extLst>
          </p:cNvPr>
          <p:cNvCxnSpPr/>
          <p:nvPr/>
        </p:nvCxnSpPr>
        <p:spPr>
          <a:xfrm>
            <a:off x="571500" y="596346"/>
            <a:ext cx="5668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3482085"/>
      </p:ext>
    </p:extLst>
  </p:cSld>
  <p:clrMap bg1="lt1" tx1="dk1" bg2="lt2" tx2="dk2" accent1="accent1" accent2="accent2" accent3="accent3" accent4="accent4" accent5="accent5" accent6="accent6" hlink="hlink" folHlink="folHlink"/>
  <p:hf dt="0"/>
  <p:notesStyle>
    <a:lvl1pPr marL="0" algn="l" defTabSz="685800" rtl="0" eaLnBrk="1" latinLnBrk="0" hangingPunct="1">
      <a:defRPr sz="1000" kern="1200" baseline="0">
        <a:solidFill>
          <a:schemeClr val="tx1"/>
        </a:solidFill>
        <a:latin typeface="Schneidler BT Roman" panose="02090502020206020303" pitchFamily="18" charset="0"/>
        <a:ea typeface="+mn-ea"/>
        <a:cs typeface="+mn-cs"/>
      </a:defRPr>
    </a:lvl1pPr>
    <a:lvl2pPr marL="342900" algn="l" defTabSz="685800" rtl="0" eaLnBrk="1" latinLnBrk="0" hangingPunct="1">
      <a:defRPr sz="1000" kern="1200" baseline="0">
        <a:solidFill>
          <a:schemeClr val="tx1"/>
        </a:solidFill>
        <a:latin typeface="Schneidler BT Roman" panose="02090502020206020303" pitchFamily="18" charset="0"/>
        <a:ea typeface="+mn-ea"/>
        <a:cs typeface="+mn-cs"/>
      </a:defRPr>
    </a:lvl2pPr>
    <a:lvl3pPr marL="685800" algn="l" defTabSz="685800" rtl="0" eaLnBrk="1" latinLnBrk="0" hangingPunct="1">
      <a:defRPr sz="1000" kern="1200" baseline="0">
        <a:solidFill>
          <a:schemeClr val="tx1"/>
        </a:solidFill>
        <a:latin typeface="Schneidler BT Roman" panose="02090502020206020303" pitchFamily="18" charset="0"/>
        <a:ea typeface="+mn-ea"/>
        <a:cs typeface="+mn-cs"/>
      </a:defRPr>
    </a:lvl3pPr>
    <a:lvl4pPr marL="1028700" algn="l" defTabSz="685800" rtl="0" eaLnBrk="1" latinLnBrk="0" hangingPunct="1">
      <a:defRPr sz="1000" kern="1200" baseline="0">
        <a:solidFill>
          <a:schemeClr val="tx1"/>
        </a:solidFill>
        <a:latin typeface="Schneidler BT Roman" panose="02090502020206020303" pitchFamily="18" charset="0"/>
        <a:ea typeface="+mn-ea"/>
        <a:cs typeface="+mn-cs"/>
      </a:defRPr>
    </a:lvl4pPr>
    <a:lvl5pPr marL="1371600" algn="l" defTabSz="685800" rtl="0" eaLnBrk="1" latinLnBrk="0" hangingPunct="1">
      <a:defRPr sz="1000" kern="1200" baseline="0">
        <a:solidFill>
          <a:schemeClr val="tx1"/>
        </a:solidFill>
        <a:latin typeface="Schneidler BT Roman" panose="02090502020206020303" pitchFamily="18"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68363"/>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a:xfrm>
            <a:off x="685800" y="4321038"/>
            <a:ext cx="5486399" cy="1509919"/>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480E973A-FAE5-964A-841D-6AC06192D23C}"/>
              </a:ext>
            </a:extLst>
          </p:cNvPr>
          <p:cNvSpPr>
            <a:spLocks noGrp="1"/>
          </p:cNvSpPr>
          <p:nvPr>
            <p:ph type="sldNum" idx="5"/>
          </p:nvPr>
        </p:nvSpPr>
        <p:spPr/>
        <p:txBody>
          <a:bodyPr/>
          <a:lstStyle/>
          <a:p>
            <a:pPr algn="r">
              <a:buSzPct val="25000"/>
            </a:pPr>
            <a:fld id="{00000000-1234-1234-1234-123412341234}" type="slidenum">
              <a:rPr lang="en-US" smtClean="0">
                <a:solidFill>
                  <a:schemeClr val="dk1"/>
                </a:solidFill>
                <a:ea typeface="Calibri"/>
                <a:cs typeface="Calibri"/>
                <a:sym typeface="Calibri"/>
              </a:rPr>
              <a:pPr algn="r">
                <a:buSzPct val="25000"/>
              </a:pPr>
              <a:t>1</a:t>
            </a:fld>
            <a:endParaRPr lang="en-US">
              <a:solidFill>
                <a:schemeClr val="dk1"/>
              </a:solidFill>
              <a:ea typeface="Calibri"/>
              <a:cs typeface="Calibri"/>
              <a:sym typeface="Calibri"/>
            </a:endParaRPr>
          </a:p>
        </p:txBody>
      </p:sp>
    </p:spTree>
    <p:extLst>
      <p:ext uri="{BB962C8B-B14F-4D97-AF65-F5344CB8AC3E}">
        <p14:creationId xmlns:p14="http://schemas.microsoft.com/office/powerpoint/2010/main" val="394019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865188"/>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a:xfrm>
            <a:off x="685800" y="4347542"/>
            <a:ext cx="5486399" cy="1509919"/>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7FA7D3-34A9-0C45-A80C-9BB145B6FEF0}"/>
              </a:ext>
            </a:extLst>
          </p:cNvPr>
          <p:cNvSpPr>
            <a:spLocks noGrp="1"/>
          </p:cNvSpPr>
          <p:nvPr>
            <p:ph type="sldNum" idx="5"/>
          </p:nvPr>
        </p:nvSpPr>
        <p:spPr/>
        <p:txBody>
          <a:bodyPr/>
          <a:lstStyle/>
          <a:p>
            <a:pPr algn="r">
              <a:buSzPct val="25000"/>
            </a:pPr>
            <a:fld id="{00000000-1234-1234-1234-123412341234}" type="slidenum">
              <a:rPr lang="en-US" smtClean="0">
                <a:solidFill>
                  <a:schemeClr val="dk1"/>
                </a:solidFill>
                <a:ea typeface="Calibri"/>
                <a:cs typeface="Calibri"/>
                <a:sym typeface="Calibri"/>
              </a:rPr>
              <a:pPr algn="r">
                <a:buSzPct val="25000"/>
              </a:pPr>
              <a:t>10</a:t>
            </a:fld>
            <a:endParaRPr lang="en-US">
              <a:solidFill>
                <a:schemeClr val="dk1"/>
              </a:solidFill>
              <a:ea typeface="Calibri"/>
              <a:cs typeface="Calibri"/>
              <a:sym typeface="Calibri"/>
            </a:endParaRPr>
          </a:p>
        </p:txBody>
      </p:sp>
    </p:spTree>
    <p:extLst>
      <p:ext uri="{BB962C8B-B14F-4D97-AF65-F5344CB8AC3E}">
        <p14:creationId xmlns:p14="http://schemas.microsoft.com/office/powerpoint/2010/main" val="628659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3" name="Shape 233"/>
          <p:cNvSpPr>
            <a:spLocks noGrp="1" noRot="1" noChangeAspect="1"/>
          </p:cNvSpPr>
          <p:nvPr>
            <p:ph type="sldImg" idx="2"/>
          </p:nvPr>
        </p:nvSpPr>
        <p:spPr>
          <a:xfrm>
            <a:off x="698500" y="885825"/>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94E672E5-D148-EC4A-9F41-EAE7ED96A182}"/>
              </a:ext>
            </a:extLst>
          </p:cNvPr>
          <p:cNvSpPr>
            <a:spLocks noGrp="1"/>
          </p:cNvSpPr>
          <p:nvPr>
            <p:ph type="sldNum" idx="5"/>
          </p:nvPr>
        </p:nvSpPr>
        <p:spPr/>
        <p:txBody>
          <a:bodyPr/>
          <a:lstStyle/>
          <a:p>
            <a:pPr algn="r">
              <a:buSzPct val="25000"/>
            </a:pPr>
            <a:fld id="{00000000-1234-1234-1234-123412341234}" type="slidenum">
              <a:rPr lang="en-US" smtClean="0">
                <a:solidFill>
                  <a:schemeClr val="dk1"/>
                </a:solidFill>
                <a:ea typeface="Calibri"/>
                <a:cs typeface="Calibri"/>
                <a:sym typeface="Calibri"/>
              </a:rPr>
              <a:pPr algn="r">
                <a:buSzPct val="25000"/>
              </a:pPr>
              <a:t>11</a:t>
            </a:fld>
            <a:endParaRPr lang="en-US">
              <a:solidFill>
                <a:schemeClr val="dk1"/>
              </a:solidFill>
              <a:ea typeface="Calibri"/>
              <a:cs typeface="Calibri"/>
              <a:sym typeface="Calibri"/>
            </a:endParaRPr>
          </a:p>
        </p:txBody>
      </p:sp>
      <p:sp>
        <p:nvSpPr>
          <p:cNvPr id="5" name="Header Placeholder 7">
            <a:extLst>
              <a:ext uri="{FF2B5EF4-FFF2-40B4-BE49-F238E27FC236}">
                <a16:creationId xmlns:a16="http://schemas.microsoft.com/office/drawing/2014/main" id="{0BD9C979-3252-574E-BFFA-2468CCE9E1EC}"/>
              </a:ext>
            </a:extLst>
          </p:cNvPr>
          <p:cNvSpPr txBox="1">
            <a:spLocks/>
          </p:cNvSpPr>
          <p:nvPr/>
        </p:nvSpPr>
        <p:spPr>
          <a:xfrm>
            <a:off x="357809" y="198781"/>
            <a:ext cx="6095999" cy="4587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cap="small" baseline="0" dirty="0">
                <a:latin typeface="Schneidler BT Roman" panose="02090502020206020303" pitchFamily="18" charset="0"/>
              </a:rPr>
              <a:t>Compassionate Integrity Training</a:t>
            </a:r>
          </a:p>
          <a:p>
            <a:pPr algn="ctr"/>
            <a:r>
              <a:rPr lang="en-US" sz="1000" cap="small" baseline="0" dirty="0">
                <a:latin typeface="Schneidler BT Roman" panose="02090502020206020303" pitchFamily="18" charset="0"/>
              </a:rPr>
              <a:t>A Secular Ethics Approach to Cultivating Personal, Social and Environmental Flourishing</a:t>
            </a:r>
          </a:p>
        </p:txBody>
      </p:sp>
      <p:cxnSp>
        <p:nvCxnSpPr>
          <p:cNvPr id="6" name="Straight Connector 5">
            <a:extLst>
              <a:ext uri="{FF2B5EF4-FFF2-40B4-BE49-F238E27FC236}">
                <a16:creationId xmlns:a16="http://schemas.microsoft.com/office/drawing/2014/main" id="{A27AA17E-8A07-AC4D-80DF-2B68360FFD69}"/>
              </a:ext>
            </a:extLst>
          </p:cNvPr>
          <p:cNvCxnSpPr/>
          <p:nvPr/>
        </p:nvCxnSpPr>
        <p:spPr>
          <a:xfrm>
            <a:off x="571500" y="596346"/>
            <a:ext cx="5668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6">
            <a:extLst>
              <a:ext uri="{FF2B5EF4-FFF2-40B4-BE49-F238E27FC236}">
                <a16:creationId xmlns:a16="http://schemas.microsoft.com/office/drawing/2014/main" id="{07F8E7A8-4347-184C-9559-978F8EA18A6F}"/>
              </a:ext>
            </a:extLst>
          </p:cNvPr>
          <p:cNvSpPr txBox="1">
            <a:spLocks/>
          </p:cNvSpPr>
          <p:nvPr/>
        </p:nvSpPr>
        <p:spPr>
          <a:xfrm>
            <a:off x="602974" y="8746438"/>
            <a:ext cx="5035825" cy="28492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cap="small" baseline="0" dirty="0">
                <a:latin typeface="Schneidler BT Roman" panose="02090502020206020303" pitchFamily="18" charset="0"/>
              </a:rPr>
              <a:t>© 2018 Brendan Ozawa-de Silva, Michael Karlin and Life University</a:t>
            </a:r>
          </a:p>
        </p:txBody>
      </p:sp>
      <p:cxnSp>
        <p:nvCxnSpPr>
          <p:cNvPr id="8" name="Straight Connector 7">
            <a:extLst>
              <a:ext uri="{FF2B5EF4-FFF2-40B4-BE49-F238E27FC236}">
                <a16:creationId xmlns:a16="http://schemas.microsoft.com/office/drawing/2014/main" id="{2C4FF754-65F5-CA42-A3FD-0441D546A9CE}"/>
              </a:ext>
            </a:extLst>
          </p:cNvPr>
          <p:cNvCxnSpPr/>
          <p:nvPr/>
        </p:nvCxnSpPr>
        <p:spPr>
          <a:xfrm>
            <a:off x="669235" y="8746438"/>
            <a:ext cx="5668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61CF7A4-4905-E74B-874E-7C89DD3FEACE}"/>
              </a:ext>
            </a:extLst>
          </p:cNvPr>
          <p:cNvSpPr txBox="1"/>
          <p:nvPr/>
        </p:nvSpPr>
        <p:spPr>
          <a:xfrm>
            <a:off x="685800" y="5857461"/>
            <a:ext cx="5486400" cy="2677656"/>
          </a:xfrm>
          <a:prstGeom prst="rect">
            <a:avLst/>
          </a:prstGeom>
          <a:noFill/>
        </p:spPr>
        <p:txBody>
          <a:bodyPr wrap="square" rtlCol="0">
            <a:spAutoFit/>
          </a:bodyPr>
          <a:lstStyle/>
          <a:p>
            <a:r>
              <a:rPr lang="en-US" sz="1400" baseline="0"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11" name="TextBox 10">
            <a:extLst>
              <a:ext uri="{FF2B5EF4-FFF2-40B4-BE49-F238E27FC236}">
                <a16:creationId xmlns:a16="http://schemas.microsoft.com/office/drawing/2014/main" id="{37ECFD2D-87CD-4248-8CEE-04DF4D52E0AA}"/>
              </a:ext>
            </a:extLst>
          </p:cNvPr>
          <p:cNvSpPr txBox="1"/>
          <p:nvPr/>
        </p:nvSpPr>
        <p:spPr>
          <a:xfrm>
            <a:off x="619540" y="4028665"/>
            <a:ext cx="1421296" cy="276999"/>
          </a:xfrm>
          <a:prstGeom prst="rect">
            <a:avLst/>
          </a:prstGeom>
          <a:noFill/>
        </p:spPr>
        <p:txBody>
          <a:bodyPr wrap="square" rtlCol="0">
            <a:spAutoFit/>
          </a:bodyPr>
          <a:lstStyle/>
          <a:p>
            <a:r>
              <a:rPr lang="en-US" sz="1200" b="1" i="0" cap="small" baseline="0" dirty="0">
                <a:latin typeface="Schneidler BT Roman" panose="02090502020206020303" pitchFamily="18" charset="0"/>
              </a:rPr>
              <a:t>Presenter Notes:</a:t>
            </a:r>
          </a:p>
        </p:txBody>
      </p:sp>
      <p:sp>
        <p:nvSpPr>
          <p:cNvPr id="232" name="Shape 232"/>
          <p:cNvSpPr txBox="1">
            <a:spLocks noGrp="1"/>
          </p:cNvSpPr>
          <p:nvPr>
            <p:ph type="body" idx="1"/>
          </p:nvPr>
        </p:nvSpPr>
        <p:spPr>
          <a:xfrm>
            <a:off x="685800" y="4347542"/>
            <a:ext cx="5486399" cy="2849126"/>
          </a:xfrm>
          <a:prstGeom prst="rect">
            <a:avLst/>
          </a:prstGeom>
          <a:solidFill>
            <a:schemeClr val="bg1"/>
          </a:solidFill>
        </p:spPr>
        <p:txBody>
          <a:bodyPr lIns="91425" tIns="91425" rIns="91425" bIns="91425" anchor="t" anchorCtr="0">
            <a:noAutofit/>
          </a:bodyPr>
          <a:lstStyle/>
          <a:p>
            <a:pPr lvl="0">
              <a:spcBef>
                <a:spcPts val="0"/>
              </a:spcBef>
              <a:buNone/>
            </a:pPr>
            <a:r>
              <a:rPr lang="en-US" dirty="0"/>
              <a:t>As we learn about our bodies, we develop“ body literacy.” We notice that our bodies are experiencing a whole host of sensations at every moment. Each sensation is giving us information about the state of our body. Interestingly, if we attend to unpleasant sensations and keep our attention on them, they have the potential to send us into the high or low zone. It is as if the body is sensing danger, and we are focusing on the threat. However, if we attend to neutral or pleasant sensations and remain with them, they have the potential to regulate our bodies and move us back into the resilient zone. When we do this, it is as if we are letting our bodies know that things are safe and okay. Tracking, therefore, is the act of noticing the physical sensations that are occurring within the body in the present moment. It also involves recognizing if they are pleasant, unpleasant or neutral. As mentioned, if the sensation is pleasant or neutral, we can simply notice the sensation and then remain with it for a few moments. This period of remaining with the sensation helps our body recognize well-being. If the sensation is unpleasant, then we can redirect our attention, finding a place in the body that is pleasant, neutral or just somewhere that is less unpleasant than the original sensation. If we have chronic pain or discomfort across the body, there may be no place in the body that is pleasant or neutral, but there might be places in the body that are less unpleasant than other places, and we can place our attention there.</a:t>
            </a:r>
            <a:endParaRPr dirty="0"/>
          </a:p>
        </p:txBody>
      </p:sp>
    </p:spTree>
    <p:extLst>
      <p:ext uri="{BB962C8B-B14F-4D97-AF65-F5344CB8AC3E}">
        <p14:creationId xmlns:p14="http://schemas.microsoft.com/office/powerpoint/2010/main" val="2811961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6" name="Shape 246"/>
          <p:cNvSpPr>
            <a:spLocks noGrp="1" noRot="1" noChangeAspect="1"/>
          </p:cNvSpPr>
          <p:nvPr>
            <p:ph type="sldImg" idx="2"/>
          </p:nvPr>
        </p:nvSpPr>
        <p:spPr>
          <a:xfrm>
            <a:off x="685800" y="881063"/>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38646E21-490C-6E4C-ABCE-7B228AE5538E}"/>
              </a:ext>
            </a:extLst>
          </p:cNvPr>
          <p:cNvSpPr>
            <a:spLocks noGrp="1"/>
          </p:cNvSpPr>
          <p:nvPr>
            <p:ph type="sldNum" idx="5"/>
          </p:nvPr>
        </p:nvSpPr>
        <p:spPr/>
        <p:txBody>
          <a:bodyPr/>
          <a:lstStyle/>
          <a:p>
            <a:pPr algn="r">
              <a:buSzPct val="25000"/>
            </a:pPr>
            <a:fld id="{00000000-1234-1234-1234-123412341234}" type="slidenum">
              <a:rPr lang="en-US" smtClean="0">
                <a:solidFill>
                  <a:schemeClr val="dk1"/>
                </a:solidFill>
                <a:ea typeface="Calibri"/>
                <a:cs typeface="Calibri"/>
                <a:sym typeface="Calibri"/>
              </a:rPr>
              <a:pPr algn="r">
                <a:buSzPct val="25000"/>
              </a:pPr>
              <a:t>12</a:t>
            </a:fld>
            <a:endParaRPr lang="en-US">
              <a:solidFill>
                <a:schemeClr val="dk1"/>
              </a:solidFill>
              <a:ea typeface="Calibri"/>
              <a:cs typeface="Calibri"/>
              <a:sym typeface="Calibri"/>
            </a:endParaRPr>
          </a:p>
        </p:txBody>
      </p:sp>
      <p:sp>
        <p:nvSpPr>
          <p:cNvPr id="5" name="Footer Placeholder 6">
            <a:extLst>
              <a:ext uri="{FF2B5EF4-FFF2-40B4-BE49-F238E27FC236}">
                <a16:creationId xmlns:a16="http://schemas.microsoft.com/office/drawing/2014/main" id="{0E884C9F-0D01-7146-9B59-50BC749D9D07}"/>
              </a:ext>
            </a:extLst>
          </p:cNvPr>
          <p:cNvSpPr txBox="1">
            <a:spLocks/>
          </p:cNvSpPr>
          <p:nvPr/>
        </p:nvSpPr>
        <p:spPr>
          <a:xfrm>
            <a:off x="602974" y="8746438"/>
            <a:ext cx="5035825" cy="28492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cap="small" baseline="0" dirty="0">
                <a:latin typeface="Schneidler BT Roman" panose="02090502020206020303" pitchFamily="18" charset="0"/>
              </a:rPr>
              <a:t>© 2018 Brendan Ozawa-de Silva, Michael Karlin and Life University</a:t>
            </a:r>
          </a:p>
        </p:txBody>
      </p:sp>
      <p:cxnSp>
        <p:nvCxnSpPr>
          <p:cNvPr id="6" name="Straight Connector 5">
            <a:extLst>
              <a:ext uri="{FF2B5EF4-FFF2-40B4-BE49-F238E27FC236}">
                <a16:creationId xmlns:a16="http://schemas.microsoft.com/office/drawing/2014/main" id="{13F3C6E1-D542-4A4F-96F2-C3597475DD01}"/>
              </a:ext>
            </a:extLst>
          </p:cNvPr>
          <p:cNvCxnSpPr/>
          <p:nvPr/>
        </p:nvCxnSpPr>
        <p:spPr>
          <a:xfrm>
            <a:off x="669235" y="8746438"/>
            <a:ext cx="5668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5332853-D585-9A45-A2BD-41B277E1C331}"/>
              </a:ext>
            </a:extLst>
          </p:cNvPr>
          <p:cNvSpPr txBox="1"/>
          <p:nvPr/>
        </p:nvSpPr>
        <p:spPr>
          <a:xfrm>
            <a:off x="685800" y="5857461"/>
            <a:ext cx="5486400" cy="2677656"/>
          </a:xfrm>
          <a:prstGeom prst="rect">
            <a:avLst/>
          </a:prstGeom>
          <a:noFill/>
        </p:spPr>
        <p:txBody>
          <a:bodyPr wrap="square" rtlCol="0">
            <a:spAutoFit/>
          </a:bodyPr>
          <a:lstStyle/>
          <a:p>
            <a:r>
              <a:rPr lang="en-US" sz="1400" baseline="0"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8" name="Header Placeholder 7">
            <a:extLst>
              <a:ext uri="{FF2B5EF4-FFF2-40B4-BE49-F238E27FC236}">
                <a16:creationId xmlns:a16="http://schemas.microsoft.com/office/drawing/2014/main" id="{0DFD40C2-A4E2-5844-AD59-1E76DC854C83}"/>
              </a:ext>
            </a:extLst>
          </p:cNvPr>
          <p:cNvSpPr txBox="1">
            <a:spLocks/>
          </p:cNvSpPr>
          <p:nvPr/>
        </p:nvSpPr>
        <p:spPr>
          <a:xfrm>
            <a:off x="357809" y="198781"/>
            <a:ext cx="6095999" cy="4587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cap="small" baseline="0" dirty="0">
                <a:latin typeface="Schneidler BT Roman" panose="02090502020206020303" pitchFamily="18" charset="0"/>
              </a:rPr>
              <a:t>Compassionate Integrity Training</a:t>
            </a:r>
          </a:p>
          <a:p>
            <a:pPr algn="ctr"/>
            <a:r>
              <a:rPr lang="en-US" sz="1000" cap="small" baseline="0" dirty="0">
                <a:latin typeface="Schneidler BT Roman" panose="02090502020206020303" pitchFamily="18" charset="0"/>
              </a:rPr>
              <a:t>A Secular Ethics Approach to Cultivating Personal, Social and Environmental Flourishing</a:t>
            </a:r>
          </a:p>
        </p:txBody>
      </p:sp>
      <p:cxnSp>
        <p:nvCxnSpPr>
          <p:cNvPr id="9" name="Straight Connector 8">
            <a:extLst>
              <a:ext uri="{FF2B5EF4-FFF2-40B4-BE49-F238E27FC236}">
                <a16:creationId xmlns:a16="http://schemas.microsoft.com/office/drawing/2014/main" id="{59715FA6-9EC9-BB49-9EF9-252186267252}"/>
              </a:ext>
            </a:extLst>
          </p:cNvPr>
          <p:cNvCxnSpPr/>
          <p:nvPr/>
        </p:nvCxnSpPr>
        <p:spPr>
          <a:xfrm>
            <a:off x="571500" y="596346"/>
            <a:ext cx="5668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74CD558-AF46-AD40-951C-7CF3DB04AFEF}"/>
              </a:ext>
            </a:extLst>
          </p:cNvPr>
          <p:cNvSpPr txBox="1"/>
          <p:nvPr/>
        </p:nvSpPr>
        <p:spPr>
          <a:xfrm>
            <a:off x="619540" y="4028665"/>
            <a:ext cx="1421296" cy="276999"/>
          </a:xfrm>
          <a:prstGeom prst="rect">
            <a:avLst/>
          </a:prstGeom>
          <a:noFill/>
        </p:spPr>
        <p:txBody>
          <a:bodyPr wrap="square" rtlCol="0">
            <a:spAutoFit/>
          </a:bodyPr>
          <a:lstStyle/>
          <a:p>
            <a:r>
              <a:rPr lang="en-US" sz="1200" b="1" i="0" cap="small" baseline="0" dirty="0">
                <a:latin typeface="Schneidler BT Roman" panose="02090502020206020303" pitchFamily="18" charset="0"/>
              </a:rPr>
              <a:t>Presenter Notes:</a:t>
            </a:r>
          </a:p>
        </p:txBody>
      </p:sp>
      <p:sp>
        <p:nvSpPr>
          <p:cNvPr id="245" name="Shape 245"/>
          <p:cNvSpPr txBox="1">
            <a:spLocks noGrp="1"/>
          </p:cNvSpPr>
          <p:nvPr>
            <p:ph type="body" idx="1"/>
          </p:nvPr>
        </p:nvSpPr>
        <p:spPr>
          <a:xfrm>
            <a:off x="685800" y="4347541"/>
            <a:ext cx="5486399" cy="2188725"/>
          </a:xfrm>
          <a:prstGeom prst="rect">
            <a:avLst/>
          </a:prstGeom>
        </p:spPr>
        <p:txBody>
          <a:bodyPr lIns="91425" tIns="91425" rIns="91425" bIns="91425" anchor="t" anchorCtr="0">
            <a:noAutofit/>
          </a:bodyPr>
          <a:lstStyle/>
          <a:p>
            <a:pPr lvl="0">
              <a:spcBef>
                <a:spcPts val="0"/>
              </a:spcBef>
              <a:buNone/>
            </a:pPr>
            <a:r>
              <a:rPr lang="en-US" dirty="0"/>
              <a:t>One effective way to move into or stay within the resilient zone is to come up with an external, internal or imagined resource that brings about a state of greater well-being, safety or security. Resources can be unique to each of us, and we can have multiple resources. To practice resourcing, one brings the resource to mind as vividly as possible. The more detail that can be attributed to the resource, the stronger its effect. Recalling smells, sounds, tastes, physical sensations and colors will allow the resource to grow and strengthen. Once the resource is vivid, keep it in mind and engage in tracking — that is, notice what is happening inside the body in the present moment. Oftentimes, people mistakenly think resourcing involves thinking about how you felt when the event in your memory took place. But this practice involves noticing what is happening in one’s body in the very moment that one is thinking of the resource. Resources should be things that make us feel a bit better or safer when we think of them. But it’s also possible that when we think of a resource, we experience unpleasant sensations. If this occurs, we can shift to a place in the body that feels more pleasant or neutral.</a:t>
            </a:r>
            <a:endParaRPr dirty="0"/>
          </a:p>
        </p:txBody>
      </p:sp>
    </p:spTree>
    <p:extLst>
      <p:ext uri="{BB962C8B-B14F-4D97-AF65-F5344CB8AC3E}">
        <p14:creationId xmlns:p14="http://schemas.microsoft.com/office/powerpoint/2010/main" val="2358682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685800" y="4347542"/>
            <a:ext cx="5486399" cy="1509918"/>
          </a:xfrm>
          <a:prstGeom prst="rect">
            <a:avLst/>
          </a:prstGeom>
        </p:spPr>
        <p:txBody>
          <a:bodyPr lIns="91425" tIns="91425" rIns="91425" bIns="91425" anchor="t" anchorCtr="0">
            <a:noAutofit/>
          </a:bodyPr>
          <a:lstStyle/>
          <a:p>
            <a:pPr lvl="0">
              <a:spcBef>
                <a:spcPts val="0"/>
              </a:spcBef>
              <a:buNone/>
            </a:pPr>
            <a:endParaRPr dirty="0"/>
          </a:p>
        </p:txBody>
      </p:sp>
      <p:sp>
        <p:nvSpPr>
          <p:cNvPr id="246" name="Shape 246"/>
          <p:cNvSpPr>
            <a:spLocks noGrp="1" noRot="1" noChangeAspect="1"/>
          </p:cNvSpPr>
          <p:nvPr>
            <p:ph type="sldImg" idx="2"/>
          </p:nvPr>
        </p:nvSpPr>
        <p:spPr>
          <a:xfrm>
            <a:off x="685800" y="898525"/>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55893D1A-9FFF-B341-9E76-F0FCCD1FEA2B}"/>
              </a:ext>
            </a:extLst>
          </p:cNvPr>
          <p:cNvSpPr>
            <a:spLocks noGrp="1"/>
          </p:cNvSpPr>
          <p:nvPr>
            <p:ph type="sldNum" idx="5"/>
          </p:nvPr>
        </p:nvSpPr>
        <p:spPr/>
        <p:txBody>
          <a:bodyPr/>
          <a:lstStyle/>
          <a:p>
            <a:pPr algn="r">
              <a:buSzPct val="25000"/>
            </a:pPr>
            <a:fld id="{00000000-1234-1234-1234-123412341234}" type="slidenum">
              <a:rPr lang="en-US" smtClean="0">
                <a:solidFill>
                  <a:schemeClr val="dk1"/>
                </a:solidFill>
                <a:ea typeface="Calibri"/>
                <a:cs typeface="Calibri"/>
                <a:sym typeface="Calibri"/>
              </a:rPr>
              <a:pPr algn="r">
                <a:buSzPct val="25000"/>
              </a:pPr>
              <a:t>13</a:t>
            </a:fld>
            <a:endParaRPr lang="en-US">
              <a:solidFill>
                <a:schemeClr val="dk1"/>
              </a:solidFill>
              <a:ea typeface="Calibri"/>
              <a:cs typeface="Calibri"/>
              <a:sym typeface="Calibri"/>
            </a:endParaRPr>
          </a:p>
        </p:txBody>
      </p:sp>
      <p:sp>
        <p:nvSpPr>
          <p:cNvPr id="5" name="Footer Placeholder 6">
            <a:extLst>
              <a:ext uri="{FF2B5EF4-FFF2-40B4-BE49-F238E27FC236}">
                <a16:creationId xmlns:a16="http://schemas.microsoft.com/office/drawing/2014/main" id="{BC20DDD3-2231-2241-83D8-0A275A253C0B}"/>
              </a:ext>
            </a:extLst>
          </p:cNvPr>
          <p:cNvSpPr txBox="1">
            <a:spLocks/>
          </p:cNvSpPr>
          <p:nvPr/>
        </p:nvSpPr>
        <p:spPr>
          <a:xfrm>
            <a:off x="602974" y="8746438"/>
            <a:ext cx="5035825" cy="28492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cap="small" baseline="0" dirty="0">
                <a:latin typeface="Schneidler BT Roman" panose="02090502020206020303" pitchFamily="18" charset="0"/>
              </a:rPr>
              <a:t>© 2018 Brendan Ozawa-de Silva, Michael Karlin and Life University</a:t>
            </a:r>
          </a:p>
        </p:txBody>
      </p:sp>
      <p:cxnSp>
        <p:nvCxnSpPr>
          <p:cNvPr id="6" name="Straight Connector 5">
            <a:extLst>
              <a:ext uri="{FF2B5EF4-FFF2-40B4-BE49-F238E27FC236}">
                <a16:creationId xmlns:a16="http://schemas.microsoft.com/office/drawing/2014/main" id="{364DED95-CBF9-E347-89ED-8418DB8EC671}"/>
              </a:ext>
            </a:extLst>
          </p:cNvPr>
          <p:cNvCxnSpPr/>
          <p:nvPr/>
        </p:nvCxnSpPr>
        <p:spPr>
          <a:xfrm>
            <a:off x="669235" y="8746438"/>
            <a:ext cx="5668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6FA4AFC-F3AC-314D-A417-E38F54ADA0C4}"/>
              </a:ext>
            </a:extLst>
          </p:cNvPr>
          <p:cNvSpPr txBox="1"/>
          <p:nvPr/>
        </p:nvSpPr>
        <p:spPr>
          <a:xfrm>
            <a:off x="685800" y="5857461"/>
            <a:ext cx="5486400" cy="2677656"/>
          </a:xfrm>
          <a:prstGeom prst="rect">
            <a:avLst/>
          </a:prstGeom>
          <a:noFill/>
        </p:spPr>
        <p:txBody>
          <a:bodyPr wrap="square" rtlCol="0">
            <a:spAutoFit/>
          </a:bodyPr>
          <a:lstStyle/>
          <a:p>
            <a:r>
              <a:rPr lang="en-US" sz="1400" baseline="0"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8" name="Header Placeholder 7">
            <a:extLst>
              <a:ext uri="{FF2B5EF4-FFF2-40B4-BE49-F238E27FC236}">
                <a16:creationId xmlns:a16="http://schemas.microsoft.com/office/drawing/2014/main" id="{8046CC1E-6B8D-6A44-9C94-E86EF421C6BC}"/>
              </a:ext>
            </a:extLst>
          </p:cNvPr>
          <p:cNvSpPr txBox="1">
            <a:spLocks/>
          </p:cNvSpPr>
          <p:nvPr/>
        </p:nvSpPr>
        <p:spPr>
          <a:xfrm>
            <a:off x="357809" y="198781"/>
            <a:ext cx="6095999" cy="4587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cap="small" baseline="0" dirty="0">
                <a:latin typeface="Schneidler BT Roman" panose="02090502020206020303" pitchFamily="18" charset="0"/>
              </a:rPr>
              <a:t>Compassionate Integrity Training</a:t>
            </a:r>
          </a:p>
          <a:p>
            <a:pPr algn="ctr"/>
            <a:r>
              <a:rPr lang="en-US" sz="1000" cap="small" baseline="0" dirty="0">
                <a:latin typeface="Schneidler BT Roman" panose="02090502020206020303" pitchFamily="18" charset="0"/>
              </a:rPr>
              <a:t>A Secular Ethics Approach to Cultivating Personal, Social and Environmental Flourishing</a:t>
            </a:r>
          </a:p>
        </p:txBody>
      </p:sp>
      <p:cxnSp>
        <p:nvCxnSpPr>
          <p:cNvPr id="9" name="Straight Connector 8">
            <a:extLst>
              <a:ext uri="{FF2B5EF4-FFF2-40B4-BE49-F238E27FC236}">
                <a16:creationId xmlns:a16="http://schemas.microsoft.com/office/drawing/2014/main" id="{747129FF-FF36-1F46-8236-ED6EA661C13A}"/>
              </a:ext>
            </a:extLst>
          </p:cNvPr>
          <p:cNvCxnSpPr/>
          <p:nvPr/>
        </p:nvCxnSpPr>
        <p:spPr>
          <a:xfrm>
            <a:off x="571500" y="596346"/>
            <a:ext cx="5668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4637AE-BBFA-964D-A38D-DE37B02D7352}"/>
              </a:ext>
            </a:extLst>
          </p:cNvPr>
          <p:cNvSpPr txBox="1"/>
          <p:nvPr/>
        </p:nvSpPr>
        <p:spPr>
          <a:xfrm>
            <a:off x="619540" y="4028665"/>
            <a:ext cx="1421296" cy="276999"/>
          </a:xfrm>
          <a:prstGeom prst="rect">
            <a:avLst/>
          </a:prstGeom>
          <a:noFill/>
        </p:spPr>
        <p:txBody>
          <a:bodyPr wrap="square" rtlCol="0">
            <a:spAutoFit/>
          </a:bodyPr>
          <a:lstStyle/>
          <a:p>
            <a:r>
              <a:rPr lang="en-US" sz="1200" b="1" i="0" cap="small" baseline="0" dirty="0">
                <a:latin typeface="Schneidler BT Roman" panose="02090502020206020303" pitchFamily="18" charset="0"/>
              </a:rPr>
              <a:t>Presenter Notes:</a:t>
            </a:r>
          </a:p>
        </p:txBody>
      </p:sp>
    </p:spTree>
    <p:extLst>
      <p:ext uri="{BB962C8B-B14F-4D97-AF65-F5344CB8AC3E}">
        <p14:creationId xmlns:p14="http://schemas.microsoft.com/office/powerpoint/2010/main" val="3411603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685800" y="4347542"/>
            <a:ext cx="5486399" cy="1509918"/>
          </a:xfrm>
          <a:prstGeom prst="rect">
            <a:avLst/>
          </a:prstGeom>
        </p:spPr>
        <p:txBody>
          <a:bodyPr lIns="91425" tIns="91425" rIns="91425" bIns="91425" anchor="t" anchorCtr="0">
            <a:noAutofit/>
          </a:bodyPr>
          <a:lstStyle/>
          <a:p>
            <a:pPr lvl="0">
              <a:spcBef>
                <a:spcPts val="0"/>
              </a:spcBef>
              <a:buNone/>
            </a:pPr>
            <a:r>
              <a:rPr lang="en-US" dirty="0"/>
              <a:t>External resources can be a memory, place or person that makes you feel better, or an activity such as jogging, biking or swimming, that gives you a sense of greater well-being while you are engaging in it. Internal resources can be a part of oneself, like a characteristic one has (such as a sense of humor) or a part of one’s body that is strong or healthy. </a:t>
            </a:r>
            <a:endParaRPr dirty="0"/>
          </a:p>
        </p:txBody>
      </p:sp>
      <p:sp>
        <p:nvSpPr>
          <p:cNvPr id="246" name="Shape 246"/>
          <p:cNvSpPr>
            <a:spLocks noGrp="1" noRot="1" noChangeAspect="1"/>
          </p:cNvSpPr>
          <p:nvPr>
            <p:ph type="sldImg" idx="2"/>
          </p:nvPr>
        </p:nvSpPr>
        <p:spPr>
          <a:xfrm>
            <a:off x="685800" y="868363"/>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49C23007-C25F-6441-B23E-AAB1E739A1E8}"/>
              </a:ext>
            </a:extLst>
          </p:cNvPr>
          <p:cNvSpPr>
            <a:spLocks noGrp="1"/>
          </p:cNvSpPr>
          <p:nvPr>
            <p:ph type="sldNum" idx="5"/>
          </p:nvPr>
        </p:nvSpPr>
        <p:spPr/>
        <p:txBody>
          <a:bodyPr/>
          <a:lstStyle/>
          <a:p>
            <a:pPr algn="r">
              <a:buSzPct val="25000"/>
            </a:pPr>
            <a:fld id="{00000000-1234-1234-1234-123412341234}" type="slidenum">
              <a:rPr lang="en-US" smtClean="0">
                <a:solidFill>
                  <a:schemeClr val="dk1"/>
                </a:solidFill>
                <a:ea typeface="Calibri"/>
                <a:cs typeface="Calibri"/>
                <a:sym typeface="Calibri"/>
              </a:rPr>
              <a:pPr algn="r">
                <a:buSzPct val="25000"/>
              </a:pPr>
              <a:t>14</a:t>
            </a:fld>
            <a:endParaRPr lang="en-US">
              <a:solidFill>
                <a:schemeClr val="dk1"/>
              </a:solidFill>
              <a:ea typeface="Calibri"/>
              <a:cs typeface="Calibri"/>
              <a:sym typeface="Calibri"/>
            </a:endParaRPr>
          </a:p>
        </p:txBody>
      </p:sp>
      <p:sp>
        <p:nvSpPr>
          <p:cNvPr id="5" name="Footer Placeholder 6">
            <a:extLst>
              <a:ext uri="{FF2B5EF4-FFF2-40B4-BE49-F238E27FC236}">
                <a16:creationId xmlns:a16="http://schemas.microsoft.com/office/drawing/2014/main" id="{B5C8948F-6BE1-0D42-91E6-596B27B2D750}"/>
              </a:ext>
            </a:extLst>
          </p:cNvPr>
          <p:cNvSpPr txBox="1">
            <a:spLocks/>
          </p:cNvSpPr>
          <p:nvPr/>
        </p:nvSpPr>
        <p:spPr>
          <a:xfrm>
            <a:off x="602974" y="8746438"/>
            <a:ext cx="5035825" cy="28492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cap="small" baseline="0" dirty="0">
                <a:latin typeface="Schneidler BT Roman" panose="02090502020206020303" pitchFamily="18" charset="0"/>
              </a:rPr>
              <a:t>© 2018 Brendan Ozawa-de Silva, Michael Karlin and Life University</a:t>
            </a:r>
          </a:p>
        </p:txBody>
      </p:sp>
      <p:cxnSp>
        <p:nvCxnSpPr>
          <p:cNvPr id="6" name="Straight Connector 5">
            <a:extLst>
              <a:ext uri="{FF2B5EF4-FFF2-40B4-BE49-F238E27FC236}">
                <a16:creationId xmlns:a16="http://schemas.microsoft.com/office/drawing/2014/main" id="{DFF0B238-FCFE-4644-8916-D69044AA19AB}"/>
              </a:ext>
            </a:extLst>
          </p:cNvPr>
          <p:cNvCxnSpPr/>
          <p:nvPr/>
        </p:nvCxnSpPr>
        <p:spPr>
          <a:xfrm>
            <a:off x="669235" y="8746438"/>
            <a:ext cx="5668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26C9944-81D4-634E-876A-FF5BE08BC56B}"/>
              </a:ext>
            </a:extLst>
          </p:cNvPr>
          <p:cNvSpPr txBox="1"/>
          <p:nvPr/>
        </p:nvSpPr>
        <p:spPr>
          <a:xfrm>
            <a:off x="685800" y="5857461"/>
            <a:ext cx="5486400" cy="2677656"/>
          </a:xfrm>
          <a:prstGeom prst="rect">
            <a:avLst/>
          </a:prstGeom>
          <a:noFill/>
        </p:spPr>
        <p:txBody>
          <a:bodyPr wrap="square" rtlCol="0">
            <a:spAutoFit/>
          </a:bodyPr>
          <a:lstStyle/>
          <a:p>
            <a:r>
              <a:rPr lang="en-US" sz="1400" baseline="0"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8" name="Header Placeholder 7">
            <a:extLst>
              <a:ext uri="{FF2B5EF4-FFF2-40B4-BE49-F238E27FC236}">
                <a16:creationId xmlns:a16="http://schemas.microsoft.com/office/drawing/2014/main" id="{C4E4728A-39CD-154D-9BEA-A40F1CE08441}"/>
              </a:ext>
            </a:extLst>
          </p:cNvPr>
          <p:cNvSpPr txBox="1">
            <a:spLocks/>
          </p:cNvSpPr>
          <p:nvPr/>
        </p:nvSpPr>
        <p:spPr>
          <a:xfrm>
            <a:off x="357809" y="198781"/>
            <a:ext cx="6095999" cy="4587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cap="small" baseline="0" dirty="0">
                <a:latin typeface="Schneidler BT Roman" panose="02090502020206020303" pitchFamily="18" charset="0"/>
              </a:rPr>
              <a:t>Compassionate Integrity Training</a:t>
            </a:r>
          </a:p>
          <a:p>
            <a:pPr algn="ctr"/>
            <a:r>
              <a:rPr lang="en-US" sz="1000" cap="small" baseline="0" dirty="0">
                <a:latin typeface="Schneidler BT Roman" panose="02090502020206020303" pitchFamily="18" charset="0"/>
              </a:rPr>
              <a:t>A Secular Ethics Approach to Cultivating Personal, Social and Environmental Flourishing</a:t>
            </a:r>
          </a:p>
        </p:txBody>
      </p:sp>
      <p:cxnSp>
        <p:nvCxnSpPr>
          <p:cNvPr id="9" name="Straight Connector 8">
            <a:extLst>
              <a:ext uri="{FF2B5EF4-FFF2-40B4-BE49-F238E27FC236}">
                <a16:creationId xmlns:a16="http://schemas.microsoft.com/office/drawing/2014/main" id="{32E9F194-61DF-D342-91E3-E670FCC70332}"/>
              </a:ext>
            </a:extLst>
          </p:cNvPr>
          <p:cNvCxnSpPr/>
          <p:nvPr/>
        </p:nvCxnSpPr>
        <p:spPr>
          <a:xfrm>
            <a:off x="571500" y="596346"/>
            <a:ext cx="5668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9630F50-8DAA-A447-A2E3-2EF212E076B8}"/>
              </a:ext>
            </a:extLst>
          </p:cNvPr>
          <p:cNvSpPr txBox="1"/>
          <p:nvPr/>
        </p:nvSpPr>
        <p:spPr>
          <a:xfrm>
            <a:off x="619540" y="4028665"/>
            <a:ext cx="1421296" cy="276999"/>
          </a:xfrm>
          <a:prstGeom prst="rect">
            <a:avLst/>
          </a:prstGeom>
          <a:noFill/>
        </p:spPr>
        <p:txBody>
          <a:bodyPr wrap="square" rtlCol="0">
            <a:spAutoFit/>
          </a:bodyPr>
          <a:lstStyle/>
          <a:p>
            <a:r>
              <a:rPr lang="en-US" sz="1200" b="1" i="0" cap="small" baseline="0" dirty="0">
                <a:latin typeface="Schneidler BT Roman" panose="02090502020206020303" pitchFamily="18" charset="0"/>
              </a:rPr>
              <a:t>Presenter Notes:</a:t>
            </a:r>
          </a:p>
        </p:txBody>
      </p:sp>
    </p:spTree>
    <p:extLst>
      <p:ext uri="{BB962C8B-B14F-4D97-AF65-F5344CB8AC3E}">
        <p14:creationId xmlns:p14="http://schemas.microsoft.com/office/powerpoint/2010/main" val="3895509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685800" y="4334290"/>
            <a:ext cx="5486399" cy="1549676"/>
          </a:xfrm>
          <a:prstGeom prst="rect">
            <a:avLst/>
          </a:prstGeom>
        </p:spPr>
        <p:txBody>
          <a:bodyPr lIns="91425" tIns="91425" rIns="91425" bIns="91425" anchor="t" anchorCtr="0">
            <a:noAutofit/>
          </a:bodyPr>
          <a:lstStyle/>
          <a:p>
            <a:pPr lvl="0">
              <a:spcBef>
                <a:spcPts val="0"/>
              </a:spcBef>
              <a:buNone/>
            </a:pPr>
            <a:r>
              <a:rPr lang="en-US" dirty="0"/>
              <a:t>Remember to let participants know that resources can sometimes “split.” In other words, a resource that originally helps a person feel calm, happy or strong can turn to a memory or thought of sadness or unpleasantness. For example, if one brings to mind a deceased relative, this may initially bring pleasant sensations, but if the memory of this person also reminds the person of the sadness of the loss, it could begin to elicit unpleasant sensations. If this occurs, one can focus on the part of the resource that gives a pleasant sensation or choose a different resource.</a:t>
            </a:r>
            <a:endParaRPr dirty="0"/>
          </a:p>
        </p:txBody>
      </p:sp>
      <p:sp>
        <p:nvSpPr>
          <p:cNvPr id="246" name="Shape 246"/>
          <p:cNvSpPr>
            <a:spLocks noGrp="1" noRot="1" noChangeAspect="1"/>
          </p:cNvSpPr>
          <p:nvPr>
            <p:ph type="sldImg" idx="2"/>
          </p:nvPr>
        </p:nvSpPr>
        <p:spPr>
          <a:xfrm>
            <a:off x="669925" y="868363"/>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625CDEB3-884D-8A41-98F1-67261441AE18}"/>
              </a:ext>
            </a:extLst>
          </p:cNvPr>
          <p:cNvSpPr>
            <a:spLocks noGrp="1"/>
          </p:cNvSpPr>
          <p:nvPr>
            <p:ph type="sldNum" idx="5"/>
          </p:nvPr>
        </p:nvSpPr>
        <p:spPr/>
        <p:txBody>
          <a:bodyPr/>
          <a:lstStyle/>
          <a:p>
            <a:pPr algn="r">
              <a:buSzPct val="25000"/>
            </a:pPr>
            <a:fld id="{00000000-1234-1234-1234-123412341234}" type="slidenum">
              <a:rPr lang="en-US" smtClean="0">
                <a:solidFill>
                  <a:schemeClr val="dk1"/>
                </a:solidFill>
                <a:ea typeface="Calibri"/>
                <a:cs typeface="Calibri"/>
                <a:sym typeface="Calibri"/>
              </a:rPr>
              <a:pPr algn="r">
                <a:buSzPct val="25000"/>
              </a:pPr>
              <a:t>15</a:t>
            </a:fld>
            <a:endParaRPr lang="en-US">
              <a:solidFill>
                <a:schemeClr val="dk1"/>
              </a:solidFill>
              <a:ea typeface="Calibri"/>
              <a:cs typeface="Calibri"/>
              <a:sym typeface="Calibri"/>
            </a:endParaRPr>
          </a:p>
        </p:txBody>
      </p:sp>
      <p:sp>
        <p:nvSpPr>
          <p:cNvPr id="5" name="Footer Placeholder 6">
            <a:extLst>
              <a:ext uri="{FF2B5EF4-FFF2-40B4-BE49-F238E27FC236}">
                <a16:creationId xmlns:a16="http://schemas.microsoft.com/office/drawing/2014/main" id="{A411B3B9-F13A-8046-8091-E60C926501BB}"/>
              </a:ext>
            </a:extLst>
          </p:cNvPr>
          <p:cNvSpPr txBox="1">
            <a:spLocks/>
          </p:cNvSpPr>
          <p:nvPr/>
        </p:nvSpPr>
        <p:spPr>
          <a:xfrm>
            <a:off x="602974" y="8746438"/>
            <a:ext cx="5035825" cy="28492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cap="small" baseline="0" dirty="0">
                <a:latin typeface="Schneidler BT Roman" panose="02090502020206020303" pitchFamily="18" charset="0"/>
              </a:rPr>
              <a:t>© 2018 Brendan Ozawa-de Silva, Michael Karlin and Life University</a:t>
            </a:r>
          </a:p>
        </p:txBody>
      </p:sp>
      <p:cxnSp>
        <p:nvCxnSpPr>
          <p:cNvPr id="6" name="Straight Connector 5">
            <a:extLst>
              <a:ext uri="{FF2B5EF4-FFF2-40B4-BE49-F238E27FC236}">
                <a16:creationId xmlns:a16="http://schemas.microsoft.com/office/drawing/2014/main" id="{B7393003-3B53-0C44-A76D-99DACF118313}"/>
              </a:ext>
            </a:extLst>
          </p:cNvPr>
          <p:cNvCxnSpPr/>
          <p:nvPr/>
        </p:nvCxnSpPr>
        <p:spPr>
          <a:xfrm>
            <a:off x="669235" y="8746438"/>
            <a:ext cx="5668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E4FC8F0-21B7-4D4E-A693-C638D27C2252}"/>
              </a:ext>
            </a:extLst>
          </p:cNvPr>
          <p:cNvSpPr txBox="1"/>
          <p:nvPr/>
        </p:nvSpPr>
        <p:spPr>
          <a:xfrm>
            <a:off x="685800" y="5857461"/>
            <a:ext cx="5486400" cy="2677656"/>
          </a:xfrm>
          <a:prstGeom prst="rect">
            <a:avLst/>
          </a:prstGeom>
          <a:noFill/>
        </p:spPr>
        <p:txBody>
          <a:bodyPr wrap="square" rtlCol="0">
            <a:spAutoFit/>
          </a:bodyPr>
          <a:lstStyle/>
          <a:p>
            <a:r>
              <a:rPr lang="en-US" sz="1400" baseline="0"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8" name="Header Placeholder 7">
            <a:extLst>
              <a:ext uri="{FF2B5EF4-FFF2-40B4-BE49-F238E27FC236}">
                <a16:creationId xmlns:a16="http://schemas.microsoft.com/office/drawing/2014/main" id="{A82865C2-3734-EA40-B0C3-6EC001B6BB75}"/>
              </a:ext>
            </a:extLst>
          </p:cNvPr>
          <p:cNvSpPr txBox="1">
            <a:spLocks/>
          </p:cNvSpPr>
          <p:nvPr/>
        </p:nvSpPr>
        <p:spPr>
          <a:xfrm>
            <a:off x="357809" y="198781"/>
            <a:ext cx="6095999" cy="4587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cap="small" baseline="0" dirty="0">
                <a:latin typeface="Schneidler BT Roman" panose="02090502020206020303" pitchFamily="18" charset="0"/>
              </a:rPr>
              <a:t>Compassionate Integrity Training</a:t>
            </a:r>
          </a:p>
          <a:p>
            <a:pPr algn="ctr"/>
            <a:r>
              <a:rPr lang="en-US" sz="1000" cap="small" baseline="0" dirty="0">
                <a:latin typeface="Schneidler BT Roman" panose="02090502020206020303" pitchFamily="18" charset="0"/>
              </a:rPr>
              <a:t>A Secular Ethics Approach to Cultivating Personal, Social and Environmental Flourishing</a:t>
            </a:r>
          </a:p>
        </p:txBody>
      </p:sp>
      <p:cxnSp>
        <p:nvCxnSpPr>
          <p:cNvPr id="9" name="Straight Connector 8">
            <a:extLst>
              <a:ext uri="{FF2B5EF4-FFF2-40B4-BE49-F238E27FC236}">
                <a16:creationId xmlns:a16="http://schemas.microsoft.com/office/drawing/2014/main" id="{A99B831E-8C44-EC4C-A92A-B869D09CA142}"/>
              </a:ext>
            </a:extLst>
          </p:cNvPr>
          <p:cNvCxnSpPr/>
          <p:nvPr/>
        </p:nvCxnSpPr>
        <p:spPr>
          <a:xfrm>
            <a:off x="571500" y="596346"/>
            <a:ext cx="5668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5E3D9A0-63C7-2346-B3E5-A10B62246809}"/>
              </a:ext>
            </a:extLst>
          </p:cNvPr>
          <p:cNvSpPr txBox="1"/>
          <p:nvPr/>
        </p:nvSpPr>
        <p:spPr>
          <a:xfrm>
            <a:off x="619540" y="4028665"/>
            <a:ext cx="1421296" cy="276999"/>
          </a:xfrm>
          <a:prstGeom prst="rect">
            <a:avLst/>
          </a:prstGeom>
          <a:noFill/>
        </p:spPr>
        <p:txBody>
          <a:bodyPr wrap="square" rtlCol="0">
            <a:spAutoFit/>
          </a:bodyPr>
          <a:lstStyle/>
          <a:p>
            <a:r>
              <a:rPr lang="en-US" sz="1200" b="1" i="0" cap="small" baseline="0" dirty="0">
                <a:latin typeface="Schneidler BT Roman" panose="02090502020206020303" pitchFamily="18" charset="0"/>
              </a:rPr>
              <a:t>Presenter Notes:</a:t>
            </a:r>
          </a:p>
        </p:txBody>
      </p:sp>
    </p:spTree>
    <p:extLst>
      <p:ext uri="{BB962C8B-B14F-4D97-AF65-F5344CB8AC3E}">
        <p14:creationId xmlns:p14="http://schemas.microsoft.com/office/powerpoint/2010/main" val="834768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865188"/>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a:xfrm>
            <a:off x="685800" y="4347541"/>
            <a:ext cx="5486399" cy="2821885"/>
          </a:xfrm>
          <a:prstGeom prst="rect">
            <a:avLst/>
          </a:prstGeom>
        </p:spPr>
        <p:txBody>
          <a:bodyPr/>
          <a:lstStyle/>
          <a:p>
            <a:pPr marL="228600" indent="-228600">
              <a:buFont typeface="+mj-lt"/>
              <a:buAutoNum type="arabicPeriod"/>
            </a:pPr>
            <a:r>
              <a:rPr lang="en-US" dirty="0"/>
              <a:t>Be totally present for the other person. We rarely have someone’s undivided attention during a conversation. It is a gift. This presence can manifest through maintaining eye contact and verbal and nonverbal gestures that let your partner know that you are following what he or she is saying. Please turn off any electronic devices to prevent unexpected distractions and interruptions.</a:t>
            </a:r>
          </a:p>
          <a:p>
            <a:pPr marL="228600" indent="-228600">
              <a:buFont typeface="+mj-lt"/>
              <a:buAutoNum type="arabicPeriod"/>
            </a:pPr>
            <a:r>
              <a:rPr lang="en-US" dirty="0"/>
              <a:t>Try not to ask questions. Although we are not always conscious of it, questions have a tendency to drive a conversation in the direction the questioner wants it to go, rather than where the responder wants to take it. If you feel you must ask a question, make it something like, “Is there anything more you would like to add?”</a:t>
            </a:r>
          </a:p>
          <a:p>
            <a:pPr marL="228600" indent="-228600">
              <a:buFont typeface="+mj-lt"/>
              <a:buAutoNum type="arabicPeriod"/>
            </a:pPr>
            <a:r>
              <a:rPr lang="en-US" dirty="0"/>
              <a:t>Try not to give advice. The purpose of these conversations is to allow your partner to vocalize important experiences or insights, and to have someone honor them by listening attentively and without judgment. Often, instead of truly listening, we spend time thinking about what we would give. While this urge can be motivated by compassion, it can also interfere with our ability to actually be fully present to what the person is saying.</a:t>
            </a:r>
          </a:p>
          <a:p>
            <a:pPr marL="228600" indent="-228600">
              <a:buFont typeface="+mj-lt"/>
              <a:buAutoNum type="arabicPeriod"/>
            </a:pPr>
            <a:r>
              <a:rPr lang="en-US" dirty="0"/>
              <a:t>Keep everything your partner says in total confidence. Nothing creates safe space more effectively than trust. Knowing that each of you will keep everything you hear confidential will build that trust.</a:t>
            </a:r>
          </a:p>
          <a:p>
            <a:endParaRPr lang="en-US" dirty="0"/>
          </a:p>
        </p:txBody>
      </p:sp>
      <p:sp>
        <p:nvSpPr>
          <p:cNvPr id="4" name="Slide Number Placeholder 3">
            <a:extLst>
              <a:ext uri="{FF2B5EF4-FFF2-40B4-BE49-F238E27FC236}">
                <a16:creationId xmlns:a16="http://schemas.microsoft.com/office/drawing/2014/main" id="{2CE70249-1E6F-C242-832D-3067BD9129AF}"/>
              </a:ext>
            </a:extLst>
          </p:cNvPr>
          <p:cNvSpPr>
            <a:spLocks noGrp="1"/>
          </p:cNvSpPr>
          <p:nvPr>
            <p:ph type="sldNum" idx="5"/>
          </p:nvPr>
        </p:nvSpPr>
        <p:spPr/>
        <p:txBody>
          <a:bodyPr/>
          <a:lstStyle/>
          <a:p>
            <a:pPr algn="r">
              <a:buSzPct val="25000"/>
            </a:pPr>
            <a:fld id="{00000000-1234-1234-1234-123412341234}" type="slidenum">
              <a:rPr lang="en-US" smtClean="0">
                <a:solidFill>
                  <a:schemeClr val="dk1"/>
                </a:solidFill>
                <a:ea typeface="Calibri"/>
                <a:cs typeface="Calibri"/>
                <a:sym typeface="Calibri"/>
              </a:rPr>
              <a:pPr algn="r">
                <a:buSzPct val="25000"/>
              </a:pPr>
              <a:t>16</a:t>
            </a:fld>
            <a:endParaRPr lang="en-US">
              <a:solidFill>
                <a:schemeClr val="dk1"/>
              </a:solidFill>
              <a:ea typeface="Calibri"/>
              <a:cs typeface="Calibri"/>
              <a:sym typeface="Calibri"/>
            </a:endParaRPr>
          </a:p>
        </p:txBody>
      </p:sp>
    </p:spTree>
    <p:extLst>
      <p:ext uri="{BB962C8B-B14F-4D97-AF65-F5344CB8AC3E}">
        <p14:creationId xmlns:p14="http://schemas.microsoft.com/office/powerpoint/2010/main" val="1005255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77888"/>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a:xfrm>
            <a:off x="685800" y="4347542"/>
            <a:ext cx="5486399" cy="1968591"/>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Adapted from slide prepared by Elaine Miller-</a:t>
            </a:r>
            <a:r>
              <a:rPr lang="en-US" dirty="0" err="1"/>
              <a:t>Karas</a:t>
            </a:r>
            <a:r>
              <a:rPr lang="en-US" dirty="0"/>
              <a:t>, The Trauma Resource Institute</a:t>
            </a:r>
          </a:p>
          <a:p>
            <a:endParaRPr lang="en-US" dirty="0"/>
          </a:p>
          <a:p>
            <a:r>
              <a:rPr lang="en-US" dirty="0"/>
              <a:t>Although an oversimplification, this triune model of the brain is helpful for understanding how the nervous system relates to our resilient zone. The Survival Brain contains the cerebellum and brain stem. The limbic area contains, among other things, the amygdala, hippocampus, and hypothalamus. </a:t>
            </a:r>
            <a:r>
              <a:rPr lang="en-US" dirty="0">
                <a:effectLst>
                  <a:outerShdw blurRad="38100" dist="38100" dir="2700000" algn="tl">
                    <a:srgbClr val="DDDDDD"/>
                  </a:outerShdw>
                </a:effectLst>
              </a:rPr>
              <a:t>The amygdala has been likened to a smoke detector, an early warning sign of danger. The amygdala sounds the alarm for the rest of the body to react to perceived threats, such as the fight, flight or</a:t>
            </a:r>
            <a:r>
              <a:rPr lang="en-US" i="0" dirty="0">
                <a:effectLst>
                  <a:outerShdw blurRad="38100" dist="38100" dir="2700000" algn="tl">
                    <a:srgbClr val="DDDDDD"/>
                  </a:outerShdw>
                </a:effectLst>
              </a:rPr>
              <a:t> freeze responses. This response is shaped by trauma and can lead to the amygdala frequently sounding false alarms. When we are in our Resilient Zone, all three parts of the brain are working together. When we get knocked up high or down low, we “flip our lid”, and the cortex seemingly goes offline. Then we are only operating from our emotions and sensations.</a:t>
            </a:r>
          </a:p>
          <a:p>
            <a:endParaRPr lang="en-US" dirty="0"/>
          </a:p>
        </p:txBody>
      </p:sp>
      <p:sp>
        <p:nvSpPr>
          <p:cNvPr id="4" name="Slide Number Placeholder 3">
            <a:extLst>
              <a:ext uri="{FF2B5EF4-FFF2-40B4-BE49-F238E27FC236}">
                <a16:creationId xmlns:a16="http://schemas.microsoft.com/office/drawing/2014/main" id="{836AB2F2-27B3-0348-8E46-93E893071472}"/>
              </a:ext>
            </a:extLst>
          </p:cNvPr>
          <p:cNvSpPr>
            <a:spLocks noGrp="1"/>
          </p:cNvSpPr>
          <p:nvPr>
            <p:ph type="sldNum" idx="5"/>
          </p:nvPr>
        </p:nvSpPr>
        <p:spPr/>
        <p:txBody>
          <a:bodyPr/>
          <a:lstStyle/>
          <a:p>
            <a:pPr algn="r">
              <a:buSzPct val="25000"/>
            </a:pPr>
            <a:fld id="{00000000-1234-1234-1234-123412341234}" type="slidenum">
              <a:rPr lang="en-US" smtClean="0">
                <a:solidFill>
                  <a:schemeClr val="dk1"/>
                </a:solidFill>
                <a:ea typeface="Calibri"/>
                <a:cs typeface="Calibri"/>
                <a:sym typeface="Calibri"/>
              </a:rPr>
              <a:pPr algn="r">
                <a:buSzPct val="25000"/>
              </a:pPr>
              <a:t>17</a:t>
            </a:fld>
            <a:endParaRPr lang="en-US">
              <a:solidFill>
                <a:schemeClr val="dk1"/>
              </a:solidFill>
              <a:ea typeface="Calibri"/>
              <a:cs typeface="Calibri"/>
              <a:sym typeface="Calibri"/>
            </a:endParaRPr>
          </a:p>
        </p:txBody>
      </p:sp>
    </p:spTree>
    <p:extLst>
      <p:ext uri="{BB962C8B-B14F-4D97-AF65-F5344CB8AC3E}">
        <p14:creationId xmlns:p14="http://schemas.microsoft.com/office/powerpoint/2010/main" val="1996384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77888"/>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a:xfrm>
            <a:off x="685800" y="4347543"/>
            <a:ext cx="5486399" cy="2408858"/>
          </a:xfrm>
          <a:prstGeom prst="rect">
            <a:avLst/>
          </a:prstGeom>
        </p:spPr>
        <p:txBody>
          <a:bodyPr/>
          <a:lstStyle/>
          <a:p>
            <a:r>
              <a:rPr lang="en-US" dirty="0"/>
              <a:t>The autonomic nervous system (ANS) is located in the survival brain and receives direction from the limbic brain. A useful metaphor for understanding the ANS is provided by Bessel van der Kolk who likens the sympathetic nervous system to the accelerator of a car, providing a burst of energy in times of stress, and the parasympathetic nervous system to a car’s brakes, calming the body down after danger (or perceived danger) has passed. In a healthy individual, the body naturally cycles back and forth between sympathetic and parasympathetic activation throughout the day, with brief periods of sympathetic activation (such as waking from sleep), followed by periods of relaxation. The problem comes when the body becomes dysregulated because one system is activated for too long or too much (i.e., too intensely). For example, while the “fight or flight” response is evolutionarily adaptive when a saber-toothed tiger is about to attack, it can be quite debilitating when it remains activated for extended periods of time due to workday stress, relationship issues or financial crisis. As social beings, our bodies seem not to distinguish between physical threat and psychological or social threats. Therefore, fear of embarrassment, failure or social rejection can be just as threatening to us as physical danger. </a:t>
            </a:r>
          </a:p>
        </p:txBody>
      </p:sp>
      <p:sp>
        <p:nvSpPr>
          <p:cNvPr id="4" name="Slide Number Placeholder 3">
            <a:extLst>
              <a:ext uri="{FF2B5EF4-FFF2-40B4-BE49-F238E27FC236}">
                <a16:creationId xmlns:a16="http://schemas.microsoft.com/office/drawing/2014/main" id="{3EB083B3-584E-CC4F-995C-F99C4065A495}"/>
              </a:ext>
            </a:extLst>
          </p:cNvPr>
          <p:cNvSpPr>
            <a:spLocks noGrp="1"/>
          </p:cNvSpPr>
          <p:nvPr>
            <p:ph type="sldNum" idx="5"/>
          </p:nvPr>
        </p:nvSpPr>
        <p:spPr/>
        <p:txBody>
          <a:bodyPr/>
          <a:lstStyle/>
          <a:p>
            <a:pPr algn="r">
              <a:buSzPct val="25000"/>
            </a:pPr>
            <a:fld id="{00000000-1234-1234-1234-123412341234}" type="slidenum">
              <a:rPr lang="en-US" smtClean="0">
                <a:solidFill>
                  <a:schemeClr val="dk1"/>
                </a:solidFill>
                <a:ea typeface="Calibri"/>
                <a:cs typeface="Calibri"/>
                <a:sym typeface="Calibri"/>
              </a:rPr>
              <a:pPr algn="r">
                <a:buSzPct val="25000"/>
              </a:pPr>
              <a:t>18</a:t>
            </a:fld>
            <a:endParaRPr lang="en-US">
              <a:solidFill>
                <a:schemeClr val="dk1"/>
              </a:solidFill>
              <a:ea typeface="Calibri"/>
              <a:cs typeface="Calibri"/>
              <a:sym typeface="Calibri"/>
            </a:endParaRPr>
          </a:p>
        </p:txBody>
      </p:sp>
    </p:spTree>
    <p:extLst>
      <p:ext uri="{BB962C8B-B14F-4D97-AF65-F5344CB8AC3E}">
        <p14:creationId xmlns:p14="http://schemas.microsoft.com/office/powerpoint/2010/main" val="601418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38200"/>
            <a:ext cx="5486400" cy="3086100"/>
          </a:xfrm>
        </p:spPr>
      </p:sp>
      <p:sp>
        <p:nvSpPr>
          <p:cNvPr id="3" name="Notes Placeholder 2"/>
          <p:cNvSpPr>
            <a:spLocks noGrp="1"/>
          </p:cNvSpPr>
          <p:nvPr>
            <p:ph type="body" idx="1"/>
          </p:nvPr>
        </p:nvSpPr>
        <p:spPr/>
        <p:txBody>
          <a:bodyPr/>
          <a:lstStyle/>
          <a:p>
            <a:r>
              <a:rPr lang="en-US" dirty="0"/>
              <a:t>To extend the metaphor of the SNS being like the accelerator, this image shows the needle on the speedometer going from zero to 100 with the associated changes in the body when the SNS is activated. You may ask the group, “What kinds of sensations might you experience if you were in this state?” and “Why would the body react to a threat in this way?” Be sure to connect this slide with being knocked up high.</a:t>
            </a:r>
          </a:p>
        </p:txBody>
      </p:sp>
      <p:sp>
        <p:nvSpPr>
          <p:cNvPr id="4" name="Slide Number Placeholder 3"/>
          <p:cNvSpPr>
            <a:spLocks noGrp="1"/>
          </p:cNvSpPr>
          <p:nvPr>
            <p:ph type="sldNum" idx="5"/>
          </p:nvPr>
        </p:nvSpPr>
        <p:spPr/>
        <p:txBody>
          <a:bodyPr/>
          <a:lstStyle/>
          <a:p>
            <a:pPr algn="r">
              <a:buSzPct val="25000"/>
            </a:pPr>
            <a:fld id="{00000000-1234-1234-1234-123412341234}" type="slidenum">
              <a:rPr lang="en-US" smtClean="0">
                <a:solidFill>
                  <a:schemeClr val="dk1"/>
                </a:solidFill>
                <a:ea typeface="Calibri"/>
                <a:cs typeface="Calibri"/>
                <a:sym typeface="Calibri"/>
              </a:rPr>
              <a:pPr algn="r">
                <a:buSzPct val="25000"/>
              </a:pPr>
              <a:t>19</a:t>
            </a:fld>
            <a:endParaRPr lang="en-US">
              <a:solidFill>
                <a:schemeClr val="dk1"/>
              </a:solidFill>
              <a:ea typeface="Calibri"/>
              <a:cs typeface="Calibri"/>
              <a:sym typeface="Calibri"/>
            </a:endParaRPr>
          </a:p>
        </p:txBody>
      </p:sp>
    </p:spTree>
    <p:extLst>
      <p:ext uri="{BB962C8B-B14F-4D97-AF65-F5344CB8AC3E}">
        <p14:creationId xmlns:p14="http://schemas.microsoft.com/office/powerpoint/2010/main" val="405342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636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a:xfrm>
            <a:off x="685800" y="4400550"/>
            <a:ext cx="5486399" cy="1430407"/>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4E30ED04-7063-F143-8DB8-7B683B7B7065}"/>
              </a:ext>
            </a:extLst>
          </p:cNvPr>
          <p:cNvSpPr>
            <a:spLocks noGrp="1"/>
          </p:cNvSpPr>
          <p:nvPr>
            <p:ph type="sldNum" idx="5"/>
          </p:nvPr>
        </p:nvSpPr>
        <p:spPr/>
        <p:txBody>
          <a:bodyPr/>
          <a:lstStyle/>
          <a:p>
            <a:pPr algn="r">
              <a:buSzPct val="25000"/>
            </a:pPr>
            <a:fld id="{00000000-1234-1234-1234-123412341234}" type="slidenum">
              <a:rPr lang="en-US" smtClean="0">
                <a:solidFill>
                  <a:schemeClr val="dk1"/>
                </a:solidFill>
                <a:ea typeface="Calibri"/>
                <a:cs typeface="Calibri"/>
                <a:sym typeface="Calibri"/>
              </a:rPr>
              <a:pPr algn="r">
                <a:buSzPct val="25000"/>
              </a:pPr>
              <a:t>2</a:t>
            </a:fld>
            <a:endParaRPr lang="en-US">
              <a:solidFill>
                <a:schemeClr val="dk1"/>
              </a:solidFill>
              <a:ea typeface="Calibri"/>
              <a:cs typeface="Calibri"/>
              <a:sym typeface="Calibri"/>
            </a:endParaRPr>
          </a:p>
        </p:txBody>
      </p:sp>
    </p:spTree>
    <p:extLst>
      <p:ext uri="{BB962C8B-B14F-4D97-AF65-F5344CB8AC3E}">
        <p14:creationId xmlns:p14="http://schemas.microsoft.com/office/powerpoint/2010/main" val="3528974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38200"/>
            <a:ext cx="5486400" cy="3086100"/>
          </a:xfrm>
        </p:spPr>
      </p:sp>
      <p:sp>
        <p:nvSpPr>
          <p:cNvPr id="3" name="Notes Placeholder 2"/>
          <p:cNvSpPr>
            <a:spLocks noGrp="1"/>
          </p:cNvSpPr>
          <p:nvPr>
            <p:ph type="body" idx="1"/>
          </p:nvPr>
        </p:nvSpPr>
        <p:spPr/>
        <p:txBody>
          <a:bodyPr/>
          <a:lstStyle/>
          <a:p>
            <a:r>
              <a:rPr lang="en-US" dirty="0"/>
              <a:t>To extend the metaphor of the PNS being like the brake in a car, this image shows the needle on the speedometer quickly going from 100 to zero with the associated changes in the body when it does. You may ask the group similar questions here about what sensations they might experience in this state and why we might react to the absence of threat in this way. Be sure to connect this slide with being knocked down low.</a:t>
            </a:r>
          </a:p>
        </p:txBody>
      </p:sp>
      <p:sp>
        <p:nvSpPr>
          <p:cNvPr id="4" name="Slide Number Placeholder 3"/>
          <p:cNvSpPr>
            <a:spLocks noGrp="1"/>
          </p:cNvSpPr>
          <p:nvPr>
            <p:ph type="sldNum" idx="5"/>
          </p:nvPr>
        </p:nvSpPr>
        <p:spPr/>
        <p:txBody>
          <a:bodyPr/>
          <a:lstStyle/>
          <a:p>
            <a:pPr algn="r">
              <a:buSzPct val="25000"/>
            </a:pPr>
            <a:fld id="{00000000-1234-1234-1234-123412341234}" type="slidenum">
              <a:rPr lang="en-US" smtClean="0">
                <a:solidFill>
                  <a:schemeClr val="dk1"/>
                </a:solidFill>
                <a:ea typeface="Calibri"/>
                <a:cs typeface="Calibri"/>
                <a:sym typeface="Calibri"/>
              </a:rPr>
              <a:pPr algn="r">
                <a:buSzPct val="25000"/>
              </a:pPr>
              <a:t>20</a:t>
            </a:fld>
            <a:endParaRPr lang="en-US">
              <a:solidFill>
                <a:schemeClr val="dk1"/>
              </a:solidFill>
              <a:ea typeface="Calibri"/>
              <a:cs typeface="Calibri"/>
              <a:sym typeface="Calibri"/>
            </a:endParaRPr>
          </a:p>
        </p:txBody>
      </p:sp>
    </p:spTree>
    <p:extLst>
      <p:ext uri="{BB962C8B-B14F-4D97-AF65-F5344CB8AC3E}">
        <p14:creationId xmlns:p14="http://schemas.microsoft.com/office/powerpoint/2010/main" val="1683916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38200"/>
            <a:ext cx="5486400" cy="3086100"/>
          </a:xfrm>
        </p:spPr>
      </p:sp>
      <p:sp>
        <p:nvSpPr>
          <p:cNvPr id="3" name="Notes Placeholder 2"/>
          <p:cNvSpPr>
            <a:spLocks noGrp="1"/>
          </p:cNvSpPr>
          <p:nvPr>
            <p:ph type="body" idx="1"/>
          </p:nvPr>
        </p:nvSpPr>
        <p:spPr/>
        <p:txBody>
          <a:bodyPr/>
          <a:lstStyle/>
          <a:p>
            <a:r>
              <a:rPr lang="en-US" dirty="0"/>
              <a:t>The ANS is shaped over time by life experiences, particularly trauma, so everyone’s triggers are somewhat different.</a:t>
            </a:r>
          </a:p>
        </p:txBody>
      </p:sp>
      <p:sp>
        <p:nvSpPr>
          <p:cNvPr id="4" name="Slide Number Placeholder 3"/>
          <p:cNvSpPr>
            <a:spLocks noGrp="1"/>
          </p:cNvSpPr>
          <p:nvPr>
            <p:ph type="sldNum" idx="5"/>
          </p:nvPr>
        </p:nvSpPr>
        <p:spPr/>
        <p:txBody>
          <a:bodyPr/>
          <a:lstStyle/>
          <a:p>
            <a:pPr algn="r">
              <a:buSzPct val="25000"/>
            </a:pPr>
            <a:fld id="{00000000-1234-1234-1234-123412341234}" type="slidenum">
              <a:rPr lang="en-US" smtClean="0">
                <a:solidFill>
                  <a:schemeClr val="dk1"/>
                </a:solidFill>
                <a:ea typeface="Calibri"/>
                <a:cs typeface="Calibri"/>
                <a:sym typeface="Calibri"/>
              </a:rPr>
              <a:pPr algn="r">
                <a:buSzPct val="25000"/>
              </a:pPr>
              <a:t>21</a:t>
            </a:fld>
            <a:endParaRPr lang="en-US">
              <a:solidFill>
                <a:schemeClr val="dk1"/>
              </a:solidFill>
              <a:ea typeface="Calibri"/>
              <a:cs typeface="Calibri"/>
              <a:sym typeface="Calibri"/>
            </a:endParaRPr>
          </a:p>
        </p:txBody>
      </p:sp>
    </p:spTree>
    <p:extLst>
      <p:ext uri="{BB962C8B-B14F-4D97-AF65-F5344CB8AC3E}">
        <p14:creationId xmlns:p14="http://schemas.microsoft.com/office/powerpoint/2010/main" val="276144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38200"/>
            <a:ext cx="5486400" cy="3086100"/>
          </a:xfrm>
        </p:spPr>
      </p:sp>
      <p:sp>
        <p:nvSpPr>
          <p:cNvPr id="3" name="Notes Placeholder 2"/>
          <p:cNvSpPr>
            <a:spLocks noGrp="1"/>
          </p:cNvSpPr>
          <p:nvPr>
            <p:ph type="body" idx="1"/>
          </p:nvPr>
        </p:nvSpPr>
        <p:spPr/>
        <p:txBody>
          <a:bodyPr/>
          <a:lstStyle/>
          <a:p>
            <a:r>
              <a:rPr lang="en-US" dirty="0"/>
              <a:t>“Big T” Trauma occurs when the nervous system is overwhelmed because one experiences an event that is perceived to be life threatening or seriously harmful to oneself or someone they love. Examples include violent attacks, natural disasters, domestic violence, sexual assault, combat or war, or accidents involving vehicles or machinery. In this way, these events occur like a lightening bolt. Perception is very important, because what one person perceives as traumatic, another person may not.</a:t>
            </a:r>
          </a:p>
        </p:txBody>
      </p:sp>
      <p:sp>
        <p:nvSpPr>
          <p:cNvPr id="4" name="Slide Number Placeholder 3"/>
          <p:cNvSpPr>
            <a:spLocks noGrp="1"/>
          </p:cNvSpPr>
          <p:nvPr>
            <p:ph type="sldNum" idx="5"/>
          </p:nvPr>
        </p:nvSpPr>
        <p:spPr/>
        <p:txBody>
          <a:bodyPr/>
          <a:lstStyle/>
          <a:p>
            <a:pPr algn="r">
              <a:buSzPct val="25000"/>
            </a:pPr>
            <a:fld id="{00000000-1234-1234-1234-123412341234}" type="slidenum">
              <a:rPr lang="en-US" smtClean="0">
                <a:solidFill>
                  <a:schemeClr val="dk1"/>
                </a:solidFill>
                <a:ea typeface="Calibri"/>
                <a:cs typeface="Calibri"/>
                <a:sym typeface="Calibri"/>
              </a:rPr>
              <a:pPr algn="r">
                <a:buSzPct val="25000"/>
              </a:pPr>
              <a:t>22</a:t>
            </a:fld>
            <a:endParaRPr lang="en-US">
              <a:solidFill>
                <a:schemeClr val="dk1"/>
              </a:solidFill>
              <a:ea typeface="Calibri"/>
              <a:cs typeface="Calibri"/>
              <a:sym typeface="Calibri"/>
            </a:endParaRPr>
          </a:p>
        </p:txBody>
      </p:sp>
    </p:spTree>
    <p:extLst>
      <p:ext uri="{BB962C8B-B14F-4D97-AF65-F5344CB8AC3E}">
        <p14:creationId xmlns:p14="http://schemas.microsoft.com/office/powerpoint/2010/main" val="368769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38200"/>
            <a:ext cx="5486400" cy="308610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“Small t” or “cumulative” traumas are experiences that are not perceived as a threat to our bodily integrity or as immediately life threatening, but exceed our ability to cope emotionally. They are called cumulative traumas since they often occur over long periods of time and their effects accumulate with time. </a:t>
            </a:r>
            <a:r>
              <a:rPr lang="en-US" sz="1000" b="0" i="0" kern="1200" baseline="0" dirty="0">
                <a:solidFill>
                  <a:schemeClr val="tx1"/>
                </a:solidFill>
                <a:effectLst/>
                <a:latin typeface="Schneidler BT Roman" panose="02090502020206020303" pitchFamily="18" charset="0"/>
                <a:ea typeface="+mn-ea"/>
                <a:cs typeface="+mn-cs"/>
              </a:rPr>
              <a:t>Examples of “small t” trauma include physical or emotional neglect or abandonment in childhood, incarceration, homelessness, or systemic forms of oppression, such as poverty, racism, ableism, sexism, homophobia, transphobia, and religious persecution. </a:t>
            </a:r>
            <a:r>
              <a:rPr lang="en-US" dirty="0"/>
              <a:t>Again, the perception of the person experiencing the trauma is very important in whether the experiences are traumatic.</a:t>
            </a:r>
          </a:p>
        </p:txBody>
      </p:sp>
      <p:sp>
        <p:nvSpPr>
          <p:cNvPr id="4" name="Slide Number Placeholder 3"/>
          <p:cNvSpPr>
            <a:spLocks noGrp="1"/>
          </p:cNvSpPr>
          <p:nvPr>
            <p:ph type="sldNum" idx="5"/>
          </p:nvPr>
        </p:nvSpPr>
        <p:spPr/>
        <p:txBody>
          <a:bodyPr/>
          <a:lstStyle/>
          <a:p>
            <a:pPr algn="r">
              <a:buSzPct val="25000"/>
            </a:pPr>
            <a:fld id="{00000000-1234-1234-1234-123412341234}" type="slidenum">
              <a:rPr lang="en-US" smtClean="0">
                <a:solidFill>
                  <a:schemeClr val="dk1"/>
                </a:solidFill>
                <a:ea typeface="Calibri"/>
                <a:cs typeface="Calibri"/>
                <a:sym typeface="Calibri"/>
              </a:rPr>
              <a:pPr algn="r">
                <a:buSzPct val="25000"/>
              </a:pPr>
              <a:t>23</a:t>
            </a:fld>
            <a:endParaRPr lang="en-US">
              <a:solidFill>
                <a:schemeClr val="dk1"/>
              </a:solidFill>
              <a:ea typeface="Calibri"/>
              <a:cs typeface="Calibri"/>
              <a:sym typeface="Calibri"/>
            </a:endParaRPr>
          </a:p>
        </p:txBody>
      </p:sp>
    </p:spTree>
    <p:extLst>
      <p:ext uri="{BB962C8B-B14F-4D97-AF65-F5344CB8AC3E}">
        <p14:creationId xmlns:p14="http://schemas.microsoft.com/office/powerpoint/2010/main" val="1172306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4" name="Shape 254"/>
          <p:cNvSpPr>
            <a:spLocks noGrp="1" noRot="1" noChangeAspect="1"/>
          </p:cNvSpPr>
          <p:nvPr>
            <p:ph type="sldImg" idx="2"/>
          </p:nvPr>
        </p:nvSpPr>
        <p:spPr>
          <a:xfrm>
            <a:off x="669925" y="868363"/>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0EE148FA-771F-824F-8FCB-6F12D0ADE5DE}"/>
              </a:ext>
            </a:extLst>
          </p:cNvPr>
          <p:cNvSpPr>
            <a:spLocks noGrp="1"/>
          </p:cNvSpPr>
          <p:nvPr>
            <p:ph type="sldNum" idx="5"/>
          </p:nvPr>
        </p:nvSpPr>
        <p:spPr/>
        <p:txBody>
          <a:bodyPr/>
          <a:lstStyle/>
          <a:p>
            <a:pPr algn="r">
              <a:buSzPct val="25000"/>
            </a:pPr>
            <a:fld id="{00000000-1234-1234-1234-123412341234}" type="slidenum">
              <a:rPr lang="en-US" smtClean="0">
                <a:solidFill>
                  <a:schemeClr val="dk1"/>
                </a:solidFill>
                <a:ea typeface="Calibri"/>
                <a:cs typeface="Calibri"/>
                <a:sym typeface="Calibri"/>
              </a:rPr>
              <a:pPr algn="r">
                <a:buSzPct val="25000"/>
              </a:pPr>
              <a:t>24</a:t>
            </a:fld>
            <a:endParaRPr lang="en-US">
              <a:solidFill>
                <a:schemeClr val="dk1"/>
              </a:solidFill>
              <a:ea typeface="Calibri"/>
              <a:cs typeface="Calibri"/>
              <a:sym typeface="Calibri"/>
            </a:endParaRPr>
          </a:p>
        </p:txBody>
      </p:sp>
      <p:sp>
        <p:nvSpPr>
          <p:cNvPr id="5" name="Footer Placeholder 6">
            <a:extLst>
              <a:ext uri="{FF2B5EF4-FFF2-40B4-BE49-F238E27FC236}">
                <a16:creationId xmlns:a16="http://schemas.microsoft.com/office/drawing/2014/main" id="{0F1AC54C-12A4-604C-8F06-68C851B05691}"/>
              </a:ext>
            </a:extLst>
          </p:cNvPr>
          <p:cNvSpPr txBox="1">
            <a:spLocks/>
          </p:cNvSpPr>
          <p:nvPr/>
        </p:nvSpPr>
        <p:spPr>
          <a:xfrm>
            <a:off x="602974" y="8746438"/>
            <a:ext cx="5035825" cy="28492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cap="small" baseline="0" dirty="0">
                <a:latin typeface="Schneidler BT Roman" panose="02090502020206020303" pitchFamily="18" charset="0"/>
              </a:rPr>
              <a:t>© 2018 Brendan Ozawa-de Silva, Michael Karlin and Life University</a:t>
            </a:r>
          </a:p>
        </p:txBody>
      </p:sp>
      <p:cxnSp>
        <p:nvCxnSpPr>
          <p:cNvPr id="6" name="Straight Connector 5">
            <a:extLst>
              <a:ext uri="{FF2B5EF4-FFF2-40B4-BE49-F238E27FC236}">
                <a16:creationId xmlns:a16="http://schemas.microsoft.com/office/drawing/2014/main" id="{9081D610-3F70-B746-8A10-3FD241539573}"/>
              </a:ext>
            </a:extLst>
          </p:cNvPr>
          <p:cNvCxnSpPr/>
          <p:nvPr/>
        </p:nvCxnSpPr>
        <p:spPr>
          <a:xfrm>
            <a:off x="669235" y="8746438"/>
            <a:ext cx="5668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6A651BA-69C9-A048-97FF-0DE717248BFF}"/>
              </a:ext>
            </a:extLst>
          </p:cNvPr>
          <p:cNvSpPr txBox="1"/>
          <p:nvPr/>
        </p:nvSpPr>
        <p:spPr>
          <a:xfrm>
            <a:off x="685800" y="5857461"/>
            <a:ext cx="5486400" cy="2677656"/>
          </a:xfrm>
          <a:prstGeom prst="rect">
            <a:avLst/>
          </a:prstGeom>
          <a:noFill/>
        </p:spPr>
        <p:txBody>
          <a:bodyPr wrap="square" rtlCol="0">
            <a:spAutoFit/>
          </a:bodyPr>
          <a:lstStyle/>
          <a:p>
            <a:r>
              <a:rPr lang="en-US" sz="1400" baseline="0"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8" name="Header Placeholder 7">
            <a:extLst>
              <a:ext uri="{FF2B5EF4-FFF2-40B4-BE49-F238E27FC236}">
                <a16:creationId xmlns:a16="http://schemas.microsoft.com/office/drawing/2014/main" id="{F6B8FA58-3865-9842-A02F-EA79A16DC1B3}"/>
              </a:ext>
            </a:extLst>
          </p:cNvPr>
          <p:cNvSpPr txBox="1">
            <a:spLocks/>
          </p:cNvSpPr>
          <p:nvPr/>
        </p:nvSpPr>
        <p:spPr>
          <a:xfrm>
            <a:off x="357809" y="198781"/>
            <a:ext cx="6095999" cy="4587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cap="small" baseline="0" dirty="0">
                <a:latin typeface="Schneidler BT Roman" panose="02090502020206020303" pitchFamily="18" charset="0"/>
              </a:rPr>
              <a:t>Compassionate Integrity Training</a:t>
            </a:r>
          </a:p>
          <a:p>
            <a:pPr algn="ctr"/>
            <a:r>
              <a:rPr lang="en-US" sz="1000" cap="small" baseline="0" dirty="0">
                <a:latin typeface="Schneidler BT Roman" panose="02090502020206020303" pitchFamily="18" charset="0"/>
              </a:rPr>
              <a:t>A Secular Ethics Approach to Cultivating Personal, Social and Environmental Flourishing</a:t>
            </a:r>
          </a:p>
        </p:txBody>
      </p:sp>
      <p:cxnSp>
        <p:nvCxnSpPr>
          <p:cNvPr id="9" name="Straight Connector 8">
            <a:extLst>
              <a:ext uri="{FF2B5EF4-FFF2-40B4-BE49-F238E27FC236}">
                <a16:creationId xmlns:a16="http://schemas.microsoft.com/office/drawing/2014/main" id="{389550FA-9AA9-B946-B721-FEEB4E5CE768}"/>
              </a:ext>
            </a:extLst>
          </p:cNvPr>
          <p:cNvCxnSpPr/>
          <p:nvPr/>
        </p:nvCxnSpPr>
        <p:spPr>
          <a:xfrm>
            <a:off x="571500" y="596346"/>
            <a:ext cx="5668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B93D370-5188-B549-BA2D-47915BC01487}"/>
              </a:ext>
            </a:extLst>
          </p:cNvPr>
          <p:cNvSpPr txBox="1"/>
          <p:nvPr/>
        </p:nvSpPr>
        <p:spPr>
          <a:xfrm>
            <a:off x="619540" y="4028665"/>
            <a:ext cx="1421296" cy="276999"/>
          </a:xfrm>
          <a:prstGeom prst="rect">
            <a:avLst/>
          </a:prstGeom>
          <a:noFill/>
        </p:spPr>
        <p:txBody>
          <a:bodyPr wrap="square" rtlCol="0">
            <a:spAutoFit/>
          </a:bodyPr>
          <a:lstStyle/>
          <a:p>
            <a:r>
              <a:rPr lang="en-US" sz="1200" b="1" i="0" cap="small" baseline="0" dirty="0">
                <a:latin typeface="Schneidler BT Roman" panose="02090502020206020303" pitchFamily="18" charset="0"/>
              </a:rPr>
              <a:t>Presenter Notes:</a:t>
            </a:r>
          </a:p>
        </p:txBody>
      </p:sp>
      <p:sp>
        <p:nvSpPr>
          <p:cNvPr id="253" name="Shape 253"/>
          <p:cNvSpPr txBox="1">
            <a:spLocks noGrp="1"/>
          </p:cNvSpPr>
          <p:nvPr>
            <p:ph type="body" idx="1"/>
          </p:nvPr>
        </p:nvSpPr>
        <p:spPr>
          <a:xfrm>
            <a:off x="685800" y="4347541"/>
            <a:ext cx="5486399" cy="2595125"/>
          </a:xfrm>
          <a:prstGeom prst="rect">
            <a:avLst/>
          </a:prstGeom>
        </p:spPr>
        <p:txBody>
          <a:bodyPr lIns="91425" tIns="91425" rIns="91425" bIns="91425" anchor="t" anchorCtr="0">
            <a:noAutofit/>
          </a:bodyPr>
          <a:lstStyle/>
          <a:p>
            <a:pPr lvl="0">
              <a:spcBef>
                <a:spcPts val="0"/>
              </a:spcBef>
              <a:buNone/>
            </a:pPr>
            <a:r>
              <a:rPr lang="en-US" dirty="0"/>
              <a:t>Grounding is the practice of noticing the direct contact of one’s body with an object (including another part of the body) in order to bring oneself back to the present moment. When the nervous system is dysregulated, it can be helpful to notice a part of the body that feels grounded or supported. For example, if you are sitting in a chair and your feet feel firm and supported on the ground, you can notice this sensation and sit with this for a few moments. As you sense into this part of the body that feels grounded, you may notice yourself relaxing and feeling more stable. This is another way of returning to or staying in the resilient zone. It is helpful to practice resourcing before grounding, because if the body gets dysregulated while grounding, then we can use our resource as a tool to return to the resilient zone. It’s helpful to recognize that we engage in grounding practices naturally. For example, we may have a necklace, bracelet or other object that we instinctively touch or hold and that makes us feel more secure when we do so. We may cross our arms or sit in a particular way. There may be objects that we like to keep with us because they make us feel more secure. When we consciously engage in grounding and combine it with tracking, we are strengthening our ability to regulate our nervous system consciously.</a:t>
            </a:r>
            <a:endParaRPr dirty="0"/>
          </a:p>
        </p:txBody>
      </p:sp>
    </p:spTree>
    <p:extLst>
      <p:ext uri="{BB962C8B-B14F-4D97-AF65-F5344CB8AC3E}">
        <p14:creationId xmlns:p14="http://schemas.microsoft.com/office/powerpoint/2010/main" val="1609097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0588"/>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a:xfrm>
            <a:off x="685800" y="4347542"/>
            <a:ext cx="5486399" cy="1509920"/>
          </a:xfrm>
          <a:prstGeom prst="rect">
            <a:avLst/>
          </a:prstGeom>
        </p:spPr>
        <p:txBody>
          <a:bodyPr/>
          <a:lstStyle/>
          <a:p>
            <a:r>
              <a:rPr lang="en-US"/>
              <a:t>“Grounding” </a:t>
            </a:r>
            <a:r>
              <a:rPr lang="en-US" dirty="0"/>
              <a:t>Critical Insight Activity from the Facilitator Guide</a:t>
            </a:r>
          </a:p>
        </p:txBody>
      </p:sp>
      <p:sp>
        <p:nvSpPr>
          <p:cNvPr id="4" name="Slide Number Placeholder 3">
            <a:extLst>
              <a:ext uri="{FF2B5EF4-FFF2-40B4-BE49-F238E27FC236}">
                <a16:creationId xmlns:a16="http://schemas.microsoft.com/office/drawing/2014/main" id="{906A2B39-8778-A944-AF63-4E1050682DA3}"/>
              </a:ext>
            </a:extLst>
          </p:cNvPr>
          <p:cNvSpPr>
            <a:spLocks noGrp="1"/>
          </p:cNvSpPr>
          <p:nvPr>
            <p:ph type="sldNum" idx="5"/>
          </p:nvPr>
        </p:nvSpPr>
        <p:spPr/>
        <p:txBody>
          <a:bodyPr/>
          <a:lstStyle/>
          <a:p>
            <a:pPr algn="r">
              <a:buSzPct val="25000"/>
            </a:pPr>
            <a:fld id="{00000000-1234-1234-1234-123412341234}" type="slidenum">
              <a:rPr lang="en-US" smtClean="0">
                <a:solidFill>
                  <a:schemeClr val="dk1"/>
                </a:solidFill>
                <a:ea typeface="Calibri"/>
                <a:cs typeface="Calibri"/>
                <a:sym typeface="Calibri"/>
              </a:rPr>
              <a:pPr algn="r">
                <a:buSzPct val="25000"/>
              </a:pPr>
              <a:t>25</a:t>
            </a:fld>
            <a:endParaRPr lang="en-US">
              <a:solidFill>
                <a:schemeClr val="dk1"/>
              </a:solidFill>
              <a:ea typeface="Calibri"/>
              <a:cs typeface="Calibri"/>
              <a:sym typeface="Calibri"/>
            </a:endParaRPr>
          </a:p>
        </p:txBody>
      </p:sp>
    </p:spTree>
    <p:extLst>
      <p:ext uri="{BB962C8B-B14F-4D97-AF65-F5344CB8AC3E}">
        <p14:creationId xmlns:p14="http://schemas.microsoft.com/office/powerpoint/2010/main" val="3976043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68363"/>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a:xfrm>
            <a:off x="685800" y="4321038"/>
            <a:ext cx="5486399" cy="1509919"/>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480E973A-FAE5-964A-841D-6AC06192D23C}"/>
              </a:ext>
            </a:extLst>
          </p:cNvPr>
          <p:cNvSpPr>
            <a:spLocks noGrp="1"/>
          </p:cNvSpPr>
          <p:nvPr>
            <p:ph type="sldNum" idx="5"/>
          </p:nvPr>
        </p:nvSpPr>
        <p:spPr/>
        <p:txBody>
          <a:bodyPr/>
          <a:lstStyle/>
          <a:p>
            <a:pPr algn="r">
              <a:buSzPct val="25000"/>
            </a:pPr>
            <a:fld id="{00000000-1234-1234-1234-123412341234}" type="slidenum">
              <a:rPr lang="en-US" smtClean="0">
                <a:solidFill>
                  <a:schemeClr val="dk1"/>
                </a:solidFill>
                <a:ea typeface="Calibri"/>
                <a:cs typeface="Calibri"/>
                <a:sym typeface="Calibri"/>
              </a:rPr>
              <a:pPr algn="r">
                <a:buSzPct val="25000"/>
              </a:pPr>
              <a:t>26</a:t>
            </a:fld>
            <a:endParaRPr lang="en-US">
              <a:solidFill>
                <a:schemeClr val="dk1"/>
              </a:solidFill>
              <a:ea typeface="Calibri"/>
              <a:cs typeface="Calibri"/>
              <a:sym typeface="Calibri"/>
            </a:endParaRPr>
          </a:p>
        </p:txBody>
      </p:sp>
    </p:spTree>
    <p:extLst>
      <p:ext uri="{BB962C8B-B14F-4D97-AF65-F5344CB8AC3E}">
        <p14:creationId xmlns:p14="http://schemas.microsoft.com/office/powerpoint/2010/main" val="1653022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6938"/>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a:xfrm>
            <a:off x="685800" y="4400550"/>
            <a:ext cx="5486399" cy="1708702"/>
          </a:xfrm>
          <a:prstGeom prst="rect">
            <a:avLst/>
          </a:prstGeom>
        </p:spPr>
        <p:txBody>
          <a:bodyPr/>
          <a:lstStyle/>
          <a:p>
            <a:r>
              <a:rPr lang="en-US" kern="1200" dirty="0">
                <a:solidFill>
                  <a:schemeClr val="tx1"/>
                </a:solidFill>
                <a:effectLst/>
              </a:rPr>
              <a:t>Learning Outcomes - Content:</a:t>
            </a:r>
          </a:p>
          <a:p>
            <a:pPr marL="171450" lvl="0" indent="-171450">
              <a:buFont typeface="Arial" panose="020B0604020202020204" pitchFamily="34" charset="0"/>
              <a:buChar char="•"/>
            </a:pPr>
            <a:r>
              <a:rPr lang="en-US" kern="1200" dirty="0">
                <a:solidFill>
                  <a:schemeClr val="tx1"/>
                </a:solidFill>
                <a:effectLst/>
              </a:rPr>
              <a:t>Participants will learn about the autonomic nervous system (ANS) and the difference between its fight or flight response (sympathetic activation) and its rest and digest response (parasympathetic activation).</a:t>
            </a:r>
          </a:p>
          <a:p>
            <a:pPr marL="171450" lvl="0" indent="-171450">
              <a:buFont typeface="Arial" panose="020B0604020202020204" pitchFamily="34" charset="0"/>
              <a:buChar char="•"/>
            </a:pPr>
            <a:r>
              <a:rPr lang="en-US" kern="1200" dirty="0">
                <a:solidFill>
                  <a:schemeClr val="tx1"/>
                </a:solidFill>
                <a:effectLst/>
              </a:rPr>
              <a:t>Participants will learn about the three zones their body can be in (high, low and resilient) as a useful heuristic for understanding the ANS.</a:t>
            </a:r>
          </a:p>
          <a:p>
            <a:r>
              <a:rPr lang="en-US" kern="1200" dirty="0">
                <a:solidFill>
                  <a:schemeClr val="tx1"/>
                </a:solidFill>
                <a:effectLst/>
              </a:rPr>
              <a:t> </a:t>
            </a:r>
          </a:p>
          <a:p>
            <a:r>
              <a:rPr lang="en-US" kern="1200" dirty="0">
                <a:solidFill>
                  <a:schemeClr val="tx1"/>
                </a:solidFill>
                <a:effectLst/>
              </a:rPr>
              <a:t>Practice:</a:t>
            </a:r>
          </a:p>
          <a:p>
            <a:pPr marL="171450" lvl="0" indent="-171450">
              <a:buFont typeface="Arial" panose="020B0604020202020204" pitchFamily="34" charset="0"/>
              <a:buChar char="•"/>
            </a:pPr>
            <a:r>
              <a:rPr lang="en-US" kern="1200" dirty="0">
                <a:solidFill>
                  <a:schemeClr val="tx1"/>
                </a:solidFill>
                <a:effectLst/>
              </a:rPr>
              <a:t>Participants will learn how to both return to the resilient zone when they move outside of it and to expand their resilient zone through practice.</a:t>
            </a:r>
          </a:p>
          <a:p>
            <a:endParaRPr lang="en-US" dirty="0"/>
          </a:p>
        </p:txBody>
      </p:sp>
      <p:sp>
        <p:nvSpPr>
          <p:cNvPr id="4" name="Slide Number Placeholder 3">
            <a:extLst>
              <a:ext uri="{FF2B5EF4-FFF2-40B4-BE49-F238E27FC236}">
                <a16:creationId xmlns:a16="http://schemas.microsoft.com/office/drawing/2014/main" id="{900E123E-95D0-CA47-B7A7-BDFDD669ACB0}"/>
              </a:ext>
            </a:extLst>
          </p:cNvPr>
          <p:cNvSpPr>
            <a:spLocks noGrp="1"/>
          </p:cNvSpPr>
          <p:nvPr>
            <p:ph type="sldNum" idx="5"/>
          </p:nvPr>
        </p:nvSpPr>
        <p:spPr/>
        <p:txBody>
          <a:bodyPr/>
          <a:lstStyle/>
          <a:p>
            <a:pPr algn="r">
              <a:buSzPct val="25000"/>
            </a:pPr>
            <a:fld id="{00000000-1234-1234-1234-123412341234}" type="slidenum">
              <a:rPr lang="en-US" smtClean="0">
                <a:solidFill>
                  <a:schemeClr val="dk1"/>
                </a:solidFill>
                <a:ea typeface="Calibri"/>
                <a:cs typeface="Calibri"/>
                <a:sym typeface="Calibri"/>
              </a:rPr>
              <a:pPr algn="r">
                <a:buSzPct val="25000"/>
              </a:pPr>
              <a:t>3</a:t>
            </a:fld>
            <a:endParaRPr lang="en-US">
              <a:solidFill>
                <a:schemeClr val="dk1"/>
              </a:solidFill>
              <a:ea typeface="Calibri"/>
              <a:cs typeface="Calibri"/>
              <a:sym typeface="Calibri"/>
            </a:endParaRPr>
          </a:p>
        </p:txBody>
      </p:sp>
    </p:spTree>
    <p:extLst>
      <p:ext uri="{BB962C8B-B14F-4D97-AF65-F5344CB8AC3E}">
        <p14:creationId xmlns:p14="http://schemas.microsoft.com/office/powerpoint/2010/main" val="1144638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271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a:xfrm>
            <a:off x="685800" y="4334290"/>
            <a:ext cx="5486399" cy="1981843"/>
          </a:xfrm>
          <a:prstGeom prst="rect">
            <a:avLst/>
          </a:prstGeom>
        </p:spPr>
        <p:txBody>
          <a:bodyPr/>
          <a:lstStyle/>
          <a:p>
            <a:r>
              <a:rPr lang="en-US" dirty="0"/>
              <a:t>CIT is a resiliency-informed program. What does that mean? From a conventional perspective, when observing someone who is behaving badly, we would ask, ”What is wrong with you?”, assuming the person is somehow bad and needs to be punished. From a trauma-informed perspective, we would ask, “What happened to you?”, recognizing that the person may have experienced something traumatic in their life and need an effective intervention. Although it is very important to acknowledge and treat trauma, in CIT we focus on resilience and helping people build upon their strengths. From this perspective, we are asking, “What is right with you?” and “What are your strengths?”, appreciating that every person is resilient and has strengths that have enabled them to survive and thrive. We can all learn from each other’s strengths. CIT offers additional skills to enable people to achieve greater well-being and reduce suffering.</a:t>
            </a:r>
          </a:p>
        </p:txBody>
      </p:sp>
      <p:sp>
        <p:nvSpPr>
          <p:cNvPr id="4" name="Slide Number Placeholder 3">
            <a:extLst>
              <a:ext uri="{FF2B5EF4-FFF2-40B4-BE49-F238E27FC236}">
                <a16:creationId xmlns:a16="http://schemas.microsoft.com/office/drawing/2014/main" id="{B76847CC-4E12-CD40-B7C3-B862C6603B1C}"/>
              </a:ext>
            </a:extLst>
          </p:cNvPr>
          <p:cNvSpPr>
            <a:spLocks noGrp="1"/>
          </p:cNvSpPr>
          <p:nvPr>
            <p:ph type="sldNum" idx="5"/>
          </p:nvPr>
        </p:nvSpPr>
        <p:spPr/>
        <p:txBody>
          <a:bodyPr/>
          <a:lstStyle/>
          <a:p>
            <a:pPr algn="r">
              <a:buSzPct val="25000"/>
            </a:pPr>
            <a:fld id="{00000000-1234-1234-1234-123412341234}" type="slidenum">
              <a:rPr lang="en-US" smtClean="0">
                <a:solidFill>
                  <a:schemeClr val="dk1"/>
                </a:solidFill>
                <a:ea typeface="Calibri"/>
                <a:cs typeface="Calibri"/>
                <a:sym typeface="Calibri"/>
              </a:rPr>
              <a:pPr algn="r">
                <a:buSzPct val="25000"/>
              </a:pPr>
              <a:t>4</a:t>
            </a:fld>
            <a:endParaRPr lang="en-US">
              <a:solidFill>
                <a:schemeClr val="dk1"/>
              </a:solidFill>
              <a:ea typeface="Calibri"/>
              <a:cs typeface="Calibri"/>
              <a:sym typeface="Calibri"/>
            </a:endParaRPr>
          </a:p>
        </p:txBody>
      </p:sp>
    </p:spTree>
    <p:extLst>
      <p:ext uri="{BB962C8B-B14F-4D97-AF65-F5344CB8AC3E}">
        <p14:creationId xmlns:p14="http://schemas.microsoft.com/office/powerpoint/2010/main" val="3226370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525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a:xfrm>
            <a:off x="685800" y="4334290"/>
            <a:ext cx="5486399" cy="1509919"/>
          </a:xfrm>
          <a:prstGeom prst="rect">
            <a:avLst/>
          </a:prstGeom>
        </p:spPr>
        <p:txBody>
          <a:bodyPr/>
          <a:lstStyle/>
          <a:p>
            <a:r>
              <a:rPr lang="en-US" dirty="0"/>
              <a:t>“Sensation Words” Critical Insight Activity from the Facilitator Guide</a:t>
            </a:r>
          </a:p>
        </p:txBody>
      </p:sp>
      <p:sp>
        <p:nvSpPr>
          <p:cNvPr id="4" name="Slide Number Placeholder 3">
            <a:extLst>
              <a:ext uri="{FF2B5EF4-FFF2-40B4-BE49-F238E27FC236}">
                <a16:creationId xmlns:a16="http://schemas.microsoft.com/office/drawing/2014/main" id="{B779C636-F639-9A4E-890E-3AF83099FBA8}"/>
              </a:ext>
            </a:extLst>
          </p:cNvPr>
          <p:cNvSpPr>
            <a:spLocks noGrp="1"/>
          </p:cNvSpPr>
          <p:nvPr>
            <p:ph type="sldNum" idx="5"/>
          </p:nvPr>
        </p:nvSpPr>
        <p:spPr/>
        <p:txBody>
          <a:bodyPr/>
          <a:lstStyle/>
          <a:p>
            <a:pPr algn="r">
              <a:buSzPct val="25000"/>
            </a:pPr>
            <a:fld id="{00000000-1234-1234-1234-123412341234}" type="slidenum">
              <a:rPr lang="en-US" smtClean="0">
                <a:solidFill>
                  <a:schemeClr val="dk1"/>
                </a:solidFill>
                <a:ea typeface="Calibri"/>
                <a:cs typeface="Calibri"/>
                <a:sym typeface="Calibri"/>
              </a:rPr>
              <a:pPr algn="r">
                <a:buSzPct val="25000"/>
              </a:pPr>
              <a:t>5</a:t>
            </a:fld>
            <a:endParaRPr lang="en-US">
              <a:solidFill>
                <a:schemeClr val="dk1"/>
              </a:solidFill>
              <a:ea typeface="Calibri"/>
              <a:cs typeface="Calibri"/>
              <a:sym typeface="Calibri"/>
            </a:endParaRPr>
          </a:p>
        </p:txBody>
      </p:sp>
    </p:spTree>
    <p:extLst>
      <p:ext uri="{BB962C8B-B14F-4D97-AF65-F5344CB8AC3E}">
        <p14:creationId xmlns:p14="http://schemas.microsoft.com/office/powerpoint/2010/main" val="2686730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77888"/>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a:xfrm>
            <a:off x="685800" y="4347542"/>
            <a:ext cx="5486399" cy="1496667"/>
          </a:xfrm>
          <a:prstGeom prst="rect">
            <a:avLst/>
          </a:prstGeom>
        </p:spPr>
        <p:txBody>
          <a:bodyPr/>
          <a:lstStyle/>
          <a:p>
            <a:r>
              <a:rPr lang="en-US" dirty="0"/>
              <a:t>You may ask the group, “What does resilience mean to you?” Based on that conversation, You may ask the group, “What might a Resilient Zone be?”</a:t>
            </a:r>
          </a:p>
        </p:txBody>
      </p:sp>
      <p:sp>
        <p:nvSpPr>
          <p:cNvPr id="4" name="Slide Number Placeholder 3">
            <a:extLst>
              <a:ext uri="{FF2B5EF4-FFF2-40B4-BE49-F238E27FC236}">
                <a16:creationId xmlns:a16="http://schemas.microsoft.com/office/drawing/2014/main" id="{ADE0879D-7C04-874E-B0E1-003B3F291CD0}"/>
              </a:ext>
            </a:extLst>
          </p:cNvPr>
          <p:cNvSpPr>
            <a:spLocks noGrp="1"/>
          </p:cNvSpPr>
          <p:nvPr>
            <p:ph type="sldNum" idx="5"/>
          </p:nvPr>
        </p:nvSpPr>
        <p:spPr/>
        <p:txBody>
          <a:bodyPr/>
          <a:lstStyle/>
          <a:p>
            <a:pPr algn="r">
              <a:buSzPct val="25000"/>
            </a:pPr>
            <a:fld id="{00000000-1234-1234-1234-123412341234}" type="slidenum">
              <a:rPr lang="en-US" smtClean="0">
                <a:solidFill>
                  <a:schemeClr val="dk1"/>
                </a:solidFill>
                <a:ea typeface="Calibri"/>
                <a:cs typeface="Calibri"/>
                <a:sym typeface="Calibri"/>
              </a:rPr>
              <a:pPr algn="r">
                <a:buSzPct val="25000"/>
              </a:pPr>
              <a:t>6</a:t>
            </a:fld>
            <a:endParaRPr lang="en-US">
              <a:solidFill>
                <a:schemeClr val="dk1"/>
              </a:solidFill>
              <a:ea typeface="Calibri"/>
              <a:cs typeface="Calibri"/>
              <a:sym typeface="Calibri"/>
            </a:endParaRPr>
          </a:p>
        </p:txBody>
      </p:sp>
    </p:spTree>
    <p:extLst>
      <p:ext uri="{BB962C8B-B14F-4D97-AF65-F5344CB8AC3E}">
        <p14:creationId xmlns:p14="http://schemas.microsoft.com/office/powerpoint/2010/main" val="230435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509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a:xfrm>
            <a:off x="685800" y="4347542"/>
            <a:ext cx="5486399" cy="1509919"/>
          </a:xfrm>
          <a:prstGeom prst="rect">
            <a:avLst/>
          </a:prstGeom>
        </p:spPr>
        <p:txBody>
          <a:bodyPr/>
          <a:lstStyle/>
          <a:p>
            <a:r>
              <a:rPr lang="en-US" dirty="0"/>
              <a:t>As this wave depicts, in the Resilient Zone, one experiences the full range of emotions. The key is whether the emotion and associated body sensations causes one to think clearly and make good decisions for themselves and others. The Resilient Zone should not be described as “our happy place,” since one can also be sad and be resilient and clear minded. You may also call it the “Okay Zone.”</a:t>
            </a:r>
          </a:p>
        </p:txBody>
      </p:sp>
      <p:sp>
        <p:nvSpPr>
          <p:cNvPr id="4" name="Slide Number Placeholder 3">
            <a:extLst>
              <a:ext uri="{FF2B5EF4-FFF2-40B4-BE49-F238E27FC236}">
                <a16:creationId xmlns:a16="http://schemas.microsoft.com/office/drawing/2014/main" id="{A1464F24-AD2C-2840-8AD2-C3E5594A0412}"/>
              </a:ext>
            </a:extLst>
          </p:cNvPr>
          <p:cNvSpPr>
            <a:spLocks noGrp="1"/>
          </p:cNvSpPr>
          <p:nvPr>
            <p:ph type="sldNum" idx="5"/>
          </p:nvPr>
        </p:nvSpPr>
        <p:spPr/>
        <p:txBody>
          <a:bodyPr/>
          <a:lstStyle/>
          <a:p>
            <a:pPr algn="r">
              <a:buSzPct val="25000"/>
            </a:pPr>
            <a:fld id="{00000000-1234-1234-1234-123412341234}" type="slidenum">
              <a:rPr lang="en-US" smtClean="0">
                <a:solidFill>
                  <a:schemeClr val="dk1"/>
                </a:solidFill>
                <a:ea typeface="Calibri"/>
                <a:cs typeface="Calibri"/>
                <a:sym typeface="Calibri"/>
              </a:rPr>
              <a:pPr algn="r">
                <a:buSzPct val="25000"/>
              </a:pPr>
              <a:t>7</a:t>
            </a:fld>
            <a:endParaRPr lang="en-US">
              <a:solidFill>
                <a:schemeClr val="dk1"/>
              </a:solidFill>
              <a:ea typeface="Calibri"/>
              <a:cs typeface="Calibri"/>
              <a:sym typeface="Calibri"/>
            </a:endParaRPr>
          </a:p>
        </p:txBody>
      </p:sp>
    </p:spTree>
    <p:extLst>
      <p:ext uri="{BB962C8B-B14F-4D97-AF65-F5344CB8AC3E}">
        <p14:creationId xmlns:p14="http://schemas.microsoft.com/office/powerpoint/2010/main" val="320103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382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a:xfrm>
            <a:off x="685800" y="4347542"/>
            <a:ext cx="5486399" cy="1509919"/>
          </a:xfrm>
          <a:prstGeom prst="rect">
            <a:avLst/>
          </a:prstGeom>
        </p:spPr>
        <p:txBody>
          <a:bodyPr/>
          <a:lstStyle/>
          <a:p>
            <a:r>
              <a:rPr lang="en-US" dirty="0"/>
              <a:t>Stressful events or triggers are inevitable, and sometimes when these happen, we can get knocked out of our Resilient Zone. You may ask the group, “I know I don’t always live in my Resilient Zone. Anyone else get triggered throughout the day?”</a:t>
            </a:r>
          </a:p>
        </p:txBody>
      </p:sp>
      <p:sp>
        <p:nvSpPr>
          <p:cNvPr id="4" name="Slide Number Placeholder 3">
            <a:extLst>
              <a:ext uri="{FF2B5EF4-FFF2-40B4-BE49-F238E27FC236}">
                <a16:creationId xmlns:a16="http://schemas.microsoft.com/office/drawing/2014/main" id="{5BD10F27-34CE-8C4D-ABE9-0FE478E6B3DF}"/>
              </a:ext>
            </a:extLst>
          </p:cNvPr>
          <p:cNvSpPr>
            <a:spLocks noGrp="1"/>
          </p:cNvSpPr>
          <p:nvPr>
            <p:ph type="sldNum" idx="5"/>
          </p:nvPr>
        </p:nvSpPr>
        <p:spPr/>
        <p:txBody>
          <a:bodyPr/>
          <a:lstStyle/>
          <a:p>
            <a:pPr algn="r">
              <a:buSzPct val="25000"/>
            </a:pPr>
            <a:fld id="{00000000-1234-1234-1234-123412341234}" type="slidenum">
              <a:rPr lang="en-US" smtClean="0">
                <a:solidFill>
                  <a:schemeClr val="dk1"/>
                </a:solidFill>
                <a:ea typeface="Calibri"/>
                <a:cs typeface="Calibri"/>
                <a:sym typeface="Calibri"/>
              </a:rPr>
              <a:pPr algn="r">
                <a:buSzPct val="25000"/>
              </a:pPr>
              <a:t>8</a:t>
            </a:fld>
            <a:endParaRPr lang="en-US">
              <a:solidFill>
                <a:schemeClr val="dk1"/>
              </a:solidFill>
              <a:ea typeface="Calibri"/>
              <a:cs typeface="Calibri"/>
              <a:sym typeface="Calibri"/>
            </a:endParaRPr>
          </a:p>
        </p:txBody>
      </p:sp>
    </p:spTree>
    <p:extLst>
      <p:ext uri="{BB962C8B-B14F-4D97-AF65-F5344CB8AC3E}">
        <p14:creationId xmlns:p14="http://schemas.microsoft.com/office/powerpoint/2010/main" val="587882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49313"/>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a:xfrm>
            <a:off x="685800" y="4347541"/>
            <a:ext cx="5486399" cy="1509919"/>
          </a:xfrm>
          <a:prstGeom prst="rect">
            <a:avLst/>
          </a:prstGeom>
        </p:spPr>
        <p:txBody>
          <a:bodyPr/>
          <a:lstStyle/>
          <a:p>
            <a:r>
              <a:rPr lang="en-US" dirty="0"/>
              <a:t>Then, we may look more like this image than the smooth, wavy line. When we are stuck in the High Zone, we may experience some of the sensations, emotions, or behaviors listed on the top of the slide. You may ask the group, “What else might one experience when they are knocked up high?” When we are stuck in the Low Zone, we may experience some of the sensations, emotions, or behaviors listed on the bottom of the slide. You may ask the group, “What else might one experience when they are knocked down low?” </a:t>
            </a:r>
          </a:p>
        </p:txBody>
      </p:sp>
      <p:sp>
        <p:nvSpPr>
          <p:cNvPr id="4" name="Slide Number Placeholder 3">
            <a:extLst>
              <a:ext uri="{FF2B5EF4-FFF2-40B4-BE49-F238E27FC236}">
                <a16:creationId xmlns:a16="http://schemas.microsoft.com/office/drawing/2014/main" id="{D5935F31-267C-6047-B2BB-DB4094477E75}"/>
              </a:ext>
            </a:extLst>
          </p:cNvPr>
          <p:cNvSpPr>
            <a:spLocks noGrp="1"/>
          </p:cNvSpPr>
          <p:nvPr>
            <p:ph type="sldNum" idx="5"/>
          </p:nvPr>
        </p:nvSpPr>
        <p:spPr/>
        <p:txBody>
          <a:bodyPr/>
          <a:lstStyle/>
          <a:p>
            <a:pPr algn="r">
              <a:buSzPct val="25000"/>
            </a:pPr>
            <a:fld id="{00000000-1234-1234-1234-123412341234}" type="slidenum">
              <a:rPr lang="en-US" smtClean="0">
                <a:solidFill>
                  <a:schemeClr val="dk1"/>
                </a:solidFill>
                <a:ea typeface="Calibri"/>
                <a:cs typeface="Calibri"/>
                <a:sym typeface="Calibri"/>
              </a:rPr>
              <a:pPr algn="r">
                <a:buSzPct val="25000"/>
              </a:pPr>
              <a:t>9</a:t>
            </a:fld>
            <a:endParaRPr lang="en-US">
              <a:solidFill>
                <a:schemeClr val="dk1"/>
              </a:solidFill>
              <a:ea typeface="Calibri"/>
              <a:cs typeface="Calibri"/>
              <a:sym typeface="Calibri"/>
            </a:endParaRPr>
          </a:p>
        </p:txBody>
      </p:sp>
    </p:spTree>
    <p:extLst>
      <p:ext uri="{BB962C8B-B14F-4D97-AF65-F5344CB8AC3E}">
        <p14:creationId xmlns:p14="http://schemas.microsoft.com/office/powerpoint/2010/main" val="462297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62BDC8-8B9E-6A45-8CC4-45BF71E4BE80}" type="datetimeFigureOut">
              <a:rPr lang="en-US" smtClean="0"/>
              <a:t>6/23/20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9EAA6-6674-0C42-BEAD-CEFCFEAE2D24}" type="slidenum">
              <a:rPr lang="en-US" smtClean="0"/>
              <a:t>‹#›</a:t>
            </a:fld>
            <a:endParaRPr lang="en-US"/>
          </a:p>
        </p:txBody>
      </p:sp>
    </p:spTree>
    <p:extLst>
      <p:ext uri="{BB962C8B-B14F-4D97-AF65-F5344CB8AC3E}">
        <p14:creationId xmlns:p14="http://schemas.microsoft.com/office/powerpoint/2010/main" val="3427572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62BDC8-8B9E-6A45-8CC4-45BF71E4BE80}" type="datetimeFigureOut">
              <a:rPr lang="en-US" smtClean="0"/>
              <a:t>6/23/20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9EAA6-6674-0C42-BEAD-CEFCFEAE2D24}" type="slidenum">
              <a:rPr lang="en-US" smtClean="0"/>
              <a:t>‹#›</a:t>
            </a:fld>
            <a:endParaRPr lang="en-US"/>
          </a:p>
        </p:txBody>
      </p:sp>
    </p:spTree>
    <p:extLst>
      <p:ext uri="{BB962C8B-B14F-4D97-AF65-F5344CB8AC3E}">
        <p14:creationId xmlns:p14="http://schemas.microsoft.com/office/powerpoint/2010/main" val="2286521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62BDC8-8B9E-6A45-8CC4-45BF71E4BE80}" type="datetimeFigureOut">
              <a:rPr lang="en-US" smtClean="0"/>
              <a:t>6/23/20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9EAA6-6674-0C42-BEAD-CEFCFEAE2D24}" type="slidenum">
              <a:rPr lang="en-US" smtClean="0"/>
              <a:t>‹#›</a:t>
            </a:fld>
            <a:endParaRPr lang="en-US"/>
          </a:p>
        </p:txBody>
      </p:sp>
    </p:spTree>
    <p:extLst>
      <p:ext uri="{BB962C8B-B14F-4D97-AF65-F5344CB8AC3E}">
        <p14:creationId xmlns:p14="http://schemas.microsoft.com/office/powerpoint/2010/main" val="51803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2562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62BDC8-8B9E-6A45-8CC4-45BF71E4BE80}" type="datetimeFigureOut">
              <a:rPr lang="en-US" smtClean="0"/>
              <a:t>6/23/20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9EAA6-6674-0C42-BEAD-CEFCFEAE2D24}" type="slidenum">
              <a:rPr lang="en-US" smtClean="0"/>
              <a:t>‹#›</a:t>
            </a:fld>
            <a:endParaRPr lang="en-US"/>
          </a:p>
        </p:txBody>
      </p:sp>
    </p:spTree>
    <p:extLst>
      <p:ext uri="{BB962C8B-B14F-4D97-AF65-F5344CB8AC3E}">
        <p14:creationId xmlns:p14="http://schemas.microsoft.com/office/powerpoint/2010/main" val="2570346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62BDC8-8B9E-6A45-8CC4-45BF71E4BE80}" type="datetimeFigureOut">
              <a:rPr lang="en-US" smtClean="0"/>
              <a:t>6/23/20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9EAA6-6674-0C42-BEAD-CEFCFEAE2D24}" type="slidenum">
              <a:rPr lang="en-US" smtClean="0"/>
              <a:t>‹#›</a:t>
            </a:fld>
            <a:endParaRPr lang="en-US"/>
          </a:p>
        </p:txBody>
      </p:sp>
    </p:spTree>
    <p:extLst>
      <p:ext uri="{BB962C8B-B14F-4D97-AF65-F5344CB8AC3E}">
        <p14:creationId xmlns:p14="http://schemas.microsoft.com/office/powerpoint/2010/main" val="483194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62BDC8-8B9E-6A45-8CC4-45BF71E4BE80}" type="datetimeFigureOut">
              <a:rPr lang="en-US" smtClean="0"/>
              <a:t>6/23/20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C9EAA6-6674-0C42-BEAD-CEFCFEAE2D24}" type="slidenum">
              <a:rPr lang="en-US" smtClean="0"/>
              <a:t>‹#›</a:t>
            </a:fld>
            <a:endParaRPr lang="en-US"/>
          </a:p>
        </p:txBody>
      </p:sp>
    </p:spTree>
    <p:extLst>
      <p:ext uri="{BB962C8B-B14F-4D97-AF65-F5344CB8AC3E}">
        <p14:creationId xmlns:p14="http://schemas.microsoft.com/office/powerpoint/2010/main" val="2723212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62BDC8-8B9E-6A45-8CC4-45BF71E4BE80}" type="datetimeFigureOut">
              <a:rPr lang="en-US" smtClean="0"/>
              <a:t>6/23/20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C9EAA6-6674-0C42-BEAD-CEFCFEAE2D24}" type="slidenum">
              <a:rPr lang="en-US" smtClean="0"/>
              <a:t>‹#›</a:t>
            </a:fld>
            <a:endParaRPr lang="en-US"/>
          </a:p>
        </p:txBody>
      </p:sp>
    </p:spTree>
    <p:extLst>
      <p:ext uri="{BB962C8B-B14F-4D97-AF65-F5344CB8AC3E}">
        <p14:creationId xmlns:p14="http://schemas.microsoft.com/office/powerpoint/2010/main" val="3668347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62BDC8-8B9E-6A45-8CC4-45BF71E4BE80}" type="datetimeFigureOut">
              <a:rPr lang="en-US" smtClean="0"/>
              <a:t>6/23/20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C9EAA6-6674-0C42-BEAD-CEFCFEAE2D24}" type="slidenum">
              <a:rPr lang="en-US" smtClean="0"/>
              <a:t>‹#›</a:t>
            </a:fld>
            <a:endParaRPr lang="en-US"/>
          </a:p>
        </p:txBody>
      </p:sp>
    </p:spTree>
    <p:extLst>
      <p:ext uri="{BB962C8B-B14F-4D97-AF65-F5344CB8AC3E}">
        <p14:creationId xmlns:p14="http://schemas.microsoft.com/office/powerpoint/2010/main" val="1593305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62BDC8-8B9E-6A45-8CC4-45BF71E4BE80}" type="datetimeFigureOut">
              <a:rPr lang="en-US" smtClean="0"/>
              <a:t>6/23/20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C9EAA6-6674-0C42-BEAD-CEFCFEAE2D24}" type="slidenum">
              <a:rPr lang="en-US" smtClean="0"/>
              <a:t>‹#›</a:t>
            </a:fld>
            <a:endParaRPr lang="en-US"/>
          </a:p>
        </p:txBody>
      </p:sp>
    </p:spTree>
    <p:extLst>
      <p:ext uri="{BB962C8B-B14F-4D97-AF65-F5344CB8AC3E}">
        <p14:creationId xmlns:p14="http://schemas.microsoft.com/office/powerpoint/2010/main" val="3371706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362BDC8-8B9E-6A45-8CC4-45BF71E4BE80}" type="datetimeFigureOut">
              <a:rPr lang="en-US" smtClean="0"/>
              <a:t>6/23/20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C9EAA6-6674-0C42-BEAD-CEFCFEAE2D24}" type="slidenum">
              <a:rPr lang="en-US" smtClean="0"/>
              <a:t>‹#›</a:t>
            </a:fld>
            <a:endParaRPr lang="en-US"/>
          </a:p>
        </p:txBody>
      </p:sp>
    </p:spTree>
    <p:extLst>
      <p:ext uri="{BB962C8B-B14F-4D97-AF65-F5344CB8AC3E}">
        <p14:creationId xmlns:p14="http://schemas.microsoft.com/office/powerpoint/2010/main" val="710083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362BDC8-8B9E-6A45-8CC4-45BF71E4BE80}" type="datetimeFigureOut">
              <a:rPr lang="en-US" smtClean="0"/>
              <a:t>6/23/20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C9EAA6-6674-0C42-BEAD-CEFCFEAE2D24}" type="slidenum">
              <a:rPr lang="en-US" smtClean="0"/>
              <a:t>‹#›</a:t>
            </a:fld>
            <a:endParaRPr lang="en-US"/>
          </a:p>
        </p:txBody>
      </p:sp>
    </p:spTree>
    <p:extLst>
      <p:ext uri="{BB962C8B-B14F-4D97-AF65-F5344CB8AC3E}">
        <p14:creationId xmlns:p14="http://schemas.microsoft.com/office/powerpoint/2010/main" val="3822179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362BDC8-8B9E-6A45-8CC4-45BF71E4BE80}" type="datetimeFigureOut">
              <a:rPr lang="en-US" smtClean="0"/>
              <a:t>6/23/20</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3C9EAA6-6674-0C42-BEAD-CEFCFEAE2D24}" type="slidenum">
              <a:rPr lang="en-US" smtClean="0"/>
              <a:t>‹#›</a:t>
            </a:fld>
            <a:endParaRPr lang="en-US"/>
          </a:p>
        </p:txBody>
      </p:sp>
    </p:spTree>
    <p:extLst>
      <p:ext uri="{BB962C8B-B14F-4D97-AF65-F5344CB8AC3E}">
        <p14:creationId xmlns:p14="http://schemas.microsoft.com/office/powerpoint/2010/main" val="307347431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22.jp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0.emf"/><Relationship Id="rId5" Type="http://schemas.openxmlformats.org/officeDocument/2006/relationships/oleObject" Target="../embeddings/oleObject1.bin"/><Relationship Id="rId4" Type="http://schemas.openxmlformats.org/officeDocument/2006/relationships/image" Target="../media/image21.tiff"/></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TextBox 14"/>
          <p:cNvSpPr txBox="1"/>
          <p:nvPr/>
        </p:nvSpPr>
        <p:spPr>
          <a:xfrm>
            <a:off x="3180737" y="2037923"/>
            <a:ext cx="5581809" cy="735073"/>
          </a:xfrm>
          <a:prstGeom prst="rect">
            <a:avLst/>
          </a:prstGeom>
          <a:noFill/>
        </p:spPr>
        <p:txBody>
          <a:bodyPr wrap="square" rtlCol="0">
            <a:spAutoFit/>
          </a:bodyPr>
          <a:lstStyle/>
          <a:p>
            <a:r>
              <a:rPr lang="en-US" sz="1800" dirty="0">
                <a:solidFill>
                  <a:schemeClr val="bg1">
                    <a:lumMod val="85000"/>
                  </a:schemeClr>
                </a:solidFill>
                <a:latin typeface="Times New Roman" charset="0"/>
                <a:ea typeface="Times New Roman" charset="0"/>
                <a:cs typeface="Times New Roman" charset="0"/>
              </a:rPr>
              <a:t>Center for Compassion, Integrity and Secular Ethics</a:t>
            </a:r>
          </a:p>
          <a:p>
            <a:pPr>
              <a:lnSpc>
                <a:spcPct val="150000"/>
              </a:lnSpc>
            </a:pPr>
            <a:r>
              <a:rPr lang="en-US" sz="1800" dirty="0">
                <a:solidFill>
                  <a:srgbClr val="92D050"/>
                </a:solidFill>
                <a:latin typeface="Times New Roman" charset="0"/>
                <a:ea typeface="Times New Roman" charset="0"/>
                <a:cs typeface="Times New Roman" charset="0"/>
              </a:rPr>
              <a:t>Life University</a:t>
            </a:r>
          </a:p>
        </p:txBody>
      </p:sp>
      <p:sp>
        <p:nvSpPr>
          <p:cNvPr id="9" name="TextBox 8"/>
          <p:cNvSpPr txBox="1"/>
          <p:nvPr/>
        </p:nvSpPr>
        <p:spPr>
          <a:xfrm>
            <a:off x="3180738" y="1143001"/>
            <a:ext cx="5264561" cy="536750"/>
          </a:xfrm>
          <a:prstGeom prst="rect">
            <a:avLst/>
          </a:prstGeom>
          <a:noFill/>
        </p:spPr>
        <p:txBody>
          <a:bodyPr wrap="square" rtlCol="0">
            <a:spAutoFit/>
          </a:bodyPr>
          <a:lstStyle/>
          <a:p>
            <a:r>
              <a:rPr lang="en-US" sz="2100" dirty="0">
                <a:solidFill>
                  <a:schemeClr val="bg1"/>
                </a:solidFill>
                <a:latin typeface="Times New Roman" charset="0"/>
                <a:ea typeface="Times New Roman" charset="0"/>
                <a:cs typeface="Times New Roman" charset="0"/>
              </a:rPr>
              <a:t>COMPASSIONATE INTEGRITY TRAINING</a:t>
            </a:r>
          </a:p>
          <a:p>
            <a:endParaRPr lang="en-US" sz="788" dirty="0">
              <a:solidFill>
                <a:schemeClr val="bg1"/>
              </a:solidFill>
              <a:latin typeface="Times New Roman" charset="0"/>
              <a:ea typeface="Times New Roman" charset="0"/>
              <a:cs typeface="Times New Roman" charset="0"/>
            </a:endParaRPr>
          </a:p>
        </p:txBody>
      </p:sp>
      <p:pic>
        <p:nvPicPr>
          <p:cNvPr id="18" name="Picture 17" descr="cover photo.jpg"/>
          <p:cNvPicPr>
            <a:picLocks noChangeAspect="1"/>
          </p:cNvPicPr>
          <p:nvPr/>
        </p:nvPicPr>
        <p:blipFill>
          <a:blip r:embed="rId3" cstate="print"/>
          <a:srcRect l="1935" t="645" r="7097"/>
          <a:stretch>
            <a:fillRect/>
          </a:stretch>
        </p:blipFill>
        <p:spPr>
          <a:xfrm>
            <a:off x="298658" y="0"/>
            <a:ext cx="2686050" cy="4400550"/>
          </a:xfrm>
          <a:prstGeom prst="rect">
            <a:avLst/>
          </a:prstGeom>
        </p:spPr>
      </p:pic>
      <p:sp>
        <p:nvSpPr>
          <p:cNvPr id="6" name="Rectangle 5"/>
          <p:cNvSpPr/>
          <p:nvPr/>
        </p:nvSpPr>
        <p:spPr>
          <a:xfrm>
            <a:off x="0" y="4253515"/>
            <a:ext cx="9144000" cy="881743"/>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descr="ccise.png"/>
          <p:cNvPicPr>
            <a:picLocks noChangeAspect="1"/>
          </p:cNvPicPr>
          <p:nvPr/>
        </p:nvPicPr>
        <p:blipFill>
          <a:blip r:embed="rId4" cstate="print"/>
          <a:srcRect t="41667"/>
          <a:stretch>
            <a:fillRect/>
          </a:stretch>
        </p:blipFill>
        <p:spPr>
          <a:xfrm>
            <a:off x="306356" y="4384143"/>
            <a:ext cx="1063690" cy="620486"/>
          </a:xfrm>
          <a:prstGeom prst="rect">
            <a:avLst/>
          </a:prstGeom>
        </p:spPr>
      </p:pic>
      <p:pic>
        <p:nvPicPr>
          <p:cNvPr id="8" name="Picture 7" descr="life.png"/>
          <p:cNvPicPr>
            <a:picLocks noChangeAspect="1"/>
          </p:cNvPicPr>
          <p:nvPr/>
        </p:nvPicPr>
        <p:blipFill>
          <a:blip r:embed="rId5" cstate="print"/>
          <a:srcRect b="12987"/>
          <a:stretch>
            <a:fillRect/>
          </a:stretch>
        </p:blipFill>
        <p:spPr>
          <a:xfrm>
            <a:off x="8011886" y="4313385"/>
            <a:ext cx="875731" cy="762000"/>
          </a:xfrm>
          <a:prstGeom prst="rect">
            <a:avLst/>
          </a:prstGeom>
        </p:spPr>
      </p:pic>
      <p:sp>
        <p:nvSpPr>
          <p:cNvPr id="10" name="TextBox 9"/>
          <p:cNvSpPr txBox="1"/>
          <p:nvPr/>
        </p:nvSpPr>
        <p:spPr>
          <a:xfrm>
            <a:off x="1524000" y="4309665"/>
            <a:ext cx="5562600" cy="769441"/>
          </a:xfrm>
          <a:prstGeom prst="rect">
            <a:avLst/>
          </a:prstGeom>
          <a:noFill/>
        </p:spPr>
        <p:txBody>
          <a:bodyPr wrap="square" rtlCol="0">
            <a:spAutoFit/>
          </a:bodyPr>
          <a:lstStyle/>
          <a:p>
            <a:pPr defTabSz="163509"/>
            <a:r>
              <a:rPr lang="en-US" sz="1200" spc="600" dirty="0">
                <a:solidFill>
                  <a:schemeClr val="tx1">
                    <a:lumMod val="75000"/>
                    <a:lumOff val="25000"/>
                  </a:schemeClr>
                </a:solidFill>
                <a:latin typeface="Times New Roman" charset="0"/>
                <a:ea typeface="Times New Roman" charset="0"/>
                <a:cs typeface="Times New Roman" charset="0"/>
              </a:rPr>
              <a:t>COMPASSIONATE INTEGRITY TRAINING</a:t>
            </a:r>
            <a:br>
              <a:rPr lang="en-US" sz="1200" spc="600" dirty="0">
                <a:solidFill>
                  <a:schemeClr val="bg1"/>
                </a:solidFill>
                <a:latin typeface="Times New Roman" charset="0"/>
                <a:ea typeface="Times New Roman" charset="0"/>
                <a:cs typeface="Times New Roman" charset="0"/>
              </a:rPr>
            </a:br>
            <a:r>
              <a:rPr lang="en-US" sz="1000" spc="600" dirty="0">
                <a:solidFill>
                  <a:srgbClr val="FFFF00"/>
                </a:solidFill>
                <a:latin typeface="Times New Roman" charset="0"/>
                <a:ea typeface="Times New Roman" charset="0"/>
                <a:cs typeface="Times New Roman" charset="0"/>
              </a:rPr>
              <a:t>SERIES I:	</a:t>
            </a:r>
            <a:r>
              <a:rPr lang="en-US" sz="1000" spc="600" dirty="0">
                <a:solidFill>
                  <a:schemeClr val="bg1"/>
                </a:solidFill>
                <a:latin typeface="Times New Roman" charset="0"/>
                <a:ea typeface="Times New Roman" charset="0"/>
                <a:cs typeface="Times New Roman" charset="0"/>
              </a:rPr>
              <a:t>SELF-CULTIVATION</a:t>
            </a:r>
            <a:br>
              <a:rPr lang="en-US" sz="1000" spc="600" dirty="0">
                <a:solidFill>
                  <a:schemeClr val="bg1"/>
                </a:solidFill>
                <a:latin typeface="Times New Roman" charset="0"/>
                <a:ea typeface="Times New Roman" charset="0"/>
                <a:cs typeface="Times New Roman" charset="0"/>
              </a:rPr>
            </a:br>
            <a:r>
              <a:rPr lang="en-US" sz="1000" spc="600" dirty="0">
                <a:solidFill>
                  <a:srgbClr val="FFFF00"/>
                </a:solidFill>
                <a:latin typeface="Times New Roman" charset="0"/>
                <a:ea typeface="Times New Roman" charset="0"/>
                <a:cs typeface="Times New Roman" charset="0"/>
              </a:rPr>
              <a:t>SKILL 1:		</a:t>
            </a:r>
            <a:r>
              <a:rPr lang="en-US" sz="1000" spc="600" dirty="0">
                <a:solidFill>
                  <a:schemeClr val="bg1"/>
                </a:solidFill>
                <a:latin typeface="Times New Roman" charset="0"/>
                <a:ea typeface="Times New Roman" charset="0"/>
                <a:cs typeface="Times New Roman" charset="0"/>
              </a:rPr>
              <a:t>CALMING BODY AND MIND</a:t>
            </a:r>
          </a:p>
          <a:p>
            <a:endParaRPr lang="en-US" sz="1200" spc="600" dirty="0">
              <a:solidFill>
                <a:schemeClr val="bg1"/>
              </a:solidFill>
              <a:latin typeface="Times New Roman" charset="0"/>
              <a:ea typeface="Times New Roman" charset="0"/>
              <a:cs typeface="Times New Roman" charset="0"/>
            </a:endParaRPr>
          </a:p>
        </p:txBody>
      </p:sp>
      <p:sp>
        <p:nvSpPr>
          <p:cNvPr id="2" name="Rectangle 1"/>
          <p:cNvSpPr/>
          <p:nvPr/>
        </p:nvSpPr>
        <p:spPr>
          <a:xfrm>
            <a:off x="3180737" y="3213794"/>
            <a:ext cx="4572000" cy="253916"/>
          </a:xfrm>
          <a:prstGeom prst="rect">
            <a:avLst/>
          </a:prstGeom>
        </p:spPr>
        <p:txBody>
          <a:bodyPr>
            <a:spAutoFit/>
          </a:bodyPr>
          <a:lstStyle/>
          <a:p>
            <a:pPr>
              <a:spcBef>
                <a:spcPct val="20000"/>
              </a:spcBef>
            </a:pPr>
            <a:r>
              <a:rPr lang="de-DE" altLang="en-US" sz="1050" dirty="0">
                <a:solidFill>
                  <a:schemeClr val="bg1"/>
                </a:solidFill>
                <a:latin typeface="Times New Roman" charset="0"/>
                <a:ea typeface="Times New Roman" charset="0"/>
                <a:cs typeface="Times New Roman" charset="0"/>
              </a:rPr>
              <a:t>© 2020 Brendan Ozawa-de Silva, Michael Karlin </a:t>
            </a:r>
            <a:r>
              <a:rPr lang="de-DE" altLang="en-US" sz="1050" dirty="0" err="1">
                <a:solidFill>
                  <a:schemeClr val="bg1"/>
                </a:solidFill>
                <a:latin typeface="Times New Roman" charset="0"/>
                <a:ea typeface="Times New Roman" charset="0"/>
                <a:cs typeface="Times New Roman" charset="0"/>
              </a:rPr>
              <a:t>and</a:t>
            </a:r>
            <a:r>
              <a:rPr lang="de-DE" altLang="en-US" sz="1050" dirty="0">
                <a:solidFill>
                  <a:schemeClr val="bg1"/>
                </a:solidFill>
                <a:latin typeface="Times New Roman" charset="0"/>
                <a:ea typeface="Times New Roman" charset="0"/>
                <a:cs typeface="Times New Roman" charset="0"/>
              </a:rPr>
              <a:t> Life University</a:t>
            </a:r>
            <a:endParaRPr lang="en-US" altLang="en-US" sz="1050" dirty="0">
              <a:solidFill>
                <a:schemeClr val="bg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231657967"/>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39C69E-FDCF-DC45-83A9-6A874581C742}"/>
              </a:ext>
            </a:extLst>
          </p:cNvPr>
          <p:cNvPicPr>
            <a:picLocks noChangeAspect="1"/>
          </p:cNvPicPr>
          <p:nvPr/>
        </p:nvPicPr>
        <p:blipFill rotWithShape="1">
          <a:blip r:embed="rId3"/>
          <a:srcRect l="15165" r="13724"/>
          <a:stretch/>
        </p:blipFill>
        <p:spPr>
          <a:xfrm>
            <a:off x="0" y="0"/>
            <a:ext cx="9143999" cy="5143500"/>
          </a:xfrm>
          <a:prstGeom prst="rect">
            <a:avLst/>
          </a:prstGeom>
        </p:spPr>
      </p:pic>
    </p:spTree>
    <p:extLst>
      <p:ext uri="{BB962C8B-B14F-4D97-AF65-F5344CB8AC3E}">
        <p14:creationId xmlns:p14="http://schemas.microsoft.com/office/powerpoint/2010/main" val="201553337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500"/>
          </a:xfrm>
          <a:prstGeom prst="rect">
            <a:avLst/>
          </a:prstGeom>
        </p:spPr>
      </p:pic>
      <p:sp>
        <p:nvSpPr>
          <p:cNvPr id="235" name="Shape 235"/>
          <p:cNvSpPr txBox="1">
            <a:spLocks noGrp="1"/>
          </p:cNvSpPr>
          <p:nvPr>
            <p:ph type="title"/>
          </p:nvPr>
        </p:nvSpPr>
        <p:spPr>
          <a:xfrm>
            <a:off x="6241252" y="125902"/>
            <a:ext cx="2635250" cy="994172"/>
          </a:xfrm>
          <a:prstGeom prst="rect">
            <a:avLst/>
          </a:prstGeom>
          <a:noFill/>
          <a:ln>
            <a:noFill/>
          </a:ln>
        </p:spPr>
        <p:txBody>
          <a:bodyPr vert="horz" lIns="68569" tIns="34275" rIns="68569" bIns="34275" rtlCol="0" anchor="ctr" anchorCtr="0">
            <a:noAutofit/>
          </a:bodyPr>
          <a:lstStyle/>
          <a:p>
            <a:pPr algn="ctr">
              <a:buClr>
                <a:schemeClr val="lt1"/>
              </a:buClr>
              <a:buSzPct val="25000"/>
            </a:pPr>
            <a:r>
              <a:rPr lang="en-US" sz="4800">
                <a:latin typeface="Times New Roman"/>
                <a:ea typeface="Times New Roman"/>
                <a:cs typeface="Times New Roman"/>
                <a:sym typeface="Times New Roman"/>
              </a:rPr>
              <a:t>Tracking</a:t>
            </a:r>
          </a:p>
        </p:txBody>
      </p:sp>
      <p:sp>
        <p:nvSpPr>
          <p:cNvPr id="236" name="Shape 236"/>
          <p:cNvSpPr txBox="1">
            <a:spLocks noGrp="1"/>
          </p:cNvSpPr>
          <p:nvPr>
            <p:ph idx="1"/>
          </p:nvPr>
        </p:nvSpPr>
        <p:spPr>
          <a:xfrm>
            <a:off x="189702" y="835080"/>
            <a:ext cx="3664543" cy="1509914"/>
          </a:xfrm>
          <a:prstGeom prst="rect">
            <a:avLst/>
          </a:prstGeom>
          <a:noFill/>
          <a:ln>
            <a:noFill/>
          </a:ln>
        </p:spPr>
        <p:txBody>
          <a:bodyPr vert="horz" lIns="68569" tIns="34275" rIns="68569" bIns="34275" rtlCol="0" anchor="t" anchorCtr="0">
            <a:noAutofit/>
          </a:bodyPr>
          <a:lstStyle/>
          <a:p>
            <a:pPr marL="342892" indent="-342892">
              <a:spcBef>
                <a:spcPts val="0"/>
              </a:spcBef>
              <a:buClr>
                <a:schemeClr val="tx1"/>
              </a:buClr>
            </a:pPr>
            <a:r>
              <a:rPr lang="en-US" dirty="0">
                <a:solidFill>
                  <a:schemeClr val="tx1"/>
                </a:solidFill>
                <a:latin typeface="Times New Roman"/>
                <a:ea typeface="Times New Roman"/>
                <a:cs typeface="Times New Roman"/>
                <a:sym typeface="Times New Roman"/>
              </a:rPr>
              <a:t>Noticing or paying attention to what is happening inside your body at the present moment</a:t>
            </a:r>
          </a:p>
        </p:txBody>
      </p:sp>
      <p:sp>
        <p:nvSpPr>
          <p:cNvPr id="7" name="Shape 236"/>
          <p:cNvSpPr txBox="1">
            <a:spLocks/>
          </p:cNvSpPr>
          <p:nvPr/>
        </p:nvSpPr>
        <p:spPr>
          <a:xfrm>
            <a:off x="3403009" y="1718772"/>
            <a:ext cx="3238500" cy="985100"/>
          </a:xfrm>
          <a:prstGeom prst="rect">
            <a:avLst/>
          </a:prstGeom>
          <a:noFill/>
          <a:ln>
            <a:noFill/>
          </a:ln>
        </p:spPr>
        <p:txBody>
          <a:bodyPr lIns="68569" tIns="34275" rIns="68569" bIns="34275" anchor="t" anchorCtr="0">
            <a:noAutofit/>
          </a:bodyPr>
          <a:lstStyle>
            <a:defPPr marR="0" lvl="0" algn="l" rtl="0">
              <a:lnSpc>
                <a:spcPct val="100000"/>
              </a:lnSpc>
              <a:spcBef>
                <a:spcPts val="0"/>
              </a:spcBef>
              <a:spcAft>
                <a:spcPts val="0"/>
              </a:spcAft>
            </a:defPPr>
            <a:lvl1pPr marL="171450" marR="0" lvl="0" indent="-38100" algn="l" rtl="0">
              <a:lnSpc>
                <a:spcPct val="90000"/>
              </a:lnSpc>
              <a:spcBef>
                <a:spcPts val="750"/>
              </a:spcBef>
              <a:spcAft>
                <a:spcPts val="0"/>
              </a:spcAft>
              <a:buClr>
                <a:schemeClr val="dk1"/>
              </a:buClr>
              <a:buSzPct val="100000"/>
              <a:buFont typeface="Arial"/>
              <a:buChar char="•"/>
              <a:defRPr sz="2100" b="0" i="0" u="none" strike="noStrike" cap="none">
                <a:solidFill>
                  <a:schemeClr val="bg1"/>
                </a:solidFill>
                <a:latin typeface="Georgia" charset="0"/>
                <a:ea typeface="Georgia" charset="0"/>
                <a:cs typeface="Georgia" charset="0"/>
                <a:sym typeface="Calibri"/>
              </a:defRPr>
            </a:lvl1pPr>
            <a:lvl2pPr marL="514350" marR="0" lvl="1" indent="-57150" algn="l" rtl="0">
              <a:lnSpc>
                <a:spcPct val="90000"/>
              </a:lnSpc>
              <a:spcBef>
                <a:spcPts val="375"/>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spcAft>
                <a:spcPts val="0"/>
              </a:spcAft>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spcAft>
                <a:spcPts val="0"/>
              </a:spcAft>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spcAft>
                <a:spcPts val="0"/>
              </a:spcAft>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spcAft>
                <a:spcPts val="0"/>
              </a:spcAft>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spcAft>
                <a:spcPts val="0"/>
              </a:spcAft>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spcAft>
                <a:spcPts val="0"/>
              </a:spcAft>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pPr marL="342892" indent="-342892">
              <a:buClr>
                <a:schemeClr val="tx1"/>
              </a:buClr>
            </a:pPr>
            <a:r>
              <a:rPr lang="en-US" dirty="0">
                <a:solidFill>
                  <a:schemeClr val="tx1"/>
                </a:solidFill>
                <a:latin typeface="Times New Roman"/>
                <a:ea typeface="Times New Roman"/>
                <a:cs typeface="Times New Roman"/>
                <a:sym typeface="Times New Roman"/>
              </a:rPr>
              <a:t>Determining if the sensation is </a:t>
            </a:r>
            <a:r>
              <a:rPr lang="en-US" dirty="0">
                <a:solidFill>
                  <a:srgbClr val="00B050"/>
                </a:solidFill>
                <a:latin typeface="Times New Roman"/>
                <a:ea typeface="Times New Roman"/>
                <a:cs typeface="Times New Roman"/>
                <a:sym typeface="Times New Roman"/>
              </a:rPr>
              <a:t>pleasant</a:t>
            </a:r>
            <a:r>
              <a:rPr lang="en-US" dirty="0">
                <a:solidFill>
                  <a:schemeClr val="tx1"/>
                </a:solidFill>
                <a:latin typeface="Times New Roman"/>
                <a:ea typeface="Times New Roman"/>
                <a:cs typeface="Times New Roman"/>
                <a:sym typeface="Times New Roman"/>
              </a:rPr>
              <a:t>, </a:t>
            </a:r>
            <a:r>
              <a:rPr lang="en-US" dirty="0">
                <a:solidFill>
                  <a:srgbClr val="FF0000"/>
                </a:solidFill>
                <a:latin typeface="Times New Roman"/>
                <a:ea typeface="Times New Roman"/>
                <a:cs typeface="Times New Roman"/>
                <a:sym typeface="Times New Roman"/>
              </a:rPr>
              <a:t>unpleasant</a:t>
            </a:r>
            <a:r>
              <a:rPr lang="en-US" dirty="0">
                <a:solidFill>
                  <a:schemeClr val="tx1"/>
                </a:solidFill>
                <a:latin typeface="Times New Roman"/>
                <a:ea typeface="Times New Roman"/>
                <a:cs typeface="Times New Roman"/>
                <a:sym typeface="Times New Roman"/>
              </a:rPr>
              <a:t> </a:t>
            </a:r>
            <a:r>
              <a:rPr lang="en-US">
                <a:solidFill>
                  <a:schemeClr val="tx1"/>
                </a:solidFill>
                <a:latin typeface="Times New Roman"/>
                <a:ea typeface="Times New Roman"/>
                <a:cs typeface="Times New Roman"/>
                <a:sym typeface="Times New Roman"/>
              </a:rPr>
              <a:t>or neutral</a:t>
            </a:r>
            <a:endParaRPr lang="en-US" dirty="0">
              <a:solidFill>
                <a:schemeClr val="tx1"/>
              </a:solidFill>
              <a:latin typeface="Times New Roman"/>
              <a:ea typeface="Times New Roman"/>
              <a:cs typeface="Times New Roman"/>
              <a:sym typeface="Times New Roman"/>
            </a:endParaRPr>
          </a:p>
        </p:txBody>
      </p:sp>
      <p:sp>
        <p:nvSpPr>
          <p:cNvPr id="8" name="Shape 236"/>
          <p:cNvSpPr txBox="1">
            <a:spLocks/>
          </p:cNvSpPr>
          <p:nvPr/>
        </p:nvSpPr>
        <p:spPr>
          <a:xfrm>
            <a:off x="6241252" y="2703871"/>
            <a:ext cx="3238500" cy="995106"/>
          </a:xfrm>
          <a:prstGeom prst="rect">
            <a:avLst/>
          </a:prstGeom>
          <a:noFill/>
          <a:ln>
            <a:noFill/>
          </a:ln>
        </p:spPr>
        <p:txBody>
          <a:bodyPr lIns="68569" tIns="34275" rIns="68569" bIns="34275" anchor="t" anchorCtr="0">
            <a:noAutofit/>
          </a:bodyPr>
          <a:lstStyle>
            <a:defPPr marR="0" lvl="0" algn="l" rtl="0">
              <a:lnSpc>
                <a:spcPct val="100000"/>
              </a:lnSpc>
              <a:spcBef>
                <a:spcPts val="0"/>
              </a:spcBef>
              <a:spcAft>
                <a:spcPts val="0"/>
              </a:spcAft>
            </a:defPPr>
            <a:lvl1pPr marL="171450" marR="0" lvl="0" indent="-38100" algn="l" rtl="0">
              <a:lnSpc>
                <a:spcPct val="90000"/>
              </a:lnSpc>
              <a:spcBef>
                <a:spcPts val="750"/>
              </a:spcBef>
              <a:spcAft>
                <a:spcPts val="0"/>
              </a:spcAft>
              <a:buClr>
                <a:schemeClr val="dk1"/>
              </a:buClr>
              <a:buSzPct val="100000"/>
              <a:buFont typeface="Arial"/>
              <a:buChar char="•"/>
              <a:defRPr sz="2100" b="0" i="0" u="none" strike="noStrike" cap="none">
                <a:solidFill>
                  <a:schemeClr val="bg1"/>
                </a:solidFill>
                <a:latin typeface="Georgia" charset="0"/>
                <a:ea typeface="Georgia" charset="0"/>
                <a:cs typeface="Georgia" charset="0"/>
                <a:sym typeface="Calibri"/>
              </a:defRPr>
            </a:lvl1pPr>
            <a:lvl2pPr marL="514350" marR="0" lvl="1" indent="-57150" algn="l" rtl="0">
              <a:lnSpc>
                <a:spcPct val="90000"/>
              </a:lnSpc>
              <a:spcBef>
                <a:spcPts val="375"/>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spcAft>
                <a:spcPts val="0"/>
              </a:spcAft>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spcAft>
                <a:spcPts val="0"/>
              </a:spcAft>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spcAft>
                <a:spcPts val="0"/>
              </a:spcAft>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spcAft>
                <a:spcPts val="0"/>
              </a:spcAft>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spcAft>
                <a:spcPts val="0"/>
              </a:spcAft>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spcAft>
                <a:spcPts val="0"/>
              </a:spcAft>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pPr marL="342892" indent="-342892">
              <a:buClr>
                <a:schemeClr val="tx1"/>
              </a:buClr>
            </a:pPr>
            <a:r>
              <a:rPr lang="en-US">
                <a:solidFill>
                  <a:schemeClr val="tx1"/>
                </a:solidFill>
                <a:latin typeface="Times New Roman"/>
                <a:ea typeface="Times New Roman"/>
                <a:cs typeface="Times New Roman"/>
                <a:sym typeface="Times New Roman"/>
              </a:rPr>
              <a:t>Sitting </a:t>
            </a:r>
            <a:r>
              <a:rPr lang="en-US" dirty="0">
                <a:solidFill>
                  <a:schemeClr val="tx1"/>
                </a:solidFill>
                <a:latin typeface="Times New Roman"/>
                <a:ea typeface="Times New Roman"/>
                <a:cs typeface="Times New Roman"/>
                <a:sym typeface="Times New Roman"/>
              </a:rPr>
              <a:t>or staying with sensations that are pleasant or neutral</a:t>
            </a:r>
          </a:p>
        </p:txBody>
      </p:sp>
      <p:sp>
        <p:nvSpPr>
          <p:cNvPr id="9" name="Shape 121">
            <a:extLst>
              <a:ext uri="{FF2B5EF4-FFF2-40B4-BE49-F238E27FC236}">
                <a16:creationId xmlns:a16="http://schemas.microsoft.com/office/drawing/2014/main" id="{D05DB2A0-623B-3C42-82A0-10103958E2E6}"/>
              </a:ext>
            </a:extLst>
          </p:cNvPr>
          <p:cNvSpPr txBox="1">
            <a:spLocks noGrp="1"/>
          </p:cNvSpPr>
          <p:nvPr>
            <p:ph type="sldNum" sz="quarter" idx="12"/>
          </p:nvPr>
        </p:nvSpPr>
        <p:spPr>
          <a:xfrm>
            <a:off x="5440101" y="4899981"/>
            <a:ext cx="3646023" cy="243518"/>
          </a:xfrm>
          <a:prstGeom prst="rect">
            <a:avLst/>
          </a:prstGeom>
          <a:noFill/>
          <a:ln>
            <a:noFill/>
          </a:ln>
        </p:spPr>
        <p:txBody>
          <a:bodyPr vert="horz" lIns="68569" tIns="34275" rIns="68569" bIns="34275" rtlCol="0" anchor="ctr" anchorCtr="0">
            <a:noAutofit/>
          </a:bodyPr>
          <a:lstStyle/>
          <a:p>
            <a:pPr algn="r">
              <a:buSzPct val="25000"/>
            </a:pPr>
            <a:r>
              <a:rPr lang="en-US" dirty="0">
                <a:solidFill>
                  <a:schemeClr val="tx1"/>
                </a:solidFill>
                <a:latin typeface="Times New Roman" panose="02020603050405020304" pitchFamily="18" charset="0"/>
                <a:cs typeface="Times New Roman" panose="02020603050405020304" pitchFamily="18" charset="0"/>
              </a:rPr>
              <a:t>Based on  the Community Resiliency Model, </a:t>
            </a:r>
            <a:r>
              <a:rPr lang="en-US" dirty="0">
                <a:solidFill>
                  <a:schemeClr val="tx1"/>
                </a:solidFill>
                <a:latin typeface="Times New Roman" panose="02020603050405020304" pitchFamily="18" charset="0"/>
                <a:ea typeface="Georgia"/>
                <a:cs typeface="Times New Roman" panose="02020603050405020304" pitchFamily="18" charset="0"/>
                <a:sym typeface="Georgia"/>
              </a:rPr>
              <a:t>the Trauma Resource Institute</a:t>
            </a:r>
          </a:p>
        </p:txBody>
      </p:sp>
    </p:spTree>
    <p:extLst>
      <p:ext uri="{BB962C8B-B14F-4D97-AF65-F5344CB8AC3E}">
        <p14:creationId xmlns:p14="http://schemas.microsoft.com/office/powerpoint/2010/main" val="270470792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fade">
                                      <p:cBhvr>
                                        <p:cTn id="7" dur="2000"/>
                                        <p:tgtEl>
                                          <p:spTgt spid="2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6">
                                            <p:txEl>
                                              <p:pRg st="0" end="0"/>
                                            </p:txEl>
                                          </p:spTgt>
                                        </p:tgtEl>
                                        <p:attrNameLst>
                                          <p:attrName>style.visibility</p:attrName>
                                        </p:attrNameLst>
                                      </p:cBhvr>
                                      <p:to>
                                        <p:strVal val="visible"/>
                                      </p:to>
                                    </p:set>
                                    <p:animEffect transition="in" filter="fade">
                                      <p:cBhvr>
                                        <p:cTn id="12" dur="1000"/>
                                        <p:tgtEl>
                                          <p:spTgt spid="23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10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7718" b="4854"/>
          <a:stretch/>
        </p:blipFill>
        <p:spPr>
          <a:xfrm>
            <a:off x="51802" y="1"/>
            <a:ext cx="9092198" cy="5143499"/>
          </a:xfrm>
          <a:prstGeom prst="rect">
            <a:avLst/>
          </a:prstGeom>
        </p:spPr>
      </p:pic>
      <p:sp>
        <p:nvSpPr>
          <p:cNvPr id="248" name="Shape 248"/>
          <p:cNvSpPr txBox="1">
            <a:spLocks noGrp="1"/>
          </p:cNvSpPr>
          <p:nvPr>
            <p:ph type="title"/>
          </p:nvPr>
        </p:nvSpPr>
        <p:spPr>
          <a:xfrm>
            <a:off x="2911372" y="0"/>
            <a:ext cx="3321254" cy="994172"/>
          </a:xfrm>
          <a:prstGeom prst="rect">
            <a:avLst/>
          </a:prstGeom>
          <a:noFill/>
          <a:ln>
            <a:noFill/>
          </a:ln>
        </p:spPr>
        <p:txBody>
          <a:bodyPr vert="horz" lIns="68569" tIns="34275" rIns="68569" bIns="34275" rtlCol="0" anchor="ctr" anchorCtr="0">
            <a:noAutofit/>
          </a:bodyPr>
          <a:lstStyle/>
          <a:p>
            <a:pPr algn="ctr">
              <a:buClr>
                <a:schemeClr val="lt1"/>
              </a:buClr>
              <a:buSzPct val="25000"/>
            </a:pPr>
            <a:r>
              <a:rPr lang="en-US" sz="4800" dirty="0">
                <a:solidFill>
                  <a:schemeClr val="lt1"/>
                </a:solidFill>
                <a:latin typeface="Times New Roman"/>
                <a:ea typeface="Times New Roman"/>
                <a:cs typeface="Times New Roman"/>
                <a:sym typeface="Times New Roman"/>
              </a:rPr>
              <a:t>Resourcing</a:t>
            </a:r>
          </a:p>
        </p:txBody>
      </p:sp>
      <p:sp>
        <p:nvSpPr>
          <p:cNvPr id="2" name="TextBox 1"/>
          <p:cNvSpPr txBox="1"/>
          <p:nvPr/>
        </p:nvSpPr>
        <p:spPr>
          <a:xfrm>
            <a:off x="637682" y="3540889"/>
            <a:ext cx="7868635" cy="1200329"/>
          </a:xfrm>
          <a:prstGeom prst="rect">
            <a:avLst/>
          </a:prstGeom>
          <a:solidFill>
            <a:srgbClr val="000000">
              <a:alpha val="50196"/>
            </a:srgbClr>
          </a:solidFill>
        </p:spPr>
        <p:txBody>
          <a:bodyPr wrap="square" rtlCol="0">
            <a:spAutoFit/>
          </a:bodyPr>
          <a:lstStyle/>
          <a:p>
            <a:r>
              <a:rPr lang="en-US" sz="2400" dirty="0">
                <a:solidFill>
                  <a:schemeClr val="bg1"/>
                </a:solidFill>
                <a:latin typeface="Georgia" charset="0"/>
                <a:ea typeface="Georgia" charset="0"/>
                <a:cs typeface="Georgia" charset="0"/>
              </a:rPr>
              <a:t>A Resource is any person, place, thing, memory or part of yourself that makes you feel calm, pleasant, peaceful</a:t>
            </a:r>
            <a:r>
              <a:rPr lang="en-US" sz="2400">
                <a:solidFill>
                  <a:schemeClr val="bg1"/>
                </a:solidFill>
                <a:latin typeface="Georgia" charset="0"/>
                <a:ea typeface="Georgia" charset="0"/>
                <a:cs typeface="Georgia" charset="0"/>
              </a:rPr>
              <a:t>, strong or resilient. </a:t>
            </a:r>
            <a:endParaRPr lang="en-US" sz="2400" dirty="0">
              <a:solidFill>
                <a:schemeClr val="bg1"/>
              </a:solidFill>
              <a:latin typeface="Georgia" charset="0"/>
              <a:ea typeface="Georgia" charset="0"/>
              <a:cs typeface="Georgia" charset="0"/>
            </a:endParaRPr>
          </a:p>
        </p:txBody>
      </p:sp>
      <p:sp>
        <p:nvSpPr>
          <p:cNvPr id="6" name="Shape 121">
            <a:extLst>
              <a:ext uri="{FF2B5EF4-FFF2-40B4-BE49-F238E27FC236}">
                <a16:creationId xmlns:a16="http://schemas.microsoft.com/office/drawing/2014/main" id="{BE48B6CE-ABC2-4542-946F-ABE72F84809D}"/>
              </a:ext>
            </a:extLst>
          </p:cNvPr>
          <p:cNvSpPr txBox="1">
            <a:spLocks noGrp="1"/>
          </p:cNvSpPr>
          <p:nvPr>
            <p:ph type="sldNum" sz="quarter" idx="12"/>
          </p:nvPr>
        </p:nvSpPr>
        <p:spPr>
          <a:xfrm>
            <a:off x="5440101" y="4899981"/>
            <a:ext cx="3646023" cy="243518"/>
          </a:xfrm>
          <a:prstGeom prst="rect">
            <a:avLst/>
          </a:prstGeom>
          <a:noFill/>
          <a:ln>
            <a:noFill/>
          </a:ln>
        </p:spPr>
        <p:txBody>
          <a:bodyPr vert="horz" lIns="68569" tIns="34275" rIns="68569" bIns="34275" rtlCol="0" anchor="ctr" anchorCtr="0">
            <a:noAutofit/>
          </a:bodyPr>
          <a:lstStyle/>
          <a:p>
            <a:pPr algn="r">
              <a:buSzPct val="25000"/>
            </a:pPr>
            <a:r>
              <a:rPr lang="en-US" dirty="0">
                <a:solidFill>
                  <a:schemeClr val="bg1"/>
                </a:solidFill>
                <a:latin typeface="Times New Roman" panose="02020603050405020304" pitchFamily="18" charset="0"/>
                <a:cs typeface="Times New Roman" panose="02020603050405020304" pitchFamily="18" charset="0"/>
              </a:rPr>
              <a:t>Based on  the Community Resiliency Model, </a:t>
            </a:r>
            <a:r>
              <a:rPr lang="en-US" dirty="0">
                <a:solidFill>
                  <a:schemeClr val="bg1"/>
                </a:solidFill>
                <a:latin typeface="Times New Roman" panose="02020603050405020304" pitchFamily="18" charset="0"/>
                <a:ea typeface="Georgia"/>
                <a:cs typeface="Times New Roman" panose="02020603050405020304" pitchFamily="18" charset="0"/>
                <a:sym typeface="Georgia"/>
              </a:rPr>
              <a:t>the Trauma Resource Institute</a:t>
            </a:r>
          </a:p>
        </p:txBody>
      </p:sp>
    </p:spTree>
    <p:extLst>
      <p:ext uri="{BB962C8B-B14F-4D97-AF65-F5344CB8AC3E}">
        <p14:creationId xmlns:p14="http://schemas.microsoft.com/office/powerpoint/2010/main" val="17526150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8"/>
                                        </p:tgtEl>
                                        <p:attrNameLst>
                                          <p:attrName>style.visibility</p:attrName>
                                        </p:attrNameLst>
                                      </p:cBhvr>
                                      <p:to>
                                        <p:strVal val="visible"/>
                                      </p:to>
                                    </p:set>
                                    <p:animEffect transition="in" filter="fade">
                                      <p:cBhvr>
                                        <p:cTn id="7" dur="2000"/>
                                        <p:tgtEl>
                                          <p:spTgt spid="24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1" y="0"/>
            <a:ext cx="5156231" cy="5143500"/>
          </a:xfrm>
          <a:prstGeom prst="rect">
            <a:avLst/>
          </a:prstGeom>
        </p:spPr>
      </p:pic>
      <p:sp>
        <p:nvSpPr>
          <p:cNvPr id="4" name="TextBox 3"/>
          <p:cNvSpPr txBox="1"/>
          <p:nvPr/>
        </p:nvSpPr>
        <p:spPr>
          <a:xfrm>
            <a:off x="1008666" y="4292601"/>
            <a:ext cx="5214335" cy="461665"/>
          </a:xfrm>
          <a:prstGeom prst="rect">
            <a:avLst/>
          </a:prstGeom>
          <a:solidFill>
            <a:srgbClr val="000000">
              <a:alpha val="50196"/>
            </a:srgbClr>
          </a:solidFill>
        </p:spPr>
        <p:txBody>
          <a:bodyPr wrap="square" rtlCol="0">
            <a:spAutoFit/>
          </a:bodyPr>
          <a:lstStyle/>
          <a:p>
            <a:r>
              <a:rPr lang="en-US" sz="2400" dirty="0">
                <a:solidFill>
                  <a:schemeClr val="bg1"/>
                </a:solidFill>
                <a:latin typeface="Georgia" charset="0"/>
                <a:ea typeface="Georgia" charset="0"/>
                <a:cs typeface="Georgia" charset="0"/>
              </a:rPr>
              <a:t>A Resource can be real </a:t>
            </a:r>
            <a:r>
              <a:rPr lang="en-US" sz="2400">
                <a:solidFill>
                  <a:schemeClr val="bg1"/>
                </a:solidFill>
                <a:latin typeface="Georgia" charset="0"/>
                <a:ea typeface="Georgia" charset="0"/>
                <a:cs typeface="Georgia" charset="0"/>
              </a:rPr>
              <a:t>or imagined... </a:t>
            </a:r>
            <a:endParaRPr lang="en-US" sz="2400" dirty="0">
              <a:solidFill>
                <a:schemeClr val="bg1"/>
              </a:solidFill>
              <a:latin typeface="Georgia" charset="0"/>
              <a:ea typeface="Georgia" charset="0"/>
              <a:cs typeface="Georgia" charset="0"/>
            </a:endParaRPr>
          </a:p>
        </p:txBody>
      </p:sp>
    </p:spTree>
    <p:extLst>
      <p:ext uri="{BB962C8B-B14F-4D97-AF65-F5344CB8AC3E}">
        <p14:creationId xmlns:p14="http://schemas.microsoft.com/office/powerpoint/2010/main" val="110129979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0" y="0"/>
            <a:ext cx="7715250" cy="5143500"/>
          </a:xfrm>
          <a:prstGeom prst="rect">
            <a:avLst/>
          </a:prstGeom>
        </p:spPr>
      </p:pic>
      <p:sp>
        <p:nvSpPr>
          <p:cNvPr id="4" name="TextBox 3"/>
          <p:cNvSpPr txBox="1"/>
          <p:nvPr/>
        </p:nvSpPr>
        <p:spPr>
          <a:xfrm>
            <a:off x="5682266" y="4229100"/>
            <a:ext cx="3144235" cy="461665"/>
          </a:xfrm>
          <a:prstGeom prst="rect">
            <a:avLst/>
          </a:prstGeom>
          <a:solidFill>
            <a:srgbClr val="000000">
              <a:alpha val="50196"/>
            </a:srgbClr>
          </a:solidFill>
        </p:spPr>
        <p:txBody>
          <a:bodyPr wrap="square" rtlCol="0">
            <a:spAutoFit/>
          </a:bodyPr>
          <a:lstStyle/>
          <a:p>
            <a:r>
              <a:rPr lang="is-IS" sz="2400">
                <a:solidFill>
                  <a:schemeClr val="bg1"/>
                </a:solidFill>
                <a:latin typeface="Georgia" charset="0"/>
                <a:ea typeface="Georgia" charset="0"/>
                <a:cs typeface="Georgia" charset="0"/>
              </a:rPr>
              <a:t>…internal or external.</a:t>
            </a:r>
            <a:endParaRPr lang="en-US" sz="2400" dirty="0">
              <a:solidFill>
                <a:schemeClr val="bg1"/>
              </a:solidFill>
              <a:latin typeface="Georgia" charset="0"/>
              <a:ea typeface="Georgia" charset="0"/>
              <a:cs typeface="Georgia" charset="0"/>
            </a:endParaRPr>
          </a:p>
        </p:txBody>
      </p:sp>
    </p:spTree>
    <p:extLst>
      <p:ext uri="{BB962C8B-B14F-4D97-AF65-F5344CB8AC3E}">
        <p14:creationId xmlns:p14="http://schemas.microsoft.com/office/powerpoint/2010/main" val="20275592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3498850" y="1"/>
            <a:ext cx="2635250" cy="994172"/>
          </a:xfrm>
          <a:prstGeom prst="rect">
            <a:avLst/>
          </a:prstGeom>
          <a:noFill/>
          <a:ln>
            <a:noFill/>
          </a:ln>
        </p:spPr>
        <p:txBody>
          <a:bodyPr vert="horz" lIns="68569" tIns="34275" rIns="68569" bIns="34275" rtlCol="0" anchor="ctr" anchorCtr="0">
            <a:noAutofit/>
          </a:bodyPr>
          <a:lstStyle/>
          <a:p>
            <a:pPr algn="ctr">
              <a:buClr>
                <a:schemeClr val="lt1"/>
              </a:buClr>
              <a:buSzPct val="25000"/>
            </a:pPr>
            <a:r>
              <a:rPr lang="en-US">
                <a:solidFill>
                  <a:schemeClr val="lt1"/>
                </a:solidFill>
                <a:latin typeface="Times New Roman"/>
                <a:ea typeface="Times New Roman"/>
                <a:cs typeface="Times New Roman"/>
                <a:sym typeface="Times New Roman"/>
              </a:rPr>
              <a:t>Resourcing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1" y="0"/>
            <a:ext cx="8270955" cy="5143500"/>
          </a:xfrm>
          <a:prstGeom prst="rect">
            <a:avLst/>
          </a:prstGeom>
        </p:spPr>
      </p:pic>
    </p:spTree>
    <p:extLst>
      <p:ext uri="{BB962C8B-B14F-4D97-AF65-F5344CB8AC3E}">
        <p14:creationId xmlns:p14="http://schemas.microsoft.com/office/powerpoint/2010/main" val="280357769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3350" y="31751"/>
            <a:ext cx="8877300" cy="5080000"/>
          </a:xfrm>
          <a:prstGeom prst="rect">
            <a:avLst/>
          </a:prstGeom>
        </p:spPr>
      </p:pic>
      <p:sp>
        <p:nvSpPr>
          <p:cNvPr id="2" name="Title 1"/>
          <p:cNvSpPr>
            <a:spLocks noGrp="1"/>
          </p:cNvSpPr>
          <p:nvPr>
            <p:ph type="title"/>
          </p:nvPr>
        </p:nvSpPr>
        <p:spPr>
          <a:xfrm>
            <a:off x="5080000" y="212330"/>
            <a:ext cx="3810000" cy="2359421"/>
          </a:xfrm>
        </p:spPr>
        <p:txBody>
          <a:bodyPr>
            <a:normAutofit/>
          </a:bodyPr>
          <a:lstStyle/>
          <a:p>
            <a:pPr algn="ctr"/>
            <a:r>
              <a:rPr lang="en-US" dirty="0">
                <a:solidFill>
                  <a:schemeClr val="bg1"/>
                </a:solidFill>
                <a:latin typeface="Georgia" panose="02040502050405020303" pitchFamily="18" charset="0"/>
              </a:rPr>
              <a:t>Reflective Writing &amp; </a:t>
            </a:r>
            <a:br>
              <a:rPr lang="en-US" dirty="0">
                <a:solidFill>
                  <a:schemeClr val="bg1"/>
                </a:solidFill>
                <a:latin typeface="Georgia" panose="02040502050405020303" pitchFamily="18" charset="0"/>
              </a:rPr>
            </a:br>
            <a:r>
              <a:rPr lang="en-US" dirty="0">
                <a:solidFill>
                  <a:schemeClr val="bg1"/>
                </a:solidFill>
                <a:latin typeface="Georgia" panose="02040502050405020303" pitchFamily="18" charset="0"/>
              </a:rPr>
              <a:t>Mindful Dialogue</a:t>
            </a:r>
          </a:p>
        </p:txBody>
      </p:sp>
    </p:spTree>
    <p:extLst>
      <p:ext uri="{BB962C8B-B14F-4D97-AF65-F5344CB8AC3E}">
        <p14:creationId xmlns:p14="http://schemas.microsoft.com/office/powerpoint/2010/main" val="422646346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1" name="Group 20"/>
          <p:cNvGrpSpPr/>
          <p:nvPr/>
        </p:nvGrpSpPr>
        <p:grpSpPr>
          <a:xfrm>
            <a:off x="5372102" y="1977134"/>
            <a:ext cx="3326445" cy="1461749"/>
            <a:chOff x="5638800" y="2613247"/>
            <a:chExt cx="3095630" cy="1949000"/>
          </a:xfrm>
        </p:grpSpPr>
        <p:sp>
          <p:nvSpPr>
            <p:cNvPr id="11" name="TextBox 10"/>
            <p:cNvSpPr txBox="1"/>
            <p:nvPr/>
          </p:nvSpPr>
          <p:spPr>
            <a:xfrm>
              <a:off x="5638800" y="2613247"/>
              <a:ext cx="2667000" cy="697627"/>
            </a:xfrm>
            <a:prstGeom prst="rect">
              <a:avLst/>
            </a:prstGeom>
            <a:noFill/>
          </p:spPr>
          <p:txBody>
            <a:bodyPr wrap="square" rtlCol="0">
              <a:spAutoFit/>
            </a:bodyPr>
            <a:lstStyle/>
            <a:p>
              <a:r>
                <a:rPr lang="en-US" sz="1400" dirty="0">
                  <a:solidFill>
                    <a:srgbClr val="FFFF00"/>
                  </a:solidFill>
                  <a:latin typeface="Georgia" charset="0"/>
                  <a:ea typeface="Georgia" charset="0"/>
                  <a:cs typeface="Georgia" charset="0"/>
                </a:rPr>
                <a:t>LIMBIC AREA: Emotional</a:t>
              </a:r>
            </a:p>
            <a:p>
              <a:endParaRPr lang="en-US" sz="1400" dirty="0">
                <a:latin typeface="Georgia" charset="0"/>
                <a:ea typeface="Georgia" charset="0"/>
                <a:cs typeface="Georgia" charset="0"/>
              </a:endParaRPr>
            </a:p>
          </p:txBody>
        </p:sp>
        <p:sp>
          <p:nvSpPr>
            <p:cNvPr id="16" name="TextBox 15"/>
            <p:cNvSpPr txBox="1"/>
            <p:nvPr/>
          </p:nvSpPr>
          <p:spPr>
            <a:xfrm>
              <a:off x="5638800" y="2934450"/>
              <a:ext cx="3095630" cy="1627797"/>
            </a:xfrm>
            <a:prstGeom prst="rect">
              <a:avLst/>
            </a:prstGeom>
            <a:noFill/>
          </p:spPr>
          <p:txBody>
            <a:bodyPr wrap="square" rtlCol="0">
              <a:spAutoFit/>
            </a:bodyPr>
            <a:lstStyle/>
            <a:p>
              <a:pPr marL="137156" indent="-137156">
                <a:spcBef>
                  <a:spcPts val="150"/>
                </a:spcBef>
                <a:buClr>
                  <a:srgbClr val="FFFF00"/>
                </a:buClr>
                <a:buFont typeface="Wingdings" pitchFamily="2" charset="2"/>
                <a:buChar char="§"/>
              </a:pPr>
              <a:r>
                <a:rPr lang="en-US" sz="1400" dirty="0">
                  <a:solidFill>
                    <a:schemeClr val="bg1"/>
                  </a:solidFill>
                  <a:latin typeface="Georgia" charset="0"/>
                  <a:ea typeface="Georgia" charset="0"/>
                  <a:cs typeface="Georgia" charset="0"/>
                </a:rPr>
                <a:t>Memories of pleasant and unpleasant experiences</a:t>
              </a:r>
            </a:p>
            <a:p>
              <a:pPr marL="137156" indent="-137156">
                <a:spcBef>
                  <a:spcPts val="150"/>
                </a:spcBef>
                <a:buClr>
                  <a:srgbClr val="FFFF00"/>
                </a:buClr>
                <a:buFont typeface="Wingdings" pitchFamily="2" charset="2"/>
                <a:buChar char="§"/>
              </a:pPr>
              <a:r>
                <a:rPr lang="en-US" sz="1400" dirty="0">
                  <a:solidFill>
                    <a:schemeClr val="bg1"/>
                  </a:solidFill>
                  <a:latin typeface="Georgia" charset="0"/>
                  <a:ea typeface="Georgia" charset="0"/>
                  <a:cs typeface="Georgia" charset="0"/>
                </a:rPr>
                <a:t>Assesses risk</a:t>
              </a:r>
            </a:p>
            <a:p>
              <a:pPr marL="137156" indent="-137156">
                <a:spcBef>
                  <a:spcPts val="150"/>
                </a:spcBef>
                <a:buClr>
                  <a:srgbClr val="FFFF00"/>
                </a:buClr>
                <a:buFont typeface="Wingdings" pitchFamily="2" charset="2"/>
                <a:buChar char="§"/>
              </a:pPr>
              <a:r>
                <a:rPr lang="en-US" sz="1400" dirty="0">
                  <a:solidFill>
                    <a:schemeClr val="bg1"/>
                  </a:solidFill>
                  <a:latin typeface="Georgia" charset="0"/>
                  <a:ea typeface="Georgia" charset="0"/>
                  <a:cs typeface="Georgia" charset="0"/>
                </a:rPr>
                <a:t>Expression and mediation of emotions and feelings</a:t>
              </a:r>
            </a:p>
          </p:txBody>
        </p:sp>
      </p:grpSp>
      <p:grpSp>
        <p:nvGrpSpPr>
          <p:cNvPr id="20" name="Group 19"/>
          <p:cNvGrpSpPr/>
          <p:nvPr/>
        </p:nvGrpSpPr>
        <p:grpSpPr>
          <a:xfrm>
            <a:off x="5372100" y="3429780"/>
            <a:ext cx="3470958" cy="1469599"/>
            <a:chOff x="5638800" y="4352910"/>
            <a:chExt cx="3677483" cy="1959464"/>
          </a:xfrm>
        </p:grpSpPr>
        <p:sp>
          <p:nvSpPr>
            <p:cNvPr id="13" name="TextBox 12"/>
            <p:cNvSpPr txBox="1"/>
            <p:nvPr/>
          </p:nvSpPr>
          <p:spPr>
            <a:xfrm>
              <a:off x="5638800" y="4352910"/>
              <a:ext cx="3505200" cy="697626"/>
            </a:xfrm>
            <a:prstGeom prst="rect">
              <a:avLst/>
            </a:prstGeom>
            <a:noFill/>
          </p:spPr>
          <p:txBody>
            <a:bodyPr wrap="square" rtlCol="0">
              <a:spAutoFit/>
            </a:bodyPr>
            <a:lstStyle/>
            <a:p>
              <a:r>
                <a:rPr lang="en-US" sz="1400" dirty="0">
                  <a:solidFill>
                    <a:srgbClr val="FFFF00"/>
                  </a:solidFill>
                  <a:latin typeface="Georgia" charset="0"/>
                  <a:ea typeface="Georgia" charset="0"/>
                  <a:cs typeface="Georgia" charset="0"/>
                </a:rPr>
                <a:t>SURVIVAL BRAIN: Instinctual</a:t>
              </a:r>
            </a:p>
            <a:p>
              <a:endParaRPr lang="en-US" sz="1400" dirty="0">
                <a:latin typeface="Georgia" charset="0"/>
                <a:ea typeface="Georgia" charset="0"/>
                <a:cs typeface="Georgia" charset="0"/>
              </a:endParaRPr>
            </a:p>
          </p:txBody>
        </p:sp>
        <p:sp>
          <p:nvSpPr>
            <p:cNvPr id="17" name="TextBox 16"/>
            <p:cNvSpPr txBox="1"/>
            <p:nvPr/>
          </p:nvSpPr>
          <p:spPr>
            <a:xfrm>
              <a:off x="5638800" y="4684578"/>
              <a:ext cx="3677483" cy="1627796"/>
            </a:xfrm>
            <a:prstGeom prst="rect">
              <a:avLst/>
            </a:prstGeom>
            <a:noFill/>
          </p:spPr>
          <p:txBody>
            <a:bodyPr wrap="square" rtlCol="0">
              <a:spAutoFit/>
            </a:bodyPr>
            <a:lstStyle/>
            <a:p>
              <a:pPr marL="137156" indent="-137156">
                <a:spcBef>
                  <a:spcPts val="150"/>
                </a:spcBef>
                <a:buClr>
                  <a:srgbClr val="FFFF00"/>
                </a:buClr>
                <a:buFont typeface="Wingdings" pitchFamily="2" charset="2"/>
                <a:buChar char="§"/>
              </a:pPr>
              <a:r>
                <a:rPr lang="en-US" sz="1400" dirty="0">
                  <a:solidFill>
                    <a:schemeClr val="bg1"/>
                  </a:solidFill>
                  <a:latin typeface="Georgia" charset="0"/>
                  <a:ea typeface="Georgia" charset="0"/>
                  <a:cs typeface="Georgia" charset="0"/>
                </a:rPr>
                <a:t>Carries out “fight, flight, and freeze” responses</a:t>
              </a:r>
            </a:p>
            <a:p>
              <a:pPr marL="137156" indent="-137156">
                <a:spcBef>
                  <a:spcPts val="150"/>
                </a:spcBef>
                <a:buClr>
                  <a:srgbClr val="FFFF00"/>
                </a:buClr>
                <a:buFont typeface="Wingdings" pitchFamily="2" charset="2"/>
                <a:buChar char="§"/>
              </a:pPr>
              <a:r>
                <a:rPr lang="en-US" sz="1400" dirty="0">
                  <a:solidFill>
                    <a:schemeClr val="bg1"/>
                  </a:solidFill>
                  <a:latin typeface="Georgia" charset="0"/>
                  <a:ea typeface="Georgia" charset="0"/>
                  <a:cs typeface="Georgia" charset="0"/>
                </a:rPr>
                <a:t>Functions largely unconsciously</a:t>
              </a:r>
            </a:p>
            <a:p>
              <a:pPr marL="137156" indent="-137156">
                <a:spcBef>
                  <a:spcPts val="150"/>
                </a:spcBef>
                <a:buClr>
                  <a:srgbClr val="FFFF00"/>
                </a:buClr>
                <a:buFont typeface="Wingdings" pitchFamily="2" charset="2"/>
                <a:buChar char="§"/>
              </a:pPr>
              <a:r>
                <a:rPr lang="en-US" sz="1400" dirty="0">
                  <a:solidFill>
                    <a:schemeClr val="bg1"/>
                  </a:solidFill>
                  <a:latin typeface="Georgia" charset="0"/>
                  <a:ea typeface="Georgia" charset="0"/>
                  <a:cs typeface="Georgia" charset="0"/>
                </a:rPr>
                <a:t>Digestion, reproduction, circulation, breathing – responds to sensation</a:t>
              </a:r>
            </a:p>
          </p:txBody>
        </p:sp>
      </p:grpSp>
      <p:grpSp>
        <p:nvGrpSpPr>
          <p:cNvPr id="12" name="Group 11"/>
          <p:cNvGrpSpPr/>
          <p:nvPr/>
        </p:nvGrpSpPr>
        <p:grpSpPr>
          <a:xfrm>
            <a:off x="5372099" y="967086"/>
            <a:ext cx="3020667" cy="997377"/>
            <a:chOff x="5638800" y="1289447"/>
            <a:chExt cx="2895600" cy="1329835"/>
          </a:xfrm>
        </p:grpSpPr>
        <p:sp>
          <p:nvSpPr>
            <p:cNvPr id="7" name="TextBox 6"/>
            <p:cNvSpPr txBox="1"/>
            <p:nvPr/>
          </p:nvSpPr>
          <p:spPr>
            <a:xfrm>
              <a:off x="5638800" y="1289447"/>
              <a:ext cx="2209800" cy="697626"/>
            </a:xfrm>
            <a:prstGeom prst="rect">
              <a:avLst/>
            </a:prstGeom>
            <a:noFill/>
          </p:spPr>
          <p:txBody>
            <a:bodyPr wrap="square" rtlCol="0">
              <a:spAutoFit/>
            </a:bodyPr>
            <a:lstStyle/>
            <a:p>
              <a:r>
                <a:rPr lang="en-US" sz="1400" dirty="0">
                  <a:solidFill>
                    <a:srgbClr val="FFFF00"/>
                  </a:solidFill>
                  <a:latin typeface="Georgia" charset="0"/>
                  <a:ea typeface="Georgia" charset="0"/>
                  <a:cs typeface="Georgia" charset="0"/>
                </a:rPr>
                <a:t>CORTEX: Thinking</a:t>
              </a:r>
            </a:p>
            <a:p>
              <a:endParaRPr lang="en-US" sz="1400" dirty="0">
                <a:latin typeface="Georgia" charset="0"/>
                <a:ea typeface="Georgia" charset="0"/>
                <a:cs typeface="Georgia" charset="0"/>
              </a:endParaRPr>
            </a:p>
          </p:txBody>
        </p:sp>
        <p:sp>
          <p:nvSpPr>
            <p:cNvPr id="18" name="TextBox 17"/>
            <p:cNvSpPr txBox="1"/>
            <p:nvPr/>
          </p:nvSpPr>
          <p:spPr>
            <a:xfrm>
              <a:off x="5638800" y="1600200"/>
              <a:ext cx="2895600" cy="1019082"/>
            </a:xfrm>
            <a:prstGeom prst="rect">
              <a:avLst/>
            </a:prstGeom>
            <a:noFill/>
          </p:spPr>
          <p:txBody>
            <a:bodyPr wrap="square" rtlCol="0">
              <a:spAutoFit/>
            </a:bodyPr>
            <a:lstStyle/>
            <a:p>
              <a:pPr marL="137156" indent="-137156">
                <a:spcBef>
                  <a:spcPts val="150"/>
                </a:spcBef>
                <a:buClr>
                  <a:srgbClr val="FFFF00"/>
                </a:buClr>
                <a:buFont typeface="Wingdings" pitchFamily="2" charset="2"/>
                <a:buChar char="§"/>
              </a:pPr>
              <a:r>
                <a:rPr lang="en-US" sz="1400" dirty="0">
                  <a:solidFill>
                    <a:schemeClr val="bg1"/>
                  </a:solidFill>
                  <a:latin typeface="Georgia" charset="0"/>
                  <a:ea typeface="Georgia" charset="0"/>
                  <a:cs typeface="Georgia" charset="0"/>
                </a:rPr>
                <a:t>Integrates input from all parts</a:t>
              </a:r>
            </a:p>
            <a:p>
              <a:pPr marL="137156" indent="-137156">
                <a:spcBef>
                  <a:spcPts val="150"/>
                </a:spcBef>
                <a:buClr>
                  <a:srgbClr val="FFFF00"/>
                </a:buClr>
                <a:buFont typeface="Wingdings" pitchFamily="2" charset="2"/>
                <a:buChar char="§"/>
              </a:pPr>
              <a:r>
                <a:rPr lang="en-US" sz="1400" dirty="0">
                  <a:solidFill>
                    <a:schemeClr val="bg1"/>
                  </a:solidFill>
                  <a:latin typeface="Georgia" charset="0"/>
                  <a:ea typeface="Georgia" charset="0"/>
                  <a:cs typeface="Georgia" charset="0"/>
                </a:rPr>
                <a:t>Cognition, beliefs, language, thought speech</a:t>
              </a:r>
            </a:p>
          </p:txBody>
        </p:sp>
      </p:grpSp>
      <p:pic>
        <p:nvPicPr>
          <p:cNvPr id="19" name="Picture 18" descr="brain.png"/>
          <p:cNvPicPr>
            <a:picLocks noChangeAspect="1"/>
          </p:cNvPicPr>
          <p:nvPr/>
        </p:nvPicPr>
        <p:blipFill>
          <a:blip r:embed="rId3" cstate="print"/>
          <a:srcRect l="2987"/>
          <a:stretch>
            <a:fillRect/>
          </a:stretch>
        </p:blipFill>
        <p:spPr>
          <a:xfrm>
            <a:off x="445455" y="578734"/>
            <a:ext cx="4593268" cy="4861367"/>
          </a:xfrm>
          <a:prstGeom prst="rect">
            <a:avLst/>
          </a:prstGeom>
        </p:spPr>
      </p:pic>
      <p:sp>
        <p:nvSpPr>
          <p:cNvPr id="14" name="Text Box 10">
            <a:extLst>
              <a:ext uri="{FF2B5EF4-FFF2-40B4-BE49-F238E27FC236}">
                <a16:creationId xmlns:a16="http://schemas.microsoft.com/office/drawing/2014/main" id="{1B06E369-1087-2E47-97E6-333CD560AF50}"/>
              </a:ext>
            </a:extLst>
          </p:cNvPr>
          <p:cNvSpPr txBox="1">
            <a:spLocks noChangeArrowheads="1"/>
          </p:cNvSpPr>
          <p:nvPr/>
        </p:nvSpPr>
        <p:spPr bwMode="auto">
          <a:xfrm>
            <a:off x="86572" y="136257"/>
            <a:ext cx="6161828" cy="769441"/>
          </a:xfrm>
          <a:prstGeom prst="rect">
            <a:avLst/>
          </a:prstGeom>
          <a:noFill/>
          <a:ln>
            <a:noFill/>
          </a:ln>
          <a:extLst>
            <a:ext uri="{909E8E84-426E-40dd-AFC4-6F175D3DCCD1}"/>
            <a:ext uri="{91240B29-F687-4f45-9708-019B960494DF}"/>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cs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cs typeface="MS PGothic"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defRPr/>
            </a:pPr>
            <a:r>
              <a:rPr lang="en-US" altLang="x-none" sz="4400" dirty="0">
                <a:solidFill>
                  <a:schemeClr val="bg1"/>
                </a:solidFill>
                <a:latin typeface="Georgia" charset="0"/>
              </a:rPr>
              <a:t>Three Parts of the Brain</a:t>
            </a:r>
          </a:p>
        </p:txBody>
      </p:sp>
    </p:spTree>
    <p:extLst>
      <p:ext uri="{BB962C8B-B14F-4D97-AF65-F5344CB8AC3E}">
        <p14:creationId xmlns:p14="http://schemas.microsoft.com/office/powerpoint/2010/main" val="50953445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video game remote control&#10;&#10;Description automatically generated">
            <a:extLst>
              <a:ext uri="{FF2B5EF4-FFF2-40B4-BE49-F238E27FC236}">
                <a16:creationId xmlns:a16="http://schemas.microsoft.com/office/drawing/2014/main" id="{3A7E1B7D-B294-F246-A573-C3B15BAE7F04}"/>
              </a:ext>
            </a:extLst>
          </p:cNvPr>
          <p:cNvPicPr>
            <a:picLocks noChangeAspect="1"/>
          </p:cNvPicPr>
          <p:nvPr/>
        </p:nvPicPr>
        <p:blipFill rotWithShape="1">
          <a:blip r:embed="rId3"/>
          <a:srcRect t="9572" r="13268" b="18823"/>
          <a:stretch/>
        </p:blipFill>
        <p:spPr>
          <a:xfrm>
            <a:off x="1031843" y="673773"/>
            <a:ext cx="8112157" cy="4469726"/>
          </a:xfrm>
          <a:prstGeom prst="rect">
            <a:avLst/>
          </a:prstGeom>
        </p:spPr>
      </p:pic>
      <p:sp>
        <p:nvSpPr>
          <p:cNvPr id="34" name="Text Box 10">
            <a:extLst>
              <a:ext uri="{FF2B5EF4-FFF2-40B4-BE49-F238E27FC236}">
                <a16:creationId xmlns:a16="http://schemas.microsoft.com/office/drawing/2014/main" id="{AACF60D8-4C99-5046-BAD4-5A1E219D799C}"/>
              </a:ext>
            </a:extLst>
          </p:cNvPr>
          <p:cNvSpPr txBox="1">
            <a:spLocks noChangeArrowheads="1"/>
          </p:cNvSpPr>
          <p:nvPr/>
        </p:nvSpPr>
        <p:spPr bwMode="auto">
          <a:xfrm>
            <a:off x="3737334" y="1469069"/>
            <a:ext cx="2701173" cy="523220"/>
          </a:xfrm>
          <a:prstGeom prst="rect">
            <a:avLst/>
          </a:prstGeom>
          <a:noFill/>
          <a:ln>
            <a:noFill/>
          </a:ln>
          <a:extLst>
            <a:ext uri="{909E8E84-426E-40dd-AFC4-6F175D3DCCD1}"/>
            <a:ext uri="{91240B29-F687-4f45-9708-019B960494DF}"/>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cs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cs typeface="MS PGothic"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defRPr/>
            </a:pPr>
            <a:r>
              <a:rPr lang="en-US" altLang="x-none" sz="2800" dirty="0">
                <a:solidFill>
                  <a:schemeClr val="bg1"/>
                </a:solidFill>
                <a:latin typeface="Georgia" charset="0"/>
              </a:rPr>
              <a:t>Sympathetic</a:t>
            </a:r>
          </a:p>
        </p:txBody>
      </p:sp>
      <p:sp>
        <p:nvSpPr>
          <p:cNvPr id="36" name="Text Box 10">
            <a:extLst>
              <a:ext uri="{FF2B5EF4-FFF2-40B4-BE49-F238E27FC236}">
                <a16:creationId xmlns:a16="http://schemas.microsoft.com/office/drawing/2014/main" id="{DEEF4820-AB0C-A549-97EB-F63052B57D2F}"/>
              </a:ext>
            </a:extLst>
          </p:cNvPr>
          <p:cNvSpPr txBox="1">
            <a:spLocks noChangeArrowheads="1"/>
          </p:cNvSpPr>
          <p:nvPr/>
        </p:nvSpPr>
        <p:spPr bwMode="auto">
          <a:xfrm>
            <a:off x="1450344" y="2470601"/>
            <a:ext cx="3297382" cy="523220"/>
          </a:xfrm>
          <a:prstGeom prst="rect">
            <a:avLst/>
          </a:prstGeom>
          <a:noFill/>
          <a:ln>
            <a:noFill/>
          </a:ln>
          <a:extLst>
            <a:ext uri="{909E8E84-426E-40dd-AFC4-6F175D3DCCD1}"/>
            <a:ext uri="{91240B29-F687-4f45-9708-019B960494DF}"/>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cs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cs typeface="MS PGothic"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defRPr/>
            </a:pPr>
            <a:r>
              <a:rPr lang="en-US" altLang="x-none" sz="2800" dirty="0">
                <a:solidFill>
                  <a:schemeClr val="bg1"/>
                </a:solidFill>
                <a:latin typeface="Georgia" charset="0"/>
              </a:rPr>
              <a:t>Parasympathetic</a:t>
            </a:r>
          </a:p>
        </p:txBody>
      </p:sp>
      <p:sp>
        <p:nvSpPr>
          <p:cNvPr id="5" name="Text Box 10">
            <a:extLst>
              <a:ext uri="{FF2B5EF4-FFF2-40B4-BE49-F238E27FC236}">
                <a16:creationId xmlns:a16="http://schemas.microsoft.com/office/drawing/2014/main" id="{C61786C5-C802-F348-8D46-64A0A4BFFBE6}"/>
              </a:ext>
            </a:extLst>
          </p:cNvPr>
          <p:cNvSpPr txBox="1">
            <a:spLocks noChangeArrowheads="1"/>
          </p:cNvSpPr>
          <p:nvPr/>
        </p:nvSpPr>
        <p:spPr bwMode="auto">
          <a:xfrm>
            <a:off x="86571" y="136257"/>
            <a:ext cx="8299145" cy="707886"/>
          </a:xfrm>
          <a:prstGeom prst="rect">
            <a:avLst/>
          </a:prstGeom>
          <a:noFill/>
          <a:ln>
            <a:noFill/>
          </a:ln>
          <a:extLst>
            <a:ext uri="{909E8E84-426E-40dd-AFC4-6F175D3DCCD1}"/>
            <a:ext uri="{91240B29-F687-4f45-9708-019B960494DF}"/>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cs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cs typeface="MS PGothic"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defRPr/>
            </a:pPr>
            <a:r>
              <a:rPr lang="en-US" altLang="x-none" sz="4000" dirty="0">
                <a:solidFill>
                  <a:schemeClr val="bg1"/>
                </a:solidFill>
                <a:latin typeface="Georgia" charset="0"/>
              </a:rPr>
              <a:t>The Autonomic Nervous System</a:t>
            </a:r>
          </a:p>
        </p:txBody>
      </p:sp>
    </p:spTree>
    <p:extLst>
      <p:ext uri="{BB962C8B-B14F-4D97-AF65-F5344CB8AC3E}">
        <p14:creationId xmlns:p14="http://schemas.microsoft.com/office/powerpoint/2010/main" val="270663521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2000"/>
                                        <p:tgtEl>
                                          <p:spTgt spid="34"/>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6CB3644-35E2-4240-8348-5A191CD2A61E}"/>
              </a:ext>
            </a:extLst>
          </p:cNvPr>
          <p:cNvGrpSpPr/>
          <p:nvPr/>
        </p:nvGrpSpPr>
        <p:grpSpPr>
          <a:xfrm>
            <a:off x="5180306" y="2637797"/>
            <a:ext cx="2864099" cy="2369446"/>
            <a:chOff x="5443869" y="2014526"/>
            <a:chExt cx="3524661" cy="2915924"/>
          </a:xfrm>
        </p:grpSpPr>
        <p:sp>
          <p:nvSpPr>
            <p:cNvPr id="13" name="Down Arrow 12">
              <a:extLst>
                <a:ext uri="{FF2B5EF4-FFF2-40B4-BE49-F238E27FC236}">
                  <a16:creationId xmlns:a16="http://schemas.microsoft.com/office/drawing/2014/main" id="{984ACD07-633B-FB4F-A9FE-E8AE73AF3815}"/>
                </a:ext>
              </a:extLst>
            </p:cNvPr>
            <p:cNvSpPr/>
            <p:nvPr/>
          </p:nvSpPr>
          <p:spPr>
            <a:xfrm>
              <a:off x="5443869" y="2014526"/>
              <a:ext cx="3524661" cy="2915924"/>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0652A0C-146D-F442-9EFB-C8309EC0763A}"/>
                </a:ext>
              </a:extLst>
            </p:cNvPr>
            <p:cNvSpPr txBox="1"/>
            <p:nvPr/>
          </p:nvSpPr>
          <p:spPr>
            <a:xfrm>
              <a:off x="6147956" y="2850435"/>
              <a:ext cx="2000250" cy="548868"/>
            </a:xfrm>
            <a:prstGeom prst="rect">
              <a:avLst/>
            </a:prstGeom>
            <a:noFill/>
          </p:spPr>
          <p:txBody>
            <a:bodyPr wrap="square" rtlCol="0">
              <a:spAutoFit/>
            </a:bodyPr>
            <a:lstStyle/>
            <a:p>
              <a:pPr algn="ctr">
                <a:spcBef>
                  <a:spcPts val="150"/>
                </a:spcBef>
                <a:buClr>
                  <a:srgbClr val="FFFF00"/>
                </a:buClr>
              </a:pPr>
              <a:r>
                <a:rPr lang="en-US" sz="1400" dirty="0">
                  <a:solidFill>
                    <a:schemeClr val="bg1"/>
                  </a:solidFill>
                  <a:latin typeface="Georgia" charset="0"/>
                  <a:ea typeface="Georgia" charset="0"/>
                  <a:cs typeface="Georgia" charset="0"/>
                </a:rPr>
                <a:t>Digestion</a:t>
              </a:r>
            </a:p>
            <a:p>
              <a:pPr algn="ctr">
                <a:spcBef>
                  <a:spcPts val="150"/>
                </a:spcBef>
                <a:buClr>
                  <a:srgbClr val="FFFF00"/>
                </a:buClr>
              </a:pPr>
              <a:r>
                <a:rPr lang="en-US" sz="1400" dirty="0">
                  <a:solidFill>
                    <a:schemeClr val="bg1"/>
                  </a:solidFill>
                  <a:latin typeface="Georgia" charset="0"/>
                  <a:ea typeface="Georgia" charset="0"/>
                  <a:cs typeface="Georgia" charset="0"/>
                </a:rPr>
                <a:t>Saliva</a:t>
              </a:r>
            </a:p>
          </p:txBody>
        </p:sp>
      </p:grpSp>
      <p:sp>
        <p:nvSpPr>
          <p:cNvPr id="2" name="Title 1">
            <a:extLst>
              <a:ext uri="{FF2B5EF4-FFF2-40B4-BE49-F238E27FC236}">
                <a16:creationId xmlns:a16="http://schemas.microsoft.com/office/drawing/2014/main" id="{6716A146-7926-C144-BFD9-000874507F0B}"/>
              </a:ext>
            </a:extLst>
          </p:cNvPr>
          <p:cNvSpPr>
            <a:spLocks noGrp="1"/>
          </p:cNvSpPr>
          <p:nvPr>
            <p:ph type="title"/>
          </p:nvPr>
        </p:nvSpPr>
        <p:spPr/>
        <p:txBody>
          <a:bodyPr/>
          <a:lstStyle/>
          <a:p>
            <a:r>
              <a:rPr lang="en-US" dirty="0"/>
              <a:t> </a:t>
            </a:r>
          </a:p>
        </p:txBody>
      </p:sp>
      <p:pic>
        <p:nvPicPr>
          <p:cNvPr id="5" name="Picture 4" descr="A close up of a clock&#10;&#10;Description automatically generated">
            <a:extLst>
              <a:ext uri="{FF2B5EF4-FFF2-40B4-BE49-F238E27FC236}">
                <a16:creationId xmlns:a16="http://schemas.microsoft.com/office/drawing/2014/main" id="{01951B28-7103-5045-95B5-A9D8E6E9ECEB}"/>
              </a:ext>
            </a:extLst>
          </p:cNvPr>
          <p:cNvPicPr>
            <a:picLocks noChangeAspect="1"/>
          </p:cNvPicPr>
          <p:nvPr/>
        </p:nvPicPr>
        <p:blipFill>
          <a:blip r:embed="rId3"/>
          <a:stretch>
            <a:fillRect/>
          </a:stretch>
        </p:blipFill>
        <p:spPr>
          <a:xfrm>
            <a:off x="632574" y="744278"/>
            <a:ext cx="4392347" cy="4399221"/>
          </a:xfrm>
          <a:prstGeom prst="rect">
            <a:avLst/>
          </a:prstGeom>
        </p:spPr>
      </p:pic>
      <p:grpSp>
        <p:nvGrpSpPr>
          <p:cNvPr id="17" name="Group 16">
            <a:extLst>
              <a:ext uri="{FF2B5EF4-FFF2-40B4-BE49-F238E27FC236}">
                <a16:creationId xmlns:a16="http://schemas.microsoft.com/office/drawing/2014/main" id="{017BF67B-4DAF-0149-BECC-1E932C112B95}"/>
              </a:ext>
            </a:extLst>
          </p:cNvPr>
          <p:cNvGrpSpPr/>
          <p:nvPr/>
        </p:nvGrpSpPr>
        <p:grpSpPr>
          <a:xfrm>
            <a:off x="5180306" y="758885"/>
            <a:ext cx="2864099" cy="2369446"/>
            <a:chOff x="5443869" y="135614"/>
            <a:chExt cx="3524661" cy="2915924"/>
          </a:xfrm>
        </p:grpSpPr>
        <p:sp>
          <p:nvSpPr>
            <p:cNvPr id="11" name="Down Arrow 10">
              <a:extLst>
                <a:ext uri="{FF2B5EF4-FFF2-40B4-BE49-F238E27FC236}">
                  <a16:creationId xmlns:a16="http://schemas.microsoft.com/office/drawing/2014/main" id="{631C88D9-DC5A-994C-B0A3-1F6FA648A529}"/>
                </a:ext>
              </a:extLst>
            </p:cNvPr>
            <p:cNvSpPr/>
            <p:nvPr/>
          </p:nvSpPr>
          <p:spPr>
            <a:xfrm rot="10800000">
              <a:off x="5443869" y="135614"/>
              <a:ext cx="3524661" cy="291592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B5E6D8A-0A84-924F-8BDB-72328AA1970B}"/>
                </a:ext>
              </a:extLst>
            </p:cNvPr>
            <p:cNvSpPr txBox="1"/>
            <p:nvPr/>
          </p:nvSpPr>
          <p:spPr>
            <a:xfrm>
              <a:off x="6206074" y="994409"/>
              <a:ext cx="2000250" cy="1513235"/>
            </a:xfrm>
            <a:prstGeom prst="rect">
              <a:avLst/>
            </a:prstGeom>
            <a:noFill/>
          </p:spPr>
          <p:txBody>
            <a:bodyPr wrap="square" rtlCol="0">
              <a:spAutoFit/>
            </a:bodyPr>
            <a:lstStyle/>
            <a:p>
              <a:pPr algn="ctr">
                <a:spcBef>
                  <a:spcPts val="150"/>
                </a:spcBef>
                <a:buClr>
                  <a:srgbClr val="FFFF00"/>
                </a:buClr>
              </a:pPr>
              <a:r>
                <a:rPr lang="en-US" sz="1400" dirty="0">
                  <a:solidFill>
                    <a:schemeClr val="bg1"/>
                  </a:solidFill>
                  <a:latin typeface="Georgia" charset="0"/>
                  <a:ea typeface="Georgia" charset="0"/>
                  <a:cs typeface="Georgia" charset="0"/>
                </a:rPr>
                <a:t>Breathing Rate</a:t>
              </a:r>
            </a:p>
            <a:p>
              <a:pPr algn="ctr">
                <a:spcBef>
                  <a:spcPts val="150"/>
                </a:spcBef>
                <a:buClr>
                  <a:srgbClr val="FFFF00"/>
                </a:buClr>
              </a:pPr>
              <a:r>
                <a:rPr lang="en-US" sz="1400" dirty="0">
                  <a:solidFill>
                    <a:schemeClr val="bg1"/>
                  </a:solidFill>
                  <a:latin typeface="Georgia" charset="0"/>
                  <a:ea typeface="Georgia" charset="0"/>
                  <a:cs typeface="Georgia" charset="0"/>
                </a:rPr>
                <a:t>Heart Rate</a:t>
              </a:r>
            </a:p>
            <a:p>
              <a:pPr algn="ctr">
                <a:spcBef>
                  <a:spcPts val="150"/>
                </a:spcBef>
                <a:buClr>
                  <a:srgbClr val="FFFF00"/>
                </a:buClr>
              </a:pPr>
              <a:r>
                <a:rPr lang="en-US" sz="1400" dirty="0">
                  <a:solidFill>
                    <a:schemeClr val="bg1"/>
                  </a:solidFill>
                  <a:latin typeface="Georgia" charset="0"/>
                  <a:ea typeface="Georgia" charset="0"/>
                  <a:cs typeface="Georgia" charset="0"/>
                </a:rPr>
                <a:t>Pupil Dilation</a:t>
              </a:r>
            </a:p>
            <a:p>
              <a:pPr algn="ctr">
                <a:spcBef>
                  <a:spcPts val="150"/>
                </a:spcBef>
                <a:buClr>
                  <a:srgbClr val="FFFF00"/>
                </a:buClr>
              </a:pPr>
              <a:r>
                <a:rPr lang="en-US" sz="1400" dirty="0">
                  <a:solidFill>
                    <a:schemeClr val="bg1"/>
                  </a:solidFill>
                  <a:latin typeface="Georgia" charset="0"/>
                  <a:ea typeface="Georgia" charset="0"/>
                  <a:cs typeface="Georgia" charset="0"/>
                </a:rPr>
                <a:t>Blood Pressure</a:t>
              </a:r>
            </a:p>
            <a:p>
              <a:pPr algn="ctr">
                <a:spcBef>
                  <a:spcPts val="150"/>
                </a:spcBef>
                <a:buClr>
                  <a:srgbClr val="FFFF00"/>
                </a:buClr>
              </a:pPr>
              <a:r>
                <a:rPr lang="en-US" sz="1400" dirty="0">
                  <a:solidFill>
                    <a:schemeClr val="bg1"/>
                  </a:solidFill>
                  <a:latin typeface="Georgia" charset="0"/>
                  <a:ea typeface="Georgia" charset="0"/>
                  <a:cs typeface="Georgia" charset="0"/>
                </a:rPr>
                <a:t>Sweating</a:t>
              </a:r>
            </a:p>
            <a:p>
              <a:pPr algn="ctr">
                <a:spcBef>
                  <a:spcPts val="150"/>
                </a:spcBef>
                <a:buClr>
                  <a:srgbClr val="FFFF00"/>
                </a:buClr>
              </a:pPr>
              <a:r>
                <a:rPr lang="en-US" sz="1400" dirty="0">
                  <a:solidFill>
                    <a:schemeClr val="bg1"/>
                  </a:solidFill>
                  <a:latin typeface="Georgia" charset="0"/>
                  <a:ea typeface="Georgia" charset="0"/>
                  <a:cs typeface="Georgia" charset="0"/>
                </a:rPr>
                <a:t>Stress Hormones</a:t>
              </a:r>
            </a:p>
          </p:txBody>
        </p:sp>
      </p:grpSp>
      <p:sp>
        <p:nvSpPr>
          <p:cNvPr id="19" name="Text Box 10">
            <a:extLst>
              <a:ext uri="{FF2B5EF4-FFF2-40B4-BE49-F238E27FC236}">
                <a16:creationId xmlns:a16="http://schemas.microsoft.com/office/drawing/2014/main" id="{40235D0E-DE52-034B-8A58-7B743F310278}"/>
              </a:ext>
            </a:extLst>
          </p:cNvPr>
          <p:cNvSpPr txBox="1">
            <a:spLocks noChangeArrowheads="1"/>
          </p:cNvSpPr>
          <p:nvPr/>
        </p:nvSpPr>
        <p:spPr bwMode="auto">
          <a:xfrm>
            <a:off x="86572" y="136257"/>
            <a:ext cx="6161828" cy="707886"/>
          </a:xfrm>
          <a:prstGeom prst="rect">
            <a:avLst/>
          </a:prstGeom>
          <a:noFill/>
          <a:ln>
            <a:noFill/>
          </a:ln>
          <a:extLst>
            <a:ext uri="{909E8E84-426E-40dd-AFC4-6F175D3DCCD1}"/>
            <a:ext uri="{91240B29-F687-4f45-9708-019B960494DF}"/>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cs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cs typeface="MS PGothic"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defRPr/>
            </a:pPr>
            <a:r>
              <a:rPr lang="en-US" altLang="x-none" sz="4000" dirty="0">
                <a:solidFill>
                  <a:schemeClr val="bg1"/>
                </a:solidFill>
                <a:latin typeface="Georgia" charset="0"/>
              </a:rPr>
              <a:t>SNS: Preparing for Action</a:t>
            </a:r>
          </a:p>
        </p:txBody>
      </p:sp>
      <p:grpSp>
        <p:nvGrpSpPr>
          <p:cNvPr id="30" name="Group 29">
            <a:extLst>
              <a:ext uri="{FF2B5EF4-FFF2-40B4-BE49-F238E27FC236}">
                <a16:creationId xmlns:a16="http://schemas.microsoft.com/office/drawing/2014/main" id="{4117FD57-8690-2241-B56F-96EEA882DF7F}"/>
              </a:ext>
            </a:extLst>
          </p:cNvPr>
          <p:cNvGrpSpPr/>
          <p:nvPr/>
        </p:nvGrpSpPr>
        <p:grpSpPr>
          <a:xfrm rot="17230240">
            <a:off x="1294829" y="2766991"/>
            <a:ext cx="3063440" cy="353794"/>
            <a:chOff x="1294829" y="2766991"/>
            <a:chExt cx="3063440" cy="353794"/>
          </a:xfrm>
        </p:grpSpPr>
        <p:cxnSp>
          <p:nvCxnSpPr>
            <p:cNvPr id="9" name="Straight Connector 8">
              <a:extLst>
                <a:ext uri="{FF2B5EF4-FFF2-40B4-BE49-F238E27FC236}">
                  <a16:creationId xmlns:a16="http://schemas.microsoft.com/office/drawing/2014/main" id="{6A79CE69-3D29-064F-B78F-B67700C4E580}"/>
                </a:ext>
              </a:extLst>
            </p:cNvPr>
            <p:cNvCxnSpPr>
              <a:cxnSpLocks/>
            </p:cNvCxnSpPr>
            <p:nvPr/>
          </p:nvCxnSpPr>
          <p:spPr>
            <a:xfrm flipV="1">
              <a:off x="2986669" y="2943888"/>
              <a:ext cx="1371600" cy="1"/>
            </a:xfrm>
            <a:prstGeom prst="line">
              <a:avLst/>
            </a:prstGeom>
            <a:ln w="50800">
              <a:solidFill>
                <a:srgbClr val="FF0000">
                  <a:alpha val="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A9C0C11-E341-5043-BE75-005679CBE21B}"/>
                </a:ext>
              </a:extLst>
            </p:cNvPr>
            <p:cNvCxnSpPr>
              <a:cxnSpLocks/>
            </p:cNvCxnSpPr>
            <p:nvPr/>
          </p:nvCxnSpPr>
          <p:spPr>
            <a:xfrm flipV="1">
              <a:off x="1294829" y="2943888"/>
              <a:ext cx="1371600" cy="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BC4E647-B2A8-E748-984E-A19BC4EE40C1}"/>
                </a:ext>
              </a:extLst>
            </p:cNvPr>
            <p:cNvSpPr/>
            <p:nvPr/>
          </p:nvSpPr>
          <p:spPr>
            <a:xfrm rot="18322689">
              <a:off x="2651850" y="2766991"/>
              <a:ext cx="353794" cy="353794"/>
            </a:xfrm>
            <a:prstGeom prst="ellipse">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9756431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par>
                          <p:cTn id="8" fill="hold">
                            <p:stCondLst>
                              <p:cond delay="2000"/>
                            </p:stCondLst>
                            <p:childTnLst>
                              <p:par>
                                <p:cTn id="9" presetID="8" presetClass="emph" presetSubtype="0" fill="hold" nodeType="afterEffect">
                                  <p:stCondLst>
                                    <p:cond delay="0"/>
                                  </p:stCondLst>
                                  <p:childTnLst>
                                    <p:animRot by="19200000">
                                      <p:cBhvr>
                                        <p:cTn id="10" dur="1000" fill="hold"/>
                                        <p:tgtEl>
                                          <p:spTgt spid="30"/>
                                        </p:tgtEl>
                                        <p:attrNameLst>
                                          <p:attrName>r</p:attrName>
                                        </p:attrNameLst>
                                      </p:cBhvr>
                                    </p:animRot>
                                  </p:childTnLst>
                                </p:cTn>
                              </p:par>
                            </p:childTnLst>
                          </p:cTn>
                        </p:par>
                        <p:par>
                          <p:cTn id="11" fill="hold">
                            <p:stCondLst>
                              <p:cond delay="3000"/>
                            </p:stCondLst>
                            <p:childTnLst>
                              <p:par>
                                <p:cTn id="12" presetID="22" presetClass="entr" presetSubtype="4"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2000"/>
                                        <p:tgtEl>
                                          <p:spTgt spid="17"/>
                                        </p:tgtEl>
                                      </p:cBhvr>
                                    </p:animEffect>
                                  </p:childTnLst>
                                </p:cTn>
                              </p:par>
                            </p:childTnLst>
                          </p:cTn>
                        </p:par>
                        <p:par>
                          <p:cTn id="15" fill="hold">
                            <p:stCondLst>
                              <p:cond delay="5000"/>
                            </p:stCondLst>
                            <p:childTnLst>
                              <p:par>
                                <p:cTn id="16" presetID="22" presetClass="entr" presetSubtype="1"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1" name="Group 20"/>
          <p:cNvGrpSpPr/>
          <p:nvPr/>
        </p:nvGrpSpPr>
        <p:grpSpPr>
          <a:xfrm>
            <a:off x="1485900" y="1079154"/>
            <a:ext cx="5429250" cy="986938"/>
            <a:chOff x="457200" y="1438870"/>
            <a:chExt cx="7239000" cy="1315917"/>
          </a:xfrm>
        </p:grpSpPr>
        <p:sp>
          <p:nvSpPr>
            <p:cNvPr id="12" name="TextBox 11"/>
            <p:cNvSpPr txBox="1"/>
            <p:nvPr/>
          </p:nvSpPr>
          <p:spPr>
            <a:xfrm>
              <a:off x="3962400" y="1438870"/>
              <a:ext cx="3733800" cy="1272142"/>
            </a:xfrm>
            <a:prstGeom prst="rect">
              <a:avLst/>
            </a:prstGeom>
            <a:noFill/>
          </p:spPr>
          <p:txBody>
            <a:bodyPr wrap="square" rtlCol="0">
              <a:spAutoFit/>
            </a:bodyPr>
            <a:lstStyle/>
            <a:p>
              <a:pPr marL="257162" indent="-257162">
                <a:buAutoNum type="arabicPeriod"/>
              </a:pPr>
              <a:r>
                <a:rPr lang="en-US" sz="1400" dirty="0">
                  <a:solidFill>
                    <a:schemeClr val="bg1"/>
                  </a:solidFill>
                  <a:latin typeface="Georgia" panose="02040502050405020303" pitchFamily="18" charset="0"/>
                  <a:ea typeface="Times New Roman" charset="0"/>
                  <a:cs typeface="Times New Roman" charset="0"/>
                </a:rPr>
                <a:t>Calming Body and Mind</a:t>
              </a:r>
            </a:p>
            <a:p>
              <a:pPr marL="257162" indent="-257162">
                <a:buAutoNum type="arabicPeriod"/>
              </a:pPr>
              <a:r>
                <a:rPr lang="en-US" sz="1400" dirty="0">
                  <a:solidFill>
                    <a:schemeClr val="bg1"/>
                  </a:solidFill>
                  <a:latin typeface="Georgia" panose="02040502050405020303" pitchFamily="18" charset="0"/>
                  <a:ea typeface="Times New Roman" charset="0"/>
                  <a:cs typeface="Times New Roman" charset="0"/>
                </a:rPr>
                <a:t>Ethical Mindfulness</a:t>
              </a:r>
            </a:p>
            <a:p>
              <a:pPr marL="257162" indent="-257162">
                <a:buAutoNum type="arabicPeriod"/>
              </a:pPr>
              <a:r>
                <a:rPr lang="en-US" sz="1400" dirty="0">
                  <a:solidFill>
                    <a:schemeClr val="bg1"/>
                  </a:solidFill>
                  <a:latin typeface="Georgia" panose="02040502050405020303" pitchFamily="18" charset="0"/>
                  <a:ea typeface="Times New Roman" charset="0"/>
                  <a:cs typeface="Times New Roman" charset="0"/>
                </a:rPr>
                <a:t>Emotional Awareness</a:t>
              </a:r>
            </a:p>
            <a:p>
              <a:pPr marL="257162" indent="-257162">
                <a:buAutoNum type="arabicPeriod"/>
              </a:pPr>
              <a:r>
                <a:rPr lang="en-US" sz="1400" dirty="0">
                  <a:solidFill>
                    <a:schemeClr val="bg1"/>
                  </a:solidFill>
                  <a:latin typeface="Georgia" panose="02040502050405020303" pitchFamily="18" charset="0"/>
                  <a:ea typeface="Times New Roman" charset="0"/>
                  <a:cs typeface="Times New Roman" charset="0"/>
                </a:rPr>
                <a:t>Self-Compassion</a:t>
              </a:r>
            </a:p>
          </p:txBody>
        </p:sp>
        <p:grpSp>
          <p:nvGrpSpPr>
            <p:cNvPr id="18" name="Group 17"/>
            <p:cNvGrpSpPr/>
            <p:nvPr/>
          </p:nvGrpSpPr>
          <p:grpSpPr>
            <a:xfrm>
              <a:off x="457200" y="1438870"/>
              <a:ext cx="3352800" cy="1315917"/>
              <a:chOff x="457200" y="1438870"/>
              <a:chExt cx="3352800" cy="1315917"/>
            </a:xfrm>
          </p:grpSpPr>
          <p:sp>
            <p:nvSpPr>
              <p:cNvPr id="11" name="Rectangle 10"/>
              <p:cNvSpPr/>
              <p:nvPr/>
            </p:nvSpPr>
            <p:spPr>
              <a:xfrm>
                <a:off x="457200" y="1447801"/>
                <a:ext cx="3352800" cy="1306986"/>
              </a:xfrm>
              <a:prstGeom prst="rect">
                <a:avLst/>
              </a:prstGeom>
              <a:solidFill>
                <a:srgbClr val="27B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latin typeface="Georgia" panose="02040502050405020303" pitchFamily="18" charset="0"/>
                  <a:ea typeface="Times New Roman" charset="0"/>
                  <a:cs typeface="Times New Roman" charset="0"/>
                </a:endParaRPr>
              </a:p>
            </p:txBody>
          </p:sp>
          <p:sp>
            <p:nvSpPr>
              <p:cNvPr id="13" name="TextBox 12"/>
              <p:cNvSpPr txBox="1"/>
              <p:nvPr/>
            </p:nvSpPr>
            <p:spPr>
              <a:xfrm>
                <a:off x="914400" y="1438870"/>
                <a:ext cx="2819400" cy="943848"/>
              </a:xfrm>
              <a:prstGeom prst="rect">
                <a:avLst/>
              </a:prstGeom>
              <a:noFill/>
            </p:spPr>
            <p:txBody>
              <a:bodyPr wrap="square" rtlCol="0">
                <a:spAutoFit/>
              </a:bodyPr>
              <a:lstStyle/>
              <a:p>
                <a:pPr algn="r"/>
                <a:r>
                  <a:rPr lang="en-US" sz="1400" dirty="0">
                    <a:solidFill>
                      <a:schemeClr val="tx1">
                        <a:lumMod val="65000"/>
                        <a:lumOff val="35000"/>
                      </a:schemeClr>
                    </a:solidFill>
                    <a:latin typeface="Georgia" panose="02040502050405020303" pitchFamily="18" charset="0"/>
                    <a:ea typeface="Times New Roman" charset="0"/>
                    <a:cs typeface="Times New Roman" charset="0"/>
                  </a:rPr>
                  <a:t>SERIES I: </a:t>
                </a:r>
                <a:br>
                  <a:rPr lang="en-US" sz="1400" dirty="0">
                    <a:solidFill>
                      <a:schemeClr val="tx1">
                        <a:lumMod val="65000"/>
                        <a:lumOff val="35000"/>
                      </a:schemeClr>
                    </a:solidFill>
                    <a:latin typeface="Georgia" panose="02040502050405020303" pitchFamily="18" charset="0"/>
                    <a:ea typeface="Times New Roman" charset="0"/>
                    <a:cs typeface="Times New Roman" charset="0"/>
                  </a:rPr>
                </a:br>
                <a:r>
                  <a:rPr lang="en-US" sz="1400" dirty="0">
                    <a:solidFill>
                      <a:schemeClr val="bg1"/>
                    </a:solidFill>
                    <a:latin typeface="Georgia" panose="02040502050405020303" pitchFamily="18" charset="0"/>
                    <a:ea typeface="Times New Roman" charset="0"/>
                    <a:cs typeface="Times New Roman" charset="0"/>
                  </a:rPr>
                  <a:t>SELF-CULTIVATION</a:t>
                </a:r>
              </a:p>
              <a:p>
                <a:endParaRPr lang="en-US" sz="1200" dirty="0">
                  <a:latin typeface="Georgia" panose="02040502050405020303" pitchFamily="18" charset="0"/>
                  <a:ea typeface="Times New Roman" charset="0"/>
                  <a:cs typeface="Times New Roman" charset="0"/>
                </a:endParaRPr>
              </a:p>
            </p:txBody>
          </p:sp>
        </p:grpSp>
      </p:grpSp>
      <p:grpSp>
        <p:nvGrpSpPr>
          <p:cNvPr id="22" name="Group 21"/>
          <p:cNvGrpSpPr/>
          <p:nvPr/>
        </p:nvGrpSpPr>
        <p:grpSpPr>
          <a:xfrm>
            <a:off x="1485900" y="2222156"/>
            <a:ext cx="6286500" cy="954107"/>
            <a:chOff x="457200" y="2962870"/>
            <a:chExt cx="8382000" cy="1272140"/>
          </a:xfrm>
        </p:grpSpPr>
        <p:sp>
          <p:nvSpPr>
            <p:cNvPr id="14" name="TextBox 13"/>
            <p:cNvSpPr txBox="1"/>
            <p:nvPr/>
          </p:nvSpPr>
          <p:spPr>
            <a:xfrm>
              <a:off x="3962400" y="2962870"/>
              <a:ext cx="4876800" cy="1272140"/>
            </a:xfrm>
            <a:prstGeom prst="rect">
              <a:avLst/>
            </a:prstGeom>
            <a:noFill/>
          </p:spPr>
          <p:txBody>
            <a:bodyPr wrap="square" rtlCol="0">
              <a:spAutoFit/>
            </a:bodyPr>
            <a:lstStyle/>
            <a:p>
              <a:pPr marL="257162" indent="-257162">
                <a:buAutoNum type="arabicPeriod" startAt="5"/>
              </a:pPr>
              <a:r>
                <a:rPr lang="en-US" sz="1400" dirty="0">
                  <a:solidFill>
                    <a:schemeClr val="bg1"/>
                  </a:solidFill>
                  <a:latin typeface="Georgia" panose="02040502050405020303" pitchFamily="18" charset="0"/>
                  <a:ea typeface="Times New Roman" charset="0"/>
                  <a:cs typeface="Times New Roman" charset="0"/>
                </a:rPr>
                <a:t>Impartiality and Common Humanity</a:t>
              </a:r>
            </a:p>
            <a:p>
              <a:pPr marL="257162" indent="-257162">
                <a:buAutoNum type="arabicPeriod" startAt="5"/>
              </a:pPr>
              <a:r>
                <a:rPr lang="en-US" sz="1400" dirty="0">
                  <a:solidFill>
                    <a:schemeClr val="bg1"/>
                  </a:solidFill>
                  <a:latin typeface="Georgia" panose="02040502050405020303" pitchFamily="18" charset="0"/>
                  <a:ea typeface="Times New Roman" charset="0"/>
                  <a:cs typeface="Times New Roman" charset="0"/>
                </a:rPr>
                <a:t>Forgiveness and Gratitude</a:t>
              </a:r>
            </a:p>
            <a:p>
              <a:pPr marL="257162" indent="-257162">
                <a:buAutoNum type="arabicPeriod" startAt="5"/>
              </a:pPr>
              <a:r>
                <a:rPr lang="en-US" sz="1400" dirty="0">
                  <a:solidFill>
                    <a:schemeClr val="bg1"/>
                  </a:solidFill>
                  <a:latin typeface="Georgia" panose="02040502050405020303" pitchFamily="18" charset="0"/>
                  <a:ea typeface="Times New Roman" charset="0"/>
                  <a:cs typeface="Times New Roman" charset="0"/>
                </a:rPr>
                <a:t>Empathic Concern</a:t>
              </a:r>
            </a:p>
            <a:p>
              <a:pPr marL="257162" indent="-257162">
                <a:buAutoNum type="arabicPeriod" startAt="5"/>
              </a:pPr>
              <a:r>
                <a:rPr lang="en-US" sz="1400" dirty="0">
                  <a:solidFill>
                    <a:schemeClr val="bg1"/>
                  </a:solidFill>
                  <a:latin typeface="Georgia" panose="02040502050405020303" pitchFamily="18" charset="0"/>
                  <a:ea typeface="Times New Roman" charset="0"/>
                  <a:cs typeface="Times New Roman" charset="0"/>
                </a:rPr>
                <a:t>Compassion</a:t>
              </a:r>
            </a:p>
          </p:txBody>
        </p:sp>
        <p:grpSp>
          <p:nvGrpSpPr>
            <p:cNvPr id="19" name="Group 18"/>
            <p:cNvGrpSpPr/>
            <p:nvPr/>
          </p:nvGrpSpPr>
          <p:grpSpPr>
            <a:xfrm>
              <a:off x="457200" y="2962870"/>
              <a:ext cx="3352800" cy="1272140"/>
              <a:chOff x="457200" y="2962870"/>
              <a:chExt cx="3352800" cy="1272140"/>
            </a:xfrm>
          </p:grpSpPr>
          <p:sp>
            <p:nvSpPr>
              <p:cNvPr id="10" name="Rectangle 9"/>
              <p:cNvSpPr/>
              <p:nvPr/>
            </p:nvSpPr>
            <p:spPr>
              <a:xfrm>
                <a:off x="457200" y="2971799"/>
                <a:ext cx="3352800" cy="1263211"/>
              </a:xfrm>
              <a:prstGeom prst="rect">
                <a:avLst/>
              </a:prstGeom>
              <a:solidFill>
                <a:srgbClr val="C9D9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latin typeface="Georgia" panose="02040502050405020303" pitchFamily="18" charset="0"/>
                  <a:ea typeface="Times New Roman" charset="0"/>
                  <a:cs typeface="Times New Roman" charset="0"/>
                </a:endParaRPr>
              </a:p>
            </p:txBody>
          </p:sp>
          <p:sp>
            <p:nvSpPr>
              <p:cNvPr id="15" name="TextBox 14"/>
              <p:cNvSpPr txBox="1"/>
              <p:nvPr/>
            </p:nvSpPr>
            <p:spPr>
              <a:xfrm>
                <a:off x="762000" y="2962870"/>
                <a:ext cx="2971800" cy="943846"/>
              </a:xfrm>
              <a:prstGeom prst="rect">
                <a:avLst/>
              </a:prstGeom>
              <a:noFill/>
            </p:spPr>
            <p:txBody>
              <a:bodyPr wrap="square" rtlCol="0">
                <a:spAutoFit/>
              </a:bodyPr>
              <a:lstStyle/>
              <a:p>
                <a:pPr algn="r"/>
                <a:r>
                  <a:rPr lang="en-US" sz="1400" dirty="0">
                    <a:solidFill>
                      <a:schemeClr val="tx1">
                        <a:lumMod val="65000"/>
                        <a:lumOff val="35000"/>
                      </a:schemeClr>
                    </a:solidFill>
                    <a:latin typeface="Georgia" panose="02040502050405020303" pitchFamily="18" charset="0"/>
                    <a:ea typeface="Times New Roman" charset="0"/>
                    <a:cs typeface="Times New Roman" charset="0"/>
                  </a:rPr>
                  <a:t>SERIES II: </a:t>
                </a:r>
                <a:br>
                  <a:rPr lang="en-US" sz="1400" dirty="0">
                    <a:solidFill>
                      <a:schemeClr val="tx1">
                        <a:lumMod val="65000"/>
                        <a:lumOff val="35000"/>
                      </a:schemeClr>
                    </a:solidFill>
                    <a:latin typeface="Georgia" panose="02040502050405020303" pitchFamily="18" charset="0"/>
                    <a:ea typeface="Times New Roman" charset="0"/>
                    <a:cs typeface="Times New Roman" charset="0"/>
                  </a:rPr>
                </a:br>
                <a:r>
                  <a:rPr lang="en-US" sz="1400" dirty="0">
                    <a:solidFill>
                      <a:schemeClr val="bg1"/>
                    </a:solidFill>
                    <a:latin typeface="Georgia" panose="02040502050405020303" pitchFamily="18" charset="0"/>
                    <a:ea typeface="Times New Roman" charset="0"/>
                    <a:cs typeface="Times New Roman" charset="0"/>
                  </a:rPr>
                  <a:t>RELATING TO OTHERS</a:t>
                </a:r>
              </a:p>
              <a:p>
                <a:endParaRPr lang="en-US" sz="1200" dirty="0">
                  <a:latin typeface="Georgia" panose="02040502050405020303" pitchFamily="18" charset="0"/>
                  <a:ea typeface="Times New Roman" charset="0"/>
                  <a:cs typeface="Times New Roman" charset="0"/>
                </a:endParaRPr>
              </a:p>
            </p:txBody>
          </p:sp>
        </p:grpSp>
      </p:grpSp>
      <p:grpSp>
        <p:nvGrpSpPr>
          <p:cNvPr id="23" name="Group 22"/>
          <p:cNvGrpSpPr/>
          <p:nvPr/>
        </p:nvGrpSpPr>
        <p:grpSpPr>
          <a:xfrm>
            <a:off x="1485900" y="3335656"/>
            <a:ext cx="6286500" cy="682620"/>
            <a:chOff x="457200" y="4447541"/>
            <a:chExt cx="8382000" cy="910159"/>
          </a:xfrm>
        </p:grpSpPr>
        <p:sp>
          <p:nvSpPr>
            <p:cNvPr id="16" name="TextBox 15"/>
            <p:cNvSpPr txBox="1"/>
            <p:nvPr/>
          </p:nvSpPr>
          <p:spPr>
            <a:xfrm>
              <a:off x="3962400" y="4486870"/>
              <a:ext cx="4876800" cy="697626"/>
            </a:xfrm>
            <a:prstGeom prst="rect">
              <a:avLst/>
            </a:prstGeom>
            <a:noFill/>
          </p:spPr>
          <p:txBody>
            <a:bodyPr wrap="square" rtlCol="0">
              <a:spAutoFit/>
            </a:bodyPr>
            <a:lstStyle/>
            <a:p>
              <a:pPr marL="257162" indent="-257162">
                <a:buAutoNum type="arabicPeriod" startAt="9"/>
              </a:pPr>
              <a:r>
                <a:rPr lang="en-US" sz="1400" dirty="0">
                  <a:solidFill>
                    <a:schemeClr val="bg1"/>
                  </a:solidFill>
                  <a:latin typeface="Georgia" panose="02040502050405020303" pitchFamily="18" charset="0"/>
                  <a:ea typeface="Times New Roman" charset="0"/>
                  <a:cs typeface="Times New Roman" charset="0"/>
                </a:rPr>
                <a:t>Appreciating Interdependence</a:t>
              </a:r>
            </a:p>
            <a:p>
              <a:pPr marL="257162" indent="-257162">
                <a:buAutoNum type="arabicPeriod" startAt="9"/>
              </a:pPr>
              <a:r>
                <a:rPr lang="en-US" sz="1400" dirty="0">
                  <a:solidFill>
                    <a:schemeClr val="bg1"/>
                  </a:solidFill>
                  <a:latin typeface="Georgia" panose="02040502050405020303" pitchFamily="18" charset="0"/>
                  <a:ea typeface="Times New Roman" charset="0"/>
                  <a:cs typeface="Times New Roman" charset="0"/>
                </a:rPr>
                <a:t>Engaging with Discernment</a:t>
              </a:r>
            </a:p>
          </p:txBody>
        </p:sp>
        <p:grpSp>
          <p:nvGrpSpPr>
            <p:cNvPr id="20" name="Group 19"/>
            <p:cNvGrpSpPr/>
            <p:nvPr/>
          </p:nvGrpSpPr>
          <p:grpSpPr>
            <a:xfrm>
              <a:off x="457200" y="4447541"/>
              <a:ext cx="3352800" cy="910159"/>
              <a:chOff x="457200" y="4447541"/>
              <a:chExt cx="3352800" cy="910159"/>
            </a:xfrm>
          </p:grpSpPr>
          <p:sp>
            <p:nvSpPr>
              <p:cNvPr id="9" name="Rectangle 8"/>
              <p:cNvSpPr/>
              <p:nvPr/>
            </p:nvSpPr>
            <p:spPr>
              <a:xfrm>
                <a:off x="457200" y="4495798"/>
                <a:ext cx="3352800" cy="861902"/>
              </a:xfrm>
              <a:prstGeom prst="rect">
                <a:avLst/>
              </a:prstGeom>
              <a:solidFill>
                <a:srgbClr val="FDA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latin typeface="Georgia" panose="02040502050405020303" pitchFamily="18" charset="0"/>
                  <a:ea typeface="Times New Roman" charset="0"/>
                  <a:cs typeface="Times New Roman" charset="0"/>
                </a:endParaRPr>
              </a:p>
            </p:txBody>
          </p:sp>
          <p:sp>
            <p:nvSpPr>
              <p:cNvPr id="17" name="TextBox 16"/>
              <p:cNvSpPr txBox="1"/>
              <p:nvPr/>
            </p:nvSpPr>
            <p:spPr>
              <a:xfrm>
                <a:off x="457200" y="4447541"/>
                <a:ext cx="3276600" cy="697626"/>
              </a:xfrm>
              <a:prstGeom prst="rect">
                <a:avLst/>
              </a:prstGeom>
              <a:noFill/>
            </p:spPr>
            <p:txBody>
              <a:bodyPr wrap="square" rtlCol="0">
                <a:spAutoFit/>
              </a:bodyPr>
              <a:lstStyle/>
              <a:p>
                <a:pPr algn="r"/>
                <a:r>
                  <a:rPr lang="en-US" sz="1400" dirty="0">
                    <a:solidFill>
                      <a:schemeClr val="tx1">
                        <a:lumMod val="65000"/>
                        <a:lumOff val="35000"/>
                      </a:schemeClr>
                    </a:solidFill>
                    <a:latin typeface="Georgia" panose="02040502050405020303" pitchFamily="18" charset="0"/>
                    <a:ea typeface="Times New Roman" charset="0"/>
                    <a:cs typeface="Times New Roman" charset="0"/>
                  </a:rPr>
                  <a:t>	SERIES III: </a:t>
                </a:r>
                <a:br>
                  <a:rPr lang="en-US" sz="1400" dirty="0">
                    <a:solidFill>
                      <a:schemeClr val="tx1">
                        <a:lumMod val="65000"/>
                        <a:lumOff val="35000"/>
                      </a:schemeClr>
                    </a:solidFill>
                    <a:latin typeface="Georgia" panose="02040502050405020303" pitchFamily="18" charset="0"/>
                    <a:ea typeface="Times New Roman" charset="0"/>
                    <a:cs typeface="Times New Roman" charset="0"/>
                  </a:rPr>
                </a:br>
                <a:r>
                  <a:rPr lang="en-US" sz="1400" dirty="0">
                    <a:solidFill>
                      <a:schemeClr val="bg1"/>
                    </a:solidFill>
                    <a:latin typeface="Georgia" panose="02040502050405020303" pitchFamily="18" charset="0"/>
                    <a:ea typeface="Times New Roman" charset="0"/>
                    <a:cs typeface="Times New Roman" charset="0"/>
                  </a:rPr>
                  <a:t>ENGAGING IN SYSTEMS</a:t>
                </a:r>
                <a:endParaRPr lang="en-US" sz="1400" dirty="0">
                  <a:latin typeface="Georgia" panose="02040502050405020303" pitchFamily="18" charset="0"/>
                  <a:ea typeface="Times New Roman" charset="0"/>
                  <a:cs typeface="Times New Roman" charset="0"/>
                </a:endParaRPr>
              </a:p>
            </p:txBody>
          </p:sp>
        </p:grpSp>
      </p:grpSp>
      <p:sp>
        <p:nvSpPr>
          <p:cNvPr id="8" name="TextBox 7"/>
          <p:cNvSpPr txBox="1"/>
          <p:nvPr/>
        </p:nvSpPr>
        <p:spPr>
          <a:xfrm>
            <a:off x="1485900" y="400050"/>
            <a:ext cx="5257800" cy="490584"/>
          </a:xfrm>
          <a:prstGeom prst="rect">
            <a:avLst/>
          </a:prstGeom>
          <a:noFill/>
        </p:spPr>
        <p:txBody>
          <a:bodyPr wrap="square" rtlCol="0">
            <a:spAutoFit/>
          </a:bodyPr>
          <a:lstStyle/>
          <a:p>
            <a:r>
              <a:rPr lang="en-US" sz="1800" dirty="0">
                <a:solidFill>
                  <a:schemeClr val="bg1"/>
                </a:solidFill>
                <a:latin typeface="Georgia" panose="02040502050405020303" pitchFamily="18" charset="0"/>
                <a:cs typeface="Times New Roman" panose="02020603050405020304" pitchFamily="18" charset="0"/>
              </a:rPr>
              <a:t>COMPASSIONATE</a:t>
            </a:r>
            <a:r>
              <a:rPr lang="en-US" sz="1800" dirty="0">
                <a:solidFill>
                  <a:srgbClr val="FFFF00"/>
                </a:solidFill>
                <a:latin typeface="Georgia" panose="02040502050405020303" pitchFamily="18" charset="0"/>
                <a:cs typeface="Times New Roman" panose="02020603050405020304" pitchFamily="18" charset="0"/>
              </a:rPr>
              <a:t> </a:t>
            </a:r>
            <a:r>
              <a:rPr lang="en-US" sz="1800" dirty="0">
                <a:solidFill>
                  <a:schemeClr val="bg1"/>
                </a:solidFill>
                <a:latin typeface="Georgia" panose="02040502050405020303" pitchFamily="18" charset="0"/>
                <a:cs typeface="Times New Roman" panose="02020603050405020304" pitchFamily="18" charset="0"/>
              </a:rPr>
              <a:t>INTEGRITY TRAINING</a:t>
            </a:r>
          </a:p>
          <a:p>
            <a:endParaRPr lang="en-US" sz="788" dirty="0">
              <a:latin typeface="Georgia" panose="02040502050405020303" pitchFamily="18" charset="0"/>
              <a:cs typeface="Times New Roman" panose="02020603050405020304" pitchFamily="18" charset="0"/>
            </a:endParaRPr>
          </a:p>
        </p:txBody>
      </p:sp>
      <p:sp>
        <p:nvSpPr>
          <p:cNvPr id="28" name="Rectangle 27"/>
          <p:cNvSpPr/>
          <p:nvPr/>
        </p:nvSpPr>
        <p:spPr>
          <a:xfrm>
            <a:off x="0" y="4253516"/>
            <a:ext cx="9144000" cy="881743"/>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9" name="Picture 28" descr="ccise.png"/>
          <p:cNvPicPr>
            <a:picLocks noChangeAspect="1"/>
          </p:cNvPicPr>
          <p:nvPr/>
        </p:nvPicPr>
        <p:blipFill>
          <a:blip r:embed="rId3" cstate="print"/>
          <a:srcRect t="41667"/>
          <a:stretch>
            <a:fillRect/>
          </a:stretch>
        </p:blipFill>
        <p:spPr>
          <a:xfrm>
            <a:off x="306357" y="4384144"/>
            <a:ext cx="1063690" cy="620486"/>
          </a:xfrm>
          <a:prstGeom prst="rect">
            <a:avLst/>
          </a:prstGeom>
        </p:spPr>
      </p:pic>
      <p:pic>
        <p:nvPicPr>
          <p:cNvPr id="30" name="Picture 29" descr="life.png"/>
          <p:cNvPicPr>
            <a:picLocks noChangeAspect="1"/>
          </p:cNvPicPr>
          <p:nvPr/>
        </p:nvPicPr>
        <p:blipFill>
          <a:blip r:embed="rId4" cstate="print"/>
          <a:srcRect b="12987"/>
          <a:stretch>
            <a:fillRect/>
          </a:stretch>
        </p:blipFill>
        <p:spPr>
          <a:xfrm>
            <a:off x="8011887" y="4313385"/>
            <a:ext cx="875731" cy="762000"/>
          </a:xfrm>
          <a:prstGeom prst="rect">
            <a:avLst/>
          </a:prstGeom>
        </p:spPr>
      </p:pic>
      <p:sp>
        <p:nvSpPr>
          <p:cNvPr id="31" name="TextBox 30"/>
          <p:cNvSpPr txBox="1"/>
          <p:nvPr/>
        </p:nvSpPr>
        <p:spPr>
          <a:xfrm>
            <a:off x="1523999" y="4309665"/>
            <a:ext cx="5935579" cy="769441"/>
          </a:xfrm>
          <a:prstGeom prst="rect">
            <a:avLst/>
          </a:prstGeom>
          <a:noFill/>
        </p:spPr>
        <p:txBody>
          <a:bodyPr wrap="square" rtlCol="0">
            <a:spAutoFit/>
          </a:bodyPr>
          <a:lstStyle/>
          <a:p>
            <a:pPr defTabSz="163505"/>
            <a:r>
              <a:rPr lang="en-US" sz="1200" spc="600" dirty="0">
                <a:solidFill>
                  <a:schemeClr val="tx1">
                    <a:lumMod val="75000"/>
                    <a:lumOff val="25000"/>
                  </a:schemeClr>
                </a:solidFill>
                <a:latin typeface="Georgia" panose="02040502050405020303" pitchFamily="18" charset="0"/>
                <a:ea typeface="Times New Roman" charset="0"/>
                <a:cs typeface="Times New Roman" charset="0"/>
              </a:rPr>
              <a:t>COMPASSIONATE INTEGRITY TRAINING</a:t>
            </a:r>
            <a:br>
              <a:rPr lang="en-US" sz="1200" spc="600" dirty="0">
                <a:solidFill>
                  <a:schemeClr val="bg1"/>
                </a:solidFill>
                <a:latin typeface="Georgia" panose="02040502050405020303" pitchFamily="18" charset="0"/>
                <a:ea typeface="Times New Roman" charset="0"/>
                <a:cs typeface="Times New Roman" charset="0"/>
              </a:rPr>
            </a:br>
            <a:r>
              <a:rPr lang="en-US" sz="1000" spc="600" dirty="0">
                <a:solidFill>
                  <a:srgbClr val="FFFF00"/>
                </a:solidFill>
                <a:latin typeface="Georgia" panose="02040502050405020303" pitchFamily="18" charset="0"/>
                <a:ea typeface="Times New Roman" charset="0"/>
                <a:cs typeface="Times New Roman" charset="0"/>
              </a:rPr>
              <a:t>SERIES I:	</a:t>
            </a:r>
            <a:r>
              <a:rPr lang="en-US" sz="1000" spc="600" dirty="0">
                <a:solidFill>
                  <a:schemeClr val="bg1"/>
                </a:solidFill>
                <a:latin typeface="Georgia" panose="02040502050405020303" pitchFamily="18" charset="0"/>
                <a:ea typeface="Times New Roman" charset="0"/>
                <a:cs typeface="Times New Roman" charset="0"/>
              </a:rPr>
              <a:t>SELF-CULTIVATION</a:t>
            </a:r>
            <a:br>
              <a:rPr lang="en-US" sz="1000" spc="600" dirty="0">
                <a:solidFill>
                  <a:schemeClr val="bg1"/>
                </a:solidFill>
                <a:latin typeface="Georgia" panose="02040502050405020303" pitchFamily="18" charset="0"/>
                <a:ea typeface="Times New Roman" charset="0"/>
                <a:cs typeface="Times New Roman" charset="0"/>
              </a:rPr>
            </a:br>
            <a:r>
              <a:rPr lang="en-US" sz="1000" spc="600" dirty="0">
                <a:solidFill>
                  <a:srgbClr val="FFFF00"/>
                </a:solidFill>
                <a:latin typeface="Georgia" panose="02040502050405020303" pitchFamily="18" charset="0"/>
                <a:ea typeface="Times New Roman" charset="0"/>
                <a:cs typeface="Times New Roman" charset="0"/>
              </a:rPr>
              <a:t>SKILL 1:		</a:t>
            </a:r>
            <a:r>
              <a:rPr lang="en-US" sz="1000" spc="600" dirty="0">
                <a:solidFill>
                  <a:schemeClr val="bg1"/>
                </a:solidFill>
                <a:latin typeface="Georgia" panose="02040502050405020303" pitchFamily="18" charset="0"/>
                <a:ea typeface="Times New Roman" charset="0"/>
                <a:cs typeface="Times New Roman" charset="0"/>
              </a:rPr>
              <a:t>CALMING BODY AND MIND</a:t>
            </a:r>
          </a:p>
          <a:p>
            <a:endParaRPr lang="en-US" sz="1200" spc="600" dirty="0">
              <a:solidFill>
                <a:schemeClr val="bg1"/>
              </a:solidFill>
              <a:latin typeface="Georgia" panose="02040502050405020303" pitchFamily="18" charset="0"/>
              <a:ea typeface="Times New Roman" charset="0"/>
              <a:cs typeface="Times New Roman" charset="0"/>
            </a:endParaRPr>
          </a:p>
        </p:txBody>
      </p:sp>
    </p:spTree>
    <p:extLst>
      <p:ext uri="{BB962C8B-B14F-4D97-AF65-F5344CB8AC3E}">
        <p14:creationId xmlns:p14="http://schemas.microsoft.com/office/powerpoint/2010/main" val="38602316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2000"/>
                                        <p:tgtEl>
                                          <p:spTgt spid="22"/>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5FE0BA6-702B-234E-9668-8F736895515D}"/>
              </a:ext>
            </a:extLst>
          </p:cNvPr>
          <p:cNvGrpSpPr/>
          <p:nvPr/>
        </p:nvGrpSpPr>
        <p:grpSpPr>
          <a:xfrm>
            <a:off x="5180306" y="758885"/>
            <a:ext cx="2864099" cy="2369446"/>
            <a:chOff x="5180306" y="758885"/>
            <a:chExt cx="2864099" cy="2369446"/>
          </a:xfrm>
        </p:grpSpPr>
        <p:sp>
          <p:nvSpPr>
            <p:cNvPr id="11" name="Down Arrow 10">
              <a:extLst>
                <a:ext uri="{FF2B5EF4-FFF2-40B4-BE49-F238E27FC236}">
                  <a16:creationId xmlns:a16="http://schemas.microsoft.com/office/drawing/2014/main" id="{631C88D9-DC5A-994C-B0A3-1F6FA648A529}"/>
                </a:ext>
              </a:extLst>
            </p:cNvPr>
            <p:cNvSpPr/>
            <p:nvPr/>
          </p:nvSpPr>
          <p:spPr>
            <a:xfrm rot="10800000">
              <a:off x="5180306" y="758885"/>
              <a:ext cx="2864099" cy="236944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0652A0C-146D-F442-9EFB-C8309EC0763A}"/>
                </a:ext>
              </a:extLst>
            </p:cNvPr>
            <p:cNvSpPr txBox="1"/>
            <p:nvPr/>
          </p:nvSpPr>
          <p:spPr>
            <a:xfrm>
              <a:off x="5799665" y="1906014"/>
              <a:ext cx="1625380" cy="446004"/>
            </a:xfrm>
            <a:prstGeom prst="rect">
              <a:avLst/>
            </a:prstGeom>
            <a:noFill/>
          </p:spPr>
          <p:txBody>
            <a:bodyPr wrap="square" rtlCol="0">
              <a:spAutoFit/>
            </a:bodyPr>
            <a:lstStyle/>
            <a:p>
              <a:pPr algn="ctr">
                <a:spcBef>
                  <a:spcPts val="150"/>
                </a:spcBef>
                <a:buClr>
                  <a:srgbClr val="FFFF00"/>
                </a:buClr>
              </a:pPr>
              <a:r>
                <a:rPr lang="en-US" sz="1400" dirty="0">
                  <a:solidFill>
                    <a:schemeClr val="bg1"/>
                  </a:solidFill>
                  <a:latin typeface="Georgia" charset="0"/>
                  <a:ea typeface="Georgia" charset="0"/>
                  <a:cs typeface="Georgia" charset="0"/>
                </a:rPr>
                <a:t>Digestion</a:t>
              </a:r>
            </a:p>
            <a:p>
              <a:pPr algn="ctr">
                <a:spcBef>
                  <a:spcPts val="150"/>
                </a:spcBef>
                <a:buClr>
                  <a:srgbClr val="FFFF00"/>
                </a:buClr>
              </a:pPr>
              <a:r>
                <a:rPr lang="en-US" sz="1400" dirty="0">
                  <a:solidFill>
                    <a:schemeClr val="bg1"/>
                  </a:solidFill>
                  <a:latin typeface="Georgia" charset="0"/>
                  <a:ea typeface="Georgia" charset="0"/>
                  <a:cs typeface="Georgia" charset="0"/>
                </a:rPr>
                <a:t>Saliva</a:t>
              </a:r>
            </a:p>
          </p:txBody>
        </p:sp>
      </p:grpSp>
      <p:pic>
        <p:nvPicPr>
          <p:cNvPr id="5" name="Picture 4" descr="A close up of a clock&#10;&#10;Description automatically generated">
            <a:extLst>
              <a:ext uri="{FF2B5EF4-FFF2-40B4-BE49-F238E27FC236}">
                <a16:creationId xmlns:a16="http://schemas.microsoft.com/office/drawing/2014/main" id="{01951B28-7103-5045-95B5-A9D8E6E9ECEB}"/>
              </a:ext>
            </a:extLst>
          </p:cNvPr>
          <p:cNvPicPr>
            <a:picLocks noChangeAspect="1"/>
          </p:cNvPicPr>
          <p:nvPr/>
        </p:nvPicPr>
        <p:blipFill>
          <a:blip r:embed="rId3"/>
          <a:stretch>
            <a:fillRect/>
          </a:stretch>
        </p:blipFill>
        <p:spPr>
          <a:xfrm>
            <a:off x="632574" y="744278"/>
            <a:ext cx="4392347" cy="4399221"/>
          </a:xfrm>
          <a:prstGeom prst="rect">
            <a:avLst/>
          </a:prstGeom>
        </p:spPr>
      </p:pic>
      <p:grpSp>
        <p:nvGrpSpPr>
          <p:cNvPr id="3" name="Group 2">
            <a:extLst>
              <a:ext uri="{FF2B5EF4-FFF2-40B4-BE49-F238E27FC236}">
                <a16:creationId xmlns:a16="http://schemas.microsoft.com/office/drawing/2014/main" id="{DA9F443D-9CCE-8442-A10F-060C9EEDF80B}"/>
              </a:ext>
            </a:extLst>
          </p:cNvPr>
          <p:cNvGrpSpPr/>
          <p:nvPr/>
        </p:nvGrpSpPr>
        <p:grpSpPr>
          <a:xfrm>
            <a:off x="5180306" y="2637797"/>
            <a:ext cx="2864099" cy="2369446"/>
            <a:chOff x="5180306" y="2637797"/>
            <a:chExt cx="2864099" cy="2369446"/>
          </a:xfrm>
        </p:grpSpPr>
        <p:sp>
          <p:nvSpPr>
            <p:cNvPr id="13" name="Down Arrow 12">
              <a:extLst>
                <a:ext uri="{FF2B5EF4-FFF2-40B4-BE49-F238E27FC236}">
                  <a16:creationId xmlns:a16="http://schemas.microsoft.com/office/drawing/2014/main" id="{984ACD07-633B-FB4F-A9FE-E8AE73AF3815}"/>
                </a:ext>
              </a:extLst>
            </p:cNvPr>
            <p:cNvSpPr/>
            <p:nvPr/>
          </p:nvSpPr>
          <p:spPr>
            <a:xfrm>
              <a:off x="5180306" y="2637797"/>
              <a:ext cx="2864099" cy="2369446"/>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B5E6D8A-0A84-924F-8BDB-72328AA1970B}"/>
                </a:ext>
              </a:extLst>
            </p:cNvPr>
            <p:cNvSpPr txBox="1"/>
            <p:nvPr/>
          </p:nvSpPr>
          <p:spPr>
            <a:xfrm>
              <a:off x="5807715" y="2763351"/>
              <a:ext cx="1625380" cy="1229637"/>
            </a:xfrm>
            <a:prstGeom prst="rect">
              <a:avLst/>
            </a:prstGeom>
            <a:noFill/>
          </p:spPr>
          <p:txBody>
            <a:bodyPr wrap="square" rtlCol="0">
              <a:spAutoFit/>
            </a:bodyPr>
            <a:lstStyle/>
            <a:p>
              <a:pPr algn="ctr">
                <a:spcBef>
                  <a:spcPts val="150"/>
                </a:spcBef>
                <a:buClr>
                  <a:srgbClr val="FFFF00"/>
                </a:buClr>
              </a:pPr>
              <a:r>
                <a:rPr lang="en-US" sz="1400" dirty="0">
                  <a:solidFill>
                    <a:schemeClr val="bg1"/>
                  </a:solidFill>
                  <a:latin typeface="Georgia" charset="0"/>
                  <a:ea typeface="Georgia" charset="0"/>
                  <a:cs typeface="Georgia" charset="0"/>
                </a:rPr>
                <a:t>Breathing Rate</a:t>
              </a:r>
            </a:p>
            <a:p>
              <a:pPr algn="ctr">
                <a:spcBef>
                  <a:spcPts val="150"/>
                </a:spcBef>
                <a:buClr>
                  <a:srgbClr val="FFFF00"/>
                </a:buClr>
              </a:pPr>
              <a:r>
                <a:rPr lang="en-US" sz="1400" dirty="0">
                  <a:solidFill>
                    <a:schemeClr val="bg1"/>
                  </a:solidFill>
                  <a:latin typeface="Georgia" charset="0"/>
                  <a:ea typeface="Georgia" charset="0"/>
                  <a:cs typeface="Georgia" charset="0"/>
                </a:rPr>
                <a:t>Heart Rate</a:t>
              </a:r>
            </a:p>
            <a:p>
              <a:pPr algn="ctr">
                <a:spcBef>
                  <a:spcPts val="150"/>
                </a:spcBef>
                <a:buClr>
                  <a:srgbClr val="FFFF00"/>
                </a:buClr>
              </a:pPr>
              <a:r>
                <a:rPr lang="en-US" sz="1400" dirty="0">
                  <a:solidFill>
                    <a:schemeClr val="bg1"/>
                  </a:solidFill>
                  <a:latin typeface="Georgia" charset="0"/>
                  <a:ea typeface="Georgia" charset="0"/>
                  <a:cs typeface="Georgia" charset="0"/>
                </a:rPr>
                <a:t>Pupil Dilation</a:t>
              </a:r>
            </a:p>
            <a:p>
              <a:pPr algn="ctr">
                <a:spcBef>
                  <a:spcPts val="150"/>
                </a:spcBef>
                <a:buClr>
                  <a:srgbClr val="FFFF00"/>
                </a:buClr>
              </a:pPr>
              <a:r>
                <a:rPr lang="en-US" sz="1400" dirty="0">
                  <a:solidFill>
                    <a:schemeClr val="bg1"/>
                  </a:solidFill>
                  <a:latin typeface="Georgia" charset="0"/>
                  <a:ea typeface="Georgia" charset="0"/>
                  <a:cs typeface="Georgia" charset="0"/>
                </a:rPr>
                <a:t>Blood Pressure</a:t>
              </a:r>
            </a:p>
            <a:p>
              <a:pPr algn="ctr">
                <a:spcBef>
                  <a:spcPts val="150"/>
                </a:spcBef>
                <a:buClr>
                  <a:srgbClr val="FFFF00"/>
                </a:buClr>
              </a:pPr>
              <a:r>
                <a:rPr lang="en-US" sz="1400" dirty="0">
                  <a:solidFill>
                    <a:schemeClr val="bg1"/>
                  </a:solidFill>
                  <a:latin typeface="Georgia" charset="0"/>
                  <a:ea typeface="Georgia" charset="0"/>
                  <a:cs typeface="Georgia" charset="0"/>
                </a:rPr>
                <a:t>Sweating</a:t>
              </a:r>
            </a:p>
            <a:p>
              <a:pPr algn="ctr">
                <a:spcBef>
                  <a:spcPts val="150"/>
                </a:spcBef>
                <a:buClr>
                  <a:srgbClr val="FFFF00"/>
                </a:buClr>
              </a:pPr>
              <a:r>
                <a:rPr lang="en-US" sz="1400" dirty="0">
                  <a:solidFill>
                    <a:schemeClr val="bg1"/>
                  </a:solidFill>
                  <a:latin typeface="Georgia" charset="0"/>
                  <a:ea typeface="Georgia" charset="0"/>
                  <a:cs typeface="Georgia" charset="0"/>
                </a:rPr>
                <a:t>Stress Hormones</a:t>
              </a:r>
            </a:p>
          </p:txBody>
        </p:sp>
      </p:grpSp>
      <p:sp>
        <p:nvSpPr>
          <p:cNvPr id="19" name="Text Box 10">
            <a:extLst>
              <a:ext uri="{FF2B5EF4-FFF2-40B4-BE49-F238E27FC236}">
                <a16:creationId xmlns:a16="http://schemas.microsoft.com/office/drawing/2014/main" id="{40235D0E-DE52-034B-8A58-7B743F310278}"/>
              </a:ext>
            </a:extLst>
          </p:cNvPr>
          <p:cNvSpPr txBox="1">
            <a:spLocks noChangeArrowheads="1"/>
          </p:cNvSpPr>
          <p:nvPr/>
        </p:nvSpPr>
        <p:spPr bwMode="auto">
          <a:xfrm>
            <a:off x="86572" y="136257"/>
            <a:ext cx="6161828" cy="707886"/>
          </a:xfrm>
          <a:prstGeom prst="rect">
            <a:avLst/>
          </a:prstGeom>
          <a:noFill/>
          <a:ln>
            <a:noFill/>
          </a:ln>
          <a:extLst>
            <a:ext uri="{909E8E84-426E-40dd-AFC4-6F175D3DCCD1}"/>
            <a:ext uri="{91240B29-F687-4f45-9708-019B960494DF}"/>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cs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cs typeface="MS PGothic"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defRPr/>
            </a:pPr>
            <a:r>
              <a:rPr lang="en-US" altLang="x-none" sz="4000" dirty="0">
                <a:solidFill>
                  <a:schemeClr val="bg1"/>
                </a:solidFill>
                <a:latin typeface="Georgia" charset="0"/>
              </a:rPr>
              <a:t>PNS: Preparing for Rest</a:t>
            </a:r>
          </a:p>
        </p:txBody>
      </p:sp>
      <p:grpSp>
        <p:nvGrpSpPr>
          <p:cNvPr id="30" name="Group 29">
            <a:extLst>
              <a:ext uri="{FF2B5EF4-FFF2-40B4-BE49-F238E27FC236}">
                <a16:creationId xmlns:a16="http://schemas.microsoft.com/office/drawing/2014/main" id="{4117FD57-8690-2241-B56F-96EEA882DF7F}"/>
              </a:ext>
            </a:extLst>
          </p:cNvPr>
          <p:cNvGrpSpPr/>
          <p:nvPr/>
        </p:nvGrpSpPr>
        <p:grpSpPr>
          <a:xfrm rot="14820000">
            <a:off x="1294829" y="2766991"/>
            <a:ext cx="3063440" cy="353794"/>
            <a:chOff x="1294829" y="2766991"/>
            <a:chExt cx="3063440" cy="353794"/>
          </a:xfrm>
        </p:grpSpPr>
        <p:cxnSp>
          <p:nvCxnSpPr>
            <p:cNvPr id="9" name="Straight Connector 8">
              <a:extLst>
                <a:ext uri="{FF2B5EF4-FFF2-40B4-BE49-F238E27FC236}">
                  <a16:creationId xmlns:a16="http://schemas.microsoft.com/office/drawing/2014/main" id="{6A79CE69-3D29-064F-B78F-B67700C4E580}"/>
                </a:ext>
              </a:extLst>
            </p:cNvPr>
            <p:cNvCxnSpPr>
              <a:cxnSpLocks/>
            </p:cNvCxnSpPr>
            <p:nvPr/>
          </p:nvCxnSpPr>
          <p:spPr>
            <a:xfrm flipV="1">
              <a:off x="2986669" y="2943888"/>
              <a:ext cx="1371600" cy="1"/>
            </a:xfrm>
            <a:prstGeom prst="line">
              <a:avLst/>
            </a:prstGeom>
            <a:ln w="50800">
              <a:solidFill>
                <a:srgbClr val="FF0000">
                  <a:alpha val="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A9C0C11-E341-5043-BE75-005679CBE21B}"/>
                </a:ext>
              </a:extLst>
            </p:cNvPr>
            <p:cNvCxnSpPr>
              <a:cxnSpLocks/>
            </p:cNvCxnSpPr>
            <p:nvPr/>
          </p:nvCxnSpPr>
          <p:spPr>
            <a:xfrm flipV="1">
              <a:off x="1294829" y="2943888"/>
              <a:ext cx="1371600" cy="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BC4E647-B2A8-E748-984E-A19BC4EE40C1}"/>
                </a:ext>
              </a:extLst>
            </p:cNvPr>
            <p:cNvSpPr/>
            <p:nvPr/>
          </p:nvSpPr>
          <p:spPr>
            <a:xfrm rot="18322689">
              <a:off x="2651850" y="2766991"/>
              <a:ext cx="353794" cy="353794"/>
            </a:xfrm>
            <a:prstGeom prst="ellipse">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3775223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par>
                          <p:cTn id="8" fill="hold">
                            <p:stCondLst>
                              <p:cond delay="2000"/>
                            </p:stCondLst>
                            <p:childTnLst>
                              <p:par>
                                <p:cTn id="9" presetID="8" presetClass="emph" presetSubtype="0" fill="hold" nodeType="afterEffect">
                                  <p:stCondLst>
                                    <p:cond delay="0"/>
                                  </p:stCondLst>
                                  <p:childTnLst>
                                    <p:animRot by="-19200000">
                                      <p:cBhvr>
                                        <p:cTn id="10" dur="1000" fill="hold"/>
                                        <p:tgtEl>
                                          <p:spTgt spid="30"/>
                                        </p:tgtEl>
                                        <p:attrNameLst>
                                          <p:attrName>r</p:attrName>
                                        </p:attrNameLst>
                                      </p:cBhvr>
                                    </p:animRot>
                                  </p:childTnLst>
                                </p:cTn>
                              </p:par>
                            </p:childTnLst>
                          </p:cTn>
                        </p:par>
                        <p:par>
                          <p:cTn id="11" fill="hold">
                            <p:stCondLst>
                              <p:cond delay="3000"/>
                            </p:stCondLst>
                            <p:childTnLst>
                              <p:par>
                                <p:cTn id="12" presetID="22" presetClass="entr" presetSubtype="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2000"/>
                                        <p:tgtEl>
                                          <p:spTgt spid="3"/>
                                        </p:tgtEl>
                                      </p:cBhvr>
                                    </p:animEffect>
                                  </p:childTnLst>
                                </p:cTn>
                              </p:par>
                            </p:childTnLst>
                          </p:cTn>
                        </p:par>
                        <p:par>
                          <p:cTn id="15" fill="hold">
                            <p:stCondLst>
                              <p:cond delay="5000"/>
                            </p:stCondLst>
                            <p:childTnLst>
                              <p:par>
                                <p:cTn id="16" presetID="22" presetClass="entr" presetSubtype="4"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EC4ED-FC65-0646-9ECD-A1B60A10746C}"/>
              </a:ext>
            </a:extLst>
          </p:cNvPr>
          <p:cNvSpPr>
            <a:spLocks noGrp="1"/>
          </p:cNvSpPr>
          <p:nvPr>
            <p:ph type="title"/>
          </p:nvPr>
        </p:nvSpPr>
        <p:spPr/>
        <p:txBody>
          <a:bodyPr/>
          <a:lstStyle/>
          <a:p>
            <a:endParaRPr lang="en-US"/>
          </a:p>
        </p:txBody>
      </p:sp>
      <p:pic>
        <p:nvPicPr>
          <p:cNvPr id="5" name="Picture 4" descr="A picture containing object, sitting, table, cup&#10;&#10;Description automatically generated">
            <a:extLst>
              <a:ext uri="{FF2B5EF4-FFF2-40B4-BE49-F238E27FC236}">
                <a16:creationId xmlns:a16="http://schemas.microsoft.com/office/drawing/2014/main" id="{C61D9331-B51D-5F41-A186-8DB3D96028E9}"/>
              </a:ext>
            </a:extLst>
          </p:cNvPr>
          <p:cNvPicPr>
            <a:picLocks noChangeAspect="1"/>
          </p:cNvPicPr>
          <p:nvPr/>
        </p:nvPicPr>
        <p:blipFill rotWithShape="1">
          <a:blip r:embed="rId3"/>
          <a:srcRect t="13884"/>
          <a:stretch/>
        </p:blipFill>
        <p:spPr>
          <a:xfrm>
            <a:off x="82689" y="0"/>
            <a:ext cx="8978622" cy="5143500"/>
          </a:xfrm>
          <a:prstGeom prst="rect">
            <a:avLst/>
          </a:prstGeom>
        </p:spPr>
      </p:pic>
      <p:sp>
        <p:nvSpPr>
          <p:cNvPr id="4" name="Text Box 10">
            <a:extLst>
              <a:ext uri="{FF2B5EF4-FFF2-40B4-BE49-F238E27FC236}">
                <a16:creationId xmlns:a16="http://schemas.microsoft.com/office/drawing/2014/main" id="{77AD03AD-1322-1540-A1A4-E48FAEEC9A64}"/>
              </a:ext>
            </a:extLst>
          </p:cNvPr>
          <p:cNvSpPr txBox="1">
            <a:spLocks noChangeArrowheads="1"/>
          </p:cNvSpPr>
          <p:nvPr/>
        </p:nvSpPr>
        <p:spPr bwMode="auto">
          <a:xfrm>
            <a:off x="208344" y="4021580"/>
            <a:ext cx="4537276" cy="707886"/>
          </a:xfrm>
          <a:prstGeom prst="rect">
            <a:avLst/>
          </a:prstGeom>
          <a:solidFill>
            <a:schemeClr val="tx1">
              <a:alpha val="36000"/>
            </a:schemeClr>
          </a:solidFill>
          <a:ln>
            <a:noFill/>
          </a:ln>
          <a:extLst>
            <a:ext uri="{909E8E84-426E-40dd-AFC4-6F175D3DCCD1}"/>
            <a:ext uri="{91240B29-F687-4f45-9708-019B960494DF}"/>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cs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cs typeface="MS PGothic"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defRPr/>
            </a:pPr>
            <a:r>
              <a:rPr lang="en-US" altLang="x-none" sz="4000" dirty="0">
                <a:solidFill>
                  <a:schemeClr val="bg1"/>
                </a:solidFill>
                <a:latin typeface="Georgia" charset="0"/>
              </a:rPr>
              <a:t>Shaped Over Time</a:t>
            </a:r>
          </a:p>
        </p:txBody>
      </p:sp>
    </p:spTree>
    <p:extLst>
      <p:ext uri="{BB962C8B-B14F-4D97-AF65-F5344CB8AC3E}">
        <p14:creationId xmlns:p14="http://schemas.microsoft.com/office/powerpoint/2010/main" val="116097312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a:extLst>
              <a:ext uri="{FF2B5EF4-FFF2-40B4-BE49-F238E27FC236}">
                <a16:creationId xmlns:a16="http://schemas.microsoft.com/office/drawing/2014/main" id="{EABBDF81-34CB-0545-AACD-EA5004BB02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4004" y="1233488"/>
            <a:ext cx="1944290" cy="2915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29" name="Text Box 9">
            <a:extLst>
              <a:ext uri="{FF2B5EF4-FFF2-40B4-BE49-F238E27FC236}">
                <a16:creationId xmlns:a16="http://schemas.microsoft.com/office/drawing/2014/main" id="{46308936-9141-47E9-A8AE-07366B97B219}"/>
              </a:ext>
            </a:extLst>
          </p:cNvPr>
          <p:cNvSpPr txBox="1">
            <a:spLocks noChangeArrowheads="1"/>
          </p:cNvSpPr>
          <p:nvPr/>
        </p:nvSpPr>
        <p:spPr bwMode="auto">
          <a:xfrm>
            <a:off x="1485900" y="133350"/>
            <a:ext cx="6172200" cy="923330"/>
          </a:xfrm>
          <a:prstGeom prst="rect">
            <a:avLst/>
          </a:prstGeom>
          <a:noFill/>
          <a:ln>
            <a:noFill/>
          </a:ln>
          <a:extLst>
            <a:ext uri="{909E8E84-426E-40dd-AFC4-6F175D3DCCD1}"/>
            <a:ext uri="{91240B29-F687-4f45-9708-019B960494DF}"/>
          </a:extLst>
        </p:spPr>
        <p:txBody>
          <a:bodyPr>
            <a:spAutoFit/>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pPr algn="ctr" eaLnBrk="1" hangingPunct="1">
              <a:defRPr/>
            </a:pPr>
            <a:r>
              <a:rPr lang="en-US" altLang="en-US" sz="2700" b="1" i="1" dirty="0">
                <a:solidFill>
                  <a:schemeClr val="bg1"/>
                </a:solidFill>
              </a:rPr>
              <a:t>Trauma/Stress</a:t>
            </a:r>
          </a:p>
          <a:p>
            <a:pPr algn="ctr" eaLnBrk="1" hangingPunct="1">
              <a:defRPr/>
            </a:pPr>
            <a:r>
              <a:rPr lang="en-US" altLang="en-US" sz="2700" b="1" i="1" dirty="0">
                <a:solidFill>
                  <a:schemeClr val="bg1"/>
                </a:solidFill>
              </a:rPr>
              <a:t>Shock Trauma </a:t>
            </a:r>
          </a:p>
        </p:txBody>
      </p:sp>
      <p:sp>
        <p:nvSpPr>
          <p:cNvPr id="50178" name="Text Box 10">
            <a:extLst>
              <a:ext uri="{FF2B5EF4-FFF2-40B4-BE49-F238E27FC236}">
                <a16:creationId xmlns:a16="http://schemas.microsoft.com/office/drawing/2014/main" id="{B5D03E13-C90D-432F-AB1E-BCA45EC0A076}"/>
              </a:ext>
            </a:extLst>
          </p:cNvPr>
          <p:cNvSpPr txBox="1">
            <a:spLocks noChangeArrowheads="1"/>
          </p:cNvSpPr>
          <p:nvPr/>
        </p:nvSpPr>
        <p:spPr bwMode="auto">
          <a:xfrm>
            <a:off x="1260872" y="2131219"/>
            <a:ext cx="2114550" cy="738664"/>
          </a:xfrm>
          <a:prstGeom prst="rect">
            <a:avLst/>
          </a:prstGeom>
          <a:noFill/>
          <a:ln>
            <a:noFill/>
          </a:ln>
          <a:extLst>
            <a:ext uri="{909E8E84-426E-40dd-AFC4-6F175D3DCCD1}"/>
            <a:ext uri="{91240B29-F687-4f45-9708-019B960494DF}"/>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cs typeface="MS PGothic"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defRPr/>
            </a:pPr>
            <a:r>
              <a:rPr lang="en-US" altLang="x-none" sz="2100" b="1" dirty="0">
                <a:solidFill>
                  <a:schemeClr val="bg1"/>
                </a:solidFill>
                <a:latin typeface="Georgia" charset="0"/>
              </a:rPr>
              <a:t>Too much </a:t>
            </a:r>
          </a:p>
          <a:p>
            <a:pPr algn="ctr" eaLnBrk="1" hangingPunct="1">
              <a:spcBef>
                <a:spcPct val="0"/>
              </a:spcBef>
              <a:buFontTx/>
              <a:buNone/>
              <a:defRPr/>
            </a:pPr>
            <a:r>
              <a:rPr lang="en-US" altLang="x-none" sz="2100" b="1" dirty="0">
                <a:solidFill>
                  <a:schemeClr val="bg1"/>
                </a:solidFill>
                <a:latin typeface="Georgia" charset="0"/>
              </a:rPr>
              <a:t>&amp; Too fast!</a:t>
            </a:r>
          </a:p>
        </p:txBody>
      </p:sp>
      <p:sp>
        <p:nvSpPr>
          <p:cNvPr id="45060" name="AutoShape 6">
            <a:extLst>
              <a:ext uri="{FF2B5EF4-FFF2-40B4-BE49-F238E27FC236}">
                <a16:creationId xmlns:a16="http://schemas.microsoft.com/office/drawing/2014/main" id="{1ECA4D3B-0571-9640-8B52-F62D37139507}"/>
              </a:ext>
            </a:extLst>
          </p:cNvPr>
          <p:cNvSpPr>
            <a:spLocks noChangeArrowheads="1"/>
          </p:cNvSpPr>
          <p:nvPr/>
        </p:nvSpPr>
        <p:spPr bwMode="auto">
          <a:xfrm rot="21018145" flipH="1">
            <a:off x="5025629" y="1969294"/>
            <a:ext cx="2516981" cy="398860"/>
          </a:xfrm>
          <a:prstGeom prst="lightningBolt">
            <a:avLst/>
          </a:prstGeom>
          <a:solidFill>
            <a:srgbClr val="FF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chemeClr val="bg1"/>
              </a:solidFill>
              <a:latin typeface="Georgia" panose="02040502050405020303" pitchFamily="18" charset="0"/>
            </a:endParaRPr>
          </a:p>
        </p:txBody>
      </p:sp>
      <p:sp>
        <p:nvSpPr>
          <p:cNvPr id="45061" name="AutoShape 6">
            <a:extLst>
              <a:ext uri="{FF2B5EF4-FFF2-40B4-BE49-F238E27FC236}">
                <a16:creationId xmlns:a16="http://schemas.microsoft.com/office/drawing/2014/main" id="{D52E0119-F6C8-FB46-8C16-A8605E6FEA62}"/>
              </a:ext>
            </a:extLst>
          </p:cNvPr>
          <p:cNvSpPr>
            <a:spLocks noChangeArrowheads="1"/>
          </p:cNvSpPr>
          <p:nvPr/>
        </p:nvSpPr>
        <p:spPr bwMode="auto">
          <a:xfrm rot="21018145" flipH="1">
            <a:off x="5122069" y="2083594"/>
            <a:ext cx="2516981" cy="398860"/>
          </a:xfrm>
          <a:prstGeom prst="lightningBolt">
            <a:avLst/>
          </a:prstGeom>
          <a:solidFill>
            <a:srgbClr val="FF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chemeClr val="bg1"/>
              </a:solidFill>
              <a:latin typeface="Georgia" panose="02040502050405020303" pitchFamily="18" charset="0"/>
            </a:endParaRPr>
          </a:p>
        </p:txBody>
      </p:sp>
      <p:sp>
        <p:nvSpPr>
          <p:cNvPr id="45062" name="AutoShape 6">
            <a:extLst>
              <a:ext uri="{FF2B5EF4-FFF2-40B4-BE49-F238E27FC236}">
                <a16:creationId xmlns:a16="http://schemas.microsoft.com/office/drawing/2014/main" id="{1E7678EF-89C6-EC48-9A91-B8C6235E17F3}"/>
              </a:ext>
            </a:extLst>
          </p:cNvPr>
          <p:cNvSpPr>
            <a:spLocks noChangeArrowheads="1"/>
          </p:cNvSpPr>
          <p:nvPr/>
        </p:nvSpPr>
        <p:spPr bwMode="auto">
          <a:xfrm rot="21018145" flipH="1">
            <a:off x="5254229" y="2197894"/>
            <a:ext cx="2516981" cy="398860"/>
          </a:xfrm>
          <a:prstGeom prst="lightningBolt">
            <a:avLst/>
          </a:prstGeom>
          <a:solidFill>
            <a:srgbClr val="FF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chemeClr val="bg1"/>
              </a:solidFill>
              <a:latin typeface="Georgia" panose="02040502050405020303" pitchFamily="18" charset="0"/>
            </a:endParaRPr>
          </a:p>
        </p:txBody>
      </p:sp>
      <p:sp>
        <p:nvSpPr>
          <p:cNvPr id="45063" name="AutoShape 6">
            <a:extLst>
              <a:ext uri="{FF2B5EF4-FFF2-40B4-BE49-F238E27FC236}">
                <a16:creationId xmlns:a16="http://schemas.microsoft.com/office/drawing/2014/main" id="{784C02CA-1888-7944-8BF3-E4DA3B6EAA98}"/>
              </a:ext>
            </a:extLst>
          </p:cNvPr>
          <p:cNvSpPr>
            <a:spLocks noChangeArrowheads="1"/>
          </p:cNvSpPr>
          <p:nvPr/>
        </p:nvSpPr>
        <p:spPr bwMode="auto">
          <a:xfrm rot="21018145" flipH="1">
            <a:off x="5368529" y="2312194"/>
            <a:ext cx="2516981" cy="398860"/>
          </a:xfrm>
          <a:prstGeom prst="lightningBolt">
            <a:avLst/>
          </a:prstGeom>
          <a:solidFill>
            <a:srgbClr val="FF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chemeClr val="bg1"/>
              </a:solidFill>
              <a:latin typeface="Georgia" panose="02040502050405020303" pitchFamily="18" charset="0"/>
            </a:endParaRPr>
          </a:p>
        </p:txBody>
      </p:sp>
      <p:sp>
        <p:nvSpPr>
          <p:cNvPr id="45064" name="AutoShape 6">
            <a:extLst>
              <a:ext uri="{FF2B5EF4-FFF2-40B4-BE49-F238E27FC236}">
                <a16:creationId xmlns:a16="http://schemas.microsoft.com/office/drawing/2014/main" id="{05C38CC3-32E8-D146-8258-AAC72016EAA5}"/>
              </a:ext>
            </a:extLst>
          </p:cNvPr>
          <p:cNvSpPr>
            <a:spLocks noChangeArrowheads="1"/>
          </p:cNvSpPr>
          <p:nvPr/>
        </p:nvSpPr>
        <p:spPr bwMode="auto">
          <a:xfrm rot="21018145" flipH="1">
            <a:off x="5482829" y="2426494"/>
            <a:ext cx="2516981" cy="398860"/>
          </a:xfrm>
          <a:prstGeom prst="lightningBolt">
            <a:avLst/>
          </a:prstGeom>
          <a:solidFill>
            <a:srgbClr val="FF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chemeClr val="bg1"/>
              </a:solidFill>
              <a:latin typeface="Georgia" panose="02040502050405020303" pitchFamily="18" charset="0"/>
            </a:endParaRPr>
          </a:p>
        </p:txBody>
      </p:sp>
      <p:sp>
        <p:nvSpPr>
          <p:cNvPr id="45065" name="AutoShape 6">
            <a:extLst>
              <a:ext uri="{FF2B5EF4-FFF2-40B4-BE49-F238E27FC236}">
                <a16:creationId xmlns:a16="http://schemas.microsoft.com/office/drawing/2014/main" id="{6D2DEFBA-D9B8-E241-BCA0-B8778EEF4D62}"/>
              </a:ext>
            </a:extLst>
          </p:cNvPr>
          <p:cNvSpPr>
            <a:spLocks noChangeArrowheads="1"/>
          </p:cNvSpPr>
          <p:nvPr/>
        </p:nvSpPr>
        <p:spPr bwMode="auto">
          <a:xfrm rot="21018145" flipH="1">
            <a:off x="5501879" y="2540794"/>
            <a:ext cx="2516981" cy="398860"/>
          </a:xfrm>
          <a:prstGeom prst="lightningBolt">
            <a:avLst/>
          </a:prstGeom>
          <a:solidFill>
            <a:srgbClr val="FF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chemeClr val="bg1"/>
              </a:solidFill>
              <a:latin typeface="Georgia" panose="02040502050405020303" pitchFamily="18" charset="0"/>
            </a:endParaRPr>
          </a:p>
        </p:txBody>
      </p:sp>
      <p:sp>
        <p:nvSpPr>
          <p:cNvPr id="45066" name="AutoShape 6">
            <a:extLst>
              <a:ext uri="{FF2B5EF4-FFF2-40B4-BE49-F238E27FC236}">
                <a16:creationId xmlns:a16="http://schemas.microsoft.com/office/drawing/2014/main" id="{4BBB5888-155D-0B42-8704-EAA43D0FA0FB}"/>
              </a:ext>
            </a:extLst>
          </p:cNvPr>
          <p:cNvSpPr>
            <a:spLocks noChangeArrowheads="1"/>
          </p:cNvSpPr>
          <p:nvPr/>
        </p:nvSpPr>
        <p:spPr bwMode="auto">
          <a:xfrm rot="21018145" flipH="1">
            <a:off x="5616179" y="2655094"/>
            <a:ext cx="2516981" cy="398860"/>
          </a:xfrm>
          <a:prstGeom prst="lightningBolt">
            <a:avLst/>
          </a:prstGeom>
          <a:solidFill>
            <a:srgbClr val="FF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chemeClr val="bg1"/>
              </a:solidFill>
              <a:latin typeface="Georgia" panose="02040502050405020303" pitchFamily="18" charset="0"/>
            </a:endParaRPr>
          </a:p>
        </p:txBody>
      </p:sp>
      <p:sp>
        <p:nvSpPr>
          <p:cNvPr id="124938" name="TextBox 1">
            <a:extLst>
              <a:ext uri="{FF2B5EF4-FFF2-40B4-BE49-F238E27FC236}">
                <a16:creationId xmlns:a16="http://schemas.microsoft.com/office/drawing/2014/main" id="{7581BC60-86B8-478C-9DA3-067F3EE0FBF2}"/>
              </a:ext>
            </a:extLst>
          </p:cNvPr>
          <p:cNvSpPr txBox="1">
            <a:spLocks noChangeArrowheads="1"/>
          </p:cNvSpPr>
          <p:nvPr/>
        </p:nvSpPr>
        <p:spPr bwMode="auto">
          <a:xfrm>
            <a:off x="3199210" y="4399360"/>
            <a:ext cx="2589170" cy="415498"/>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pPr eaLnBrk="1" hangingPunct="1">
              <a:defRPr/>
            </a:pPr>
            <a:r>
              <a:rPr lang="en-US" altLang="en-US" sz="2100" b="1" i="1" dirty="0">
                <a:solidFill>
                  <a:schemeClr val="bg1"/>
                </a:solidFill>
              </a:rPr>
              <a:t>Perception is key</a:t>
            </a:r>
          </a:p>
        </p:txBody>
      </p:sp>
      <p:sp>
        <p:nvSpPr>
          <p:cNvPr id="45068" name="AutoShape 6">
            <a:extLst>
              <a:ext uri="{FF2B5EF4-FFF2-40B4-BE49-F238E27FC236}">
                <a16:creationId xmlns:a16="http://schemas.microsoft.com/office/drawing/2014/main" id="{43A93EB3-87C2-FA48-B647-E8EE384998A1}"/>
              </a:ext>
            </a:extLst>
          </p:cNvPr>
          <p:cNvSpPr>
            <a:spLocks noChangeArrowheads="1"/>
          </p:cNvSpPr>
          <p:nvPr/>
        </p:nvSpPr>
        <p:spPr bwMode="auto">
          <a:xfrm rot="21018145" flipH="1">
            <a:off x="4926807" y="1760935"/>
            <a:ext cx="2516981" cy="398859"/>
          </a:xfrm>
          <a:prstGeom prst="lightningBolt">
            <a:avLst/>
          </a:prstGeom>
          <a:solidFill>
            <a:srgbClr val="FF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chemeClr val="bg1"/>
              </a:solidFill>
              <a:latin typeface="Georgia" panose="02040502050405020303" pitchFamily="18" charset="0"/>
            </a:endParaRPr>
          </a:p>
        </p:txBody>
      </p:sp>
      <p:sp>
        <p:nvSpPr>
          <p:cNvPr id="45069" name="AutoShape 6">
            <a:extLst>
              <a:ext uri="{FF2B5EF4-FFF2-40B4-BE49-F238E27FC236}">
                <a16:creationId xmlns:a16="http://schemas.microsoft.com/office/drawing/2014/main" id="{4F515481-0893-0845-BF9B-ACACBAD66C01}"/>
              </a:ext>
            </a:extLst>
          </p:cNvPr>
          <p:cNvSpPr>
            <a:spLocks noChangeArrowheads="1"/>
          </p:cNvSpPr>
          <p:nvPr/>
        </p:nvSpPr>
        <p:spPr bwMode="auto">
          <a:xfrm rot="21018145" flipH="1">
            <a:off x="4991101" y="1854994"/>
            <a:ext cx="2516981" cy="398860"/>
          </a:xfrm>
          <a:prstGeom prst="lightningBolt">
            <a:avLst/>
          </a:prstGeom>
          <a:solidFill>
            <a:srgbClr val="FF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chemeClr val="bg1"/>
              </a:solidFill>
              <a:latin typeface="Georgia" panose="02040502050405020303" pitchFamily="18" charset="0"/>
            </a:endParaRPr>
          </a:p>
        </p:txBody>
      </p:sp>
      <p:graphicFrame>
        <p:nvGraphicFramePr>
          <p:cNvPr id="24" name="Object 13">
            <a:extLst>
              <a:ext uri="{FF2B5EF4-FFF2-40B4-BE49-F238E27FC236}">
                <a16:creationId xmlns:a16="http://schemas.microsoft.com/office/drawing/2014/main" id="{A19616A0-7CCC-2443-8AE1-C2C0D311BDC0}"/>
              </a:ext>
            </a:extLst>
          </p:cNvPr>
          <p:cNvGraphicFramePr>
            <a:graphicFrameLocks noChangeAspect="1"/>
          </p:cNvGraphicFramePr>
          <p:nvPr/>
        </p:nvGraphicFramePr>
        <p:xfrm>
          <a:off x="3296841" y="1981200"/>
          <a:ext cx="2347913" cy="1877616"/>
        </p:xfrm>
        <a:graphic>
          <a:graphicData uri="http://schemas.openxmlformats.org/presentationml/2006/ole">
            <mc:AlternateContent xmlns:mc="http://schemas.openxmlformats.org/markup-compatibility/2006">
              <mc:Choice xmlns:v="urn:schemas-microsoft-com:vml" Requires="v">
                <p:oleObj spid="_x0000_s1087" name="CorelDRAW" r:id="rId5" imgW="2438400" imgH="2438400" progId="">
                  <p:embed/>
                </p:oleObj>
              </mc:Choice>
              <mc:Fallback>
                <p:oleObj name="CorelDRAW" r:id="rId5" imgW="2438400" imgH="2438400" progId="">
                  <p:embed/>
                  <p:pic>
                    <p:nvPicPr>
                      <p:cNvPr id="24" name="Object 13">
                        <a:extLst>
                          <a:ext uri="{FF2B5EF4-FFF2-40B4-BE49-F238E27FC236}">
                            <a16:creationId xmlns:a16="http://schemas.microsoft.com/office/drawing/2014/main" id="{A19616A0-7CCC-2443-8AE1-C2C0D311BD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6841" y="1981200"/>
                        <a:ext cx="2347913" cy="1877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 name="Picture 2" descr="A lot of smoke around it&#10;&#10;Description automatically generated">
            <a:extLst>
              <a:ext uri="{FF2B5EF4-FFF2-40B4-BE49-F238E27FC236}">
                <a16:creationId xmlns:a16="http://schemas.microsoft.com/office/drawing/2014/main" id="{130DCF75-6087-B741-B980-C453E0E1360E}"/>
              </a:ext>
            </a:extLst>
          </p:cNvPr>
          <p:cNvPicPr>
            <a:picLocks noChangeAspect="1"/>
          </p:cNvPicPr>
          <p:nvPr/>
        </p:nvPicPr>
        <p:blipFill rotWithShape="1">
          <a:blip r:embed="rId7"/>
          <a:srcRect t="23232"/>
          <a:stretch/>
        </p:blipFill>
        <p:spPr>
          <a:xfrm>
            <a:off x="0" y="-1"/>
            <a:ext cx="9144000" cy="5703503"/>
          </a:xfrm>
          <a:prstGeom prst="rect">
            <a:avLst/>
          </a:prstGeom>
        </p:spPr>
      </p:pic>
      <p:sp>
        <p:nvSpPr>
          <p:cNvPr id="18" name="Text Box 10">
            <a:extLst>
              <a:ext uri="{FF2B5EF4-FFF2-40B4-BE49-F238E27FC236}">
                <a16:creationId xmlns:a16="http://schemas.microsoft.com/office/drawing/2014/main" id="{C869ADF7-BA37-5B4A-92E9-39A43C6E2CC3}"/>
              </a:ext>
            </a:extLst>
          </p:cNvPr>
          <p:cNvSpPr txBox="1">
            <a:spLocks noChangeArrowheads="1"/>
          </p:cNvSpPr>
          <p:nvPr/>
        </p:nvSpPr>
        <p:spPr bwMode="auto">
          <a:xfrm>
            <a:off x="86572" y="136257"/>
            <a:ext cx="4977029" cy="769441"/>
          </a:xfrm>
          <a:prstGeom prst="rect">
            <a:avLst/>
          </a:prstGeom>
          <a:noFill/>
          <a:ln>
            <a:noFill/>
          </a:ln>
          <a:extLst>
            <a:ext uri="{909E8E84-426E-40dd-AFC4-6F175D3DCCD1}"/>
            <a:ext uri="{91240B29-F687-4f45-9708-019B960494DF}"/>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cs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cs typeface="MS PGothic"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defRPr/>
            </a:pPr>
            <a:r>
              <a:rPr lang="en-US" altLang="x-none" sz="4400" dirty="0">
                <a:solidFill>
                  <a:schemeClr val="bg1"/>
                </a:solidFill>
                <a:latin typeface="Georgia" charset="0"/>
              </a:rPr>
              <a:t>Too much too fast!</a:t>
            </a:r>
          </a:p>
        </p:txBody>
      </p:sp>
      <p:sp>
        <p:nvSpPr>
          <p:cNvPr id="19" name="Text Box 10">
            <a:extLst>
              <a:ext uri="{FF2B5EF4-FFF2-40B4-BE49-F238E27FC236}">
                <a16:creationId xmlns:a16="http://schemas.microsoft.com/office/drawing/2014/main" id="{E0D3F54E-26D8-204A-A834-D44FC0497317}"/>
              </a:ext>
            </a:extLst>
          </p:cNvPr>
          <p:cNvSpPr txBox="1">
            <a:spLocks noChangeArrowheads="1"/>
          </p:cNvSpPr>
          <p:nvPr/>
        </p:nvSpPr>
        <p:spPr bwMode="auto">
          <a:xfrm>
            <a:off x="4587850" y="2534309"/>
            <a:ext cx="4484476" cy="769441"/>
          </a:xfrm>
          <a:prstGeom prst="rect">
            <a:avLst/>
          </a:prstGeom>
          <a:solidFill>
            <a:srgbClr val="163752">
              <a:alpha val="65098"/>
            </a:srgbClr>
          </a:solidFill>
          <a:ln>
            <a:noFill/>
          </a:ln>
          <a:extLst>
            <a:ext uri="{909E8E84-426E-40dd-AFC4-6F175D3DCCD1}"/>
            <a:ext uri="{91240B29-F687-4f45-9708-019B960494DF}"/>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cs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cs typeface="MS PGothic"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defRPr/>
            </a:pPr>
            <a:r>
              <a:rPr lang="en-US" altLang="x-none" sz="4400" dirty="0">
                <a:solidFill>
                  <a:schemeClr val="bg1"/>
                </a:solidFill>
                <a:latin typeface="Georgia" charset="0"/>
              </a:rPr>
              <a:t>Perception is key</a:t>
            </a:r>
          </a:p>
        </p:txBody>
      </p:sp>
    </p:spTree>
    <p:extLst>
      <p:ext uri="{BB962C8B-B14F-4D97-AF65-F5344CB8AC3E}">
        <p14:creationId xmlns:p14="http://schemas.microsoft.com/office/powerpoint/2010/main" val="307570295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8)">
                                      <p:cBhvr>
                                        <p:cTn id="7" dur="1000"/>
                                        <p:tgtEl>
                                          <p:spTgt spid="2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ater, outdoor&#10;&#10;Description automatically generated">
            <a:extLst>
              <a:ext uri="{FF2B5EF4-FFF2-40B4-BE49-F238E27FC236}">
                <a16:creationId xmlns:a16="http://schemas.microsoft.com/office/drawing/2014/main" id="{5C2D66F7-CDFA-DB49-B523-CCE99B4E96B8}"/>
              </a:ext>
            </a:extLst>
          </p:cNvPr>
          <p:cNvPicPr>
            <a:picLocks noChangeAspect="1"/>
          </p:cNvPicPr>
          <p:nvPr/>
        </p:nvPicPr>
        <p:blipFill rotWithShape="1">
          <a:blip r:embed="rId3"/>
          <a:srcRect t="7589" b="7589"/>
          <a:stretch/>
        </p:blipFill>
        <p:spPr>
          <a:xfrm>
            <a:off x="0" y="0"/>
            <a:ext cx="9144000" cy="5143500"/>
          </a:xfrm>
          <a:prstGeom prst="rect">
            <a:avLst/>
          </a:prstGeom>
        </p:spPr>
      </p:pic>
      <p:sp>
        <p:nvSpPr>
          <p:cNvPr id="18" name="Text Box 10">
            <a:extLst>
              <a:ext uri="{FF2B5EF4-FFF2-40B4-BE49-F238E27FC236}">
                <a16:creationId xmlns:a16="http://schemas.microsoft.com/office/drawing/2014/main" id="{C869ADF7-BA37-5B4A-92E9-39A43C6E2CC3}"/>
              </a:ext>
            </a:extLst>
          </p:cNvPr>
          <p:cNvSpPr txBox="1">
            <a:spLocks noChangeArrowheads="1"/>
          </p:cNvSpPr>
          <p:nvPr/>
        </p:nvSpPr>
        <p:spPr bwMode="auto">
          <a:xfrm>
            <a:off x="0" y="3337559"/>
            <a:ext cx="6594764" cy="769441"/>
          </a:xfrm>
          <a:prstGeom prst="rect">
            <a:avLst/>
          </a:prstGeom>
          <a:noFill/>
          <a:ln>
            <a:noFill/>
          </a:ln>
          <a:extLst>
            <a:ext uri="{909E8E84-426E-40dd-AFC4-6F175D3DCCD1}"/>
            <a:ext uri="{91240B29-F687-4f45-9708-019B960494DF}"/>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cs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cs typeface="MS PGothic"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defRPr/>
            </a:pPr>
            <a:r>
              <a:rPr lang="en-US" altLang="x-none" sz="4400" dirty="0">
                <a:solidFill>
                  <a:schemeClr val="bg1"/>
                </a:solidFill>
                <a:latin typeface="Georgia" charset="0"/>
              </a:rPr>
              <a:t>Too much or too little…</a:t>
            </a:r>
          </a:p>
        </p:txBody>
      </p:sp>
      <p:sp>
        <p:nvSpPr>
          <p:cNvPr id="19" name="Text Box 10">
            <a:extLst>
              <a:ext uri="{FF2B5EF4-FFF2-40B4-BE49-F238E27FC236}">
                <a16:creationId xmlns:a16="http://schemas.microsoft.com/office/drawing/2014/main" id="{E0D3F54E-26D8-204A-A834-D44FC0497317}"/>
              </a:ext>
            </a:extLst>
          </p:cNvPr>
          <p:cNvSpPr txBox="1">
            <a:spLocks noChangeArrowheads="1"/>
          </p:cNvSpPr>
          <p:nvPr/>
        </p:nvSpPr>
        <p:spPr bwMode="auto">
          <a:xfrm>
            <a:off x="5440078" y="4143547"/>
            <a:ext cx="3684198" cy="769441"/>
          </a:xfrm>
          <a:prstGeom prst="rect">
            <a:avLst/>
          </a:prstGeom>
          <a:noFill/>
          <a:ln>
            <a:noFill/>
          </a:ln>
          <a:extLst>
            <a:ext uri="{909E8E84-426E-40dd-AFC4-6F175D3DCCD1}"/>
            <a:ext uri="{91240B29-F687-4f45-9708-019B960494DF}"/>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cs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cs typeface="MS PGothic"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defRPr/>
            </a:pPr>
            <a:r>
              <a:rPr lang="en-US" altLang="x-none" sz="4400" dirty="0">
                <a:solidFill>
                  <a:schemeClr val="bg1"/>
                </a:solidFill>
                <a:latin typeface="Georgia" charset="0"/>
              </a:rPr>
              <a:t>for too long</a:t>
            </a:r>
          </a:p>
        </p:txBody>
      </p:sp>
    </p:spTree>
    <p:extLst>
      <p:ext uri="{BB962C8B-B14F-4D97-AF65-F5344CB8AC3E}">
        <p14:creationId xmlns:p14="http://schemas.microsoft.com/office/powerpoint/2010/main" val="79443766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050" name="Picture 2" descr="hutterstock_674781511.jpg"/>
          <p:cNvPicPr>
            <a:picLocks noChangeAspect="1" noChangeArrowheads="1"/>
          </p:cNvPicPr>
          <p:nvPr/>
        </p:nvPicPr>
        <p:blipFill rotWithShape="1">
          <a:blip r:embed="rId3">
            <a:extLst>
              <a:ext uri="{28A0092B-C50C-407E-A947-70E740481C1C}">
                <a14:useLocalDpi xmlns:a14="http://schemas.microsoft.com/office/drawing/2010/main" val="0"/>
              </a:ext>
            </a:extLst>
          </a:blip>
          <a:srcRect t="5849" b="23042"/>
          <a:stretch/>
        </p:blipFill>
        <p:spPr bwMode="auto">
          <a:xfrm>
            <a:off x="955372" y="3"/>
            <a:ext cx="7233256" cy="5143497"/>
          </a:xfrm>
          <a:prstGeom prst="rect">
            <a:avLst/>
          </a:prstGeom>
          <a:noFill/>
          <a:extLst>
            <a:ext uri="{909E8E84-426E-40DD-AFC4-6F175D3DCCD1}">
              <a14:hiddenFill xmlns:a14="http://schemas.microsoft.com/office/drawing/2010/main">
                <a:solidFill>
                  <a:srgbClr val="FFFFFF"/>
                </a:solidFill>
              </a14:hiddenFill>
            </a:ext>
          </a:extLst>
        </p:spPr>
      </p:pic>
      <p:sp>
        <p:nvSpPr>
          <p:cNvPr id="256" name="Shape 256"/>
          <p:cNvSpPr txBox="1">
            <a:spLocks noGrp="1"/>
          </p:cNvSpPr>
          <p:nvPr>
            <p:ph type="title"/>
          </p:nvPr>
        </p:nvSpPr>
        <p:spPr>
          <a:xfrm>
            <a:off x="955372" y="2332289"/>
            <a:ext cx="2825750" cy="698090"/>
          </a:xfrm>
          <a:prstGeom prst="rect">
            <a:avLst/>
          </a:prstGeom>
          <a:noFill/>
          <a:ln>
            <a:noFill/>
          </a:ln>
        </p:spPr>
        <p:txBody>
          <a:bodyPr vert="horz" lIns="68569" tIns="34275" rIns="68569" bIns="34275" rtlCol="0" anchor="ctr" anchorCtr="0">
            <a:noAutofit/>
          </a:bodyPr>
          <a:lstStyle/>
          <a:p>
            <a:pPr algn="ctr">
              <a:buClr>
                <a:schemeClr val="lt1"/>
              </a:buClr>
              <a:buSzPct val="25000"/>
            </a:pPr>
            <a:r>
              <a:rPr lang="en-US" sz="4800" dirty="0">
                <a:latin typeface="Times New Roman"/>
                <a:ea typeface="Times New Roman"/>
                <a:cs typeface="Times New Roman"/>
                <a:sym typeface="Times New Roman"/>
              </a:rPr>
              <a:t>Grounding</a:t>
            </a:r>
          </a:p>
        </p:txBody>
      </p:sp>
      <p:sp>
        <p:nvSpPr>
          <p:cNvPr id="5" name="TextBox 4"/>
          <p:cNvSpPr txBox="1"/>
          <p:nvPr/>
        </p:nvSpPr>
        <p:spPr>
          <a:xfrm>
            <a:off x="752192" y="4203969"/>
            <a:ext cx="7868635" cy="707886"/>
          </a:xfrm>
          <a:prstGeom prst="rect">
            <a:avLst/>
          </a:prstGeom>
          <a:solidFill>
            <a:srgbClr val="000000">
              <a:alpha val="50196"/>
            </a:srgbClr>
          </a:solidFill>
        </p:spPr>
        <p:txBody>
          <a:bodyPr wrap="square" rtlCol="0">
            <a:spAutoFit/>
          </a:bodyPr>
          <a:lstStyle/>
          <a:p>
            <a:r>
              <a:rPr lang="en-US" sz="2000">
                <a:solidFill>
                  <a:schemeClr val="bg1"/>
                </a:solidFill>
                <a:latin typeface="Georgia" charset="0"/>
                <a:ea typeface="Georgia" charset="0"/>
                <a:cs typeface="Georgia" charset="0"/>
              </a:rPr>
              <a:t>Noticing </a:t>
            </a:r>
            <a:r>
              <a:rPr lang="en-US" sz="2000" dirty="0">
                <a:solidFill>
                  <a:schemeClr val="bg1"/>
                </a:solidFill>
                <a:latin typeface="Georgia" charset="0"/>
                <a:ea typeface="Georgia" charset="0"/>
                <a:cs typeface="Georgia" charset="0"/>
              </a:rPr>
              <a:t>the direct contact of an object with the body that provides a sense of support and stability.</a:t>
            </a:r>
          </a:p>
        </p:txBody>
      </p:sp>
      <p:sp>
        <p:nvSpPr>
          <p:cNvPr id="6" name="Shape 121">
            <a:extLst>
              <a:ext uri="{FF2B5EF4-FFF2-40B4-BE49-F238E27FC236}">
                <a16:creationId xmlns:a16="http://schemas.microsoft.com/office/drawing/2014/main" id="{1B810922-76F4-014E-8D16-9F458E387B0D}"/>
              </a:ext>
            </a:extLst>
          </p:cNvPr>
          <p:cNvSpPr txBox="1">
            <a:spLocks noGrp="1"/>
          </p:cNvSpPr>
          <p:nvPr>
            <p:ph type="sldNum" sz="quarter" idx="12"/>
          </p:nvPr>
        </p:nvSpPr>
        <p:spPr>
          <a:xfrm>
            <a:off x="5440101" y="4899981"/>
            <a:ext cx="3646023" cy="243518"/>
          </a:xfrm>
          <a:prstGeom prst="rect">
            <a:avLst/>
          </a:prstGeom>
          <a:noFill/>
          <a:ln>
            <a:noFill/>
          </a:ln>
        </p:spPr>
        <p:txBody>
          <a:bodyPr vert="horz" lIns="68569" tIns="34275" rIns="68569" bIns="34275" rtlCol="0" anchor="ctr" anchorCtr="0">
            <a:noAutofit/>
          </a:bodyPr>
          <a:lstStyle/>
          <a:p>
            <a:pPr algn="r">
              <a:buSzPct val="25000"/>
            </a:pPr>
            <a:r>
              <a:rPr lang="en-US" dirty="0">
                <a:solidFill>
                  <a:schemeClr val="bg1"/>
                </a:solidFill>
                <a:latin typeface="Times New Roman" panose="02020603050405020304" pitchFamily="18" charset="0"/>
                <a:cs typeface="Times New Roman" panose="02020603050405020304" pitchFamily="18" charset="0"/>
              </a:rPr>
              <a:t>Based on  the Community Resiliency Model, </a:t>
            </a:r>
            <a:r>
              <a:rPr lang="en-US" dirty="0">
                <a:solidFill>
                  <a:schemeClr val="bg1"/>
                </a:solidFill>
                <a:latin typeface="Times New Roman" panose="02020603050405020304" pitchFamily="18" charset="0"/>
                <a:ea typeface="Georgia"/>
                <a:cs typeface="Times New Roman" panose="02020603050405020304" pitchFamily="18" charset="0"/>
                <a:sym typeface="Georgia"/>
              </a:rPr>
              <a:t>the Trauma Resource Institute</a:t>
            </a:r>
          </a:p>
        </p:txBody>
      </p:sp>
    </p:spTree>
    <p:extLst>
      <p:ext uri="{BB962C8B-B14F-4D97-AF65-F5344CB8AC3E}">
        <p14:creationId xmlns:p14="http://schemas.microsoft.com/office/powerpoint/2010/main" val="410624501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6"/>
                                        </p:tgtEl>
                                        <p:attrNameLst>
                                          <p:attrName>style.visibility</p:attrName>
                                        </p:attrNameLst>
                                      </p:cBhvr>
                                      <p:to>
                                        <p:strVal val="visible"/>
                                      </p:to>
                                    </p:set>
                                    <p:animEffect transition="in" filter="fade">
                                      <p:cBhvr>
                                        <p:cTn id="7" dur="2000"/>
                                        <p:tgtEl>
                                          <p:spTgt spid="25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76" y="0"/>
            <a:ext cx="8392135" cy="5143500"/>
          </a:xfrm>
          <a:prstGeom prst="rect">
            <a:avLst/>
          </a:prstGeom>
        </p:spPr>
      </p:pic>
      <p:sp>
        <p:nvSpPr>
          <p:cNvPr id="2" name="Title 1"/>
          <p:cNvSpPr>
            <a:spLocks noGrp="1"/>
          </p:cNvSpPr>
          <p:nvPr>
            <p:ph type="title"/>
          </p:nvPr>
        </p:nvSpPr>
        <p:spPr>
          <a:xfrm>
            <a:off x="2648999" y="2074665"/>
            <a:ext cx="3846003" cy="994172"/>
          </a:xfrm>
        </p:spPr>
        <p:txBody>
          <a:bodyPr>
            <a:noAutofit/>
          </a:bodyPr>
          <a:lstStyle/>
          <a:p>
            <a:pPr algn="ctr"/>
            <a:r>
              <a:rPr lang="en-US" sz="4050" dirty="0">
                <a:latin typeface="Georgia" panose="02040502050405020303" pitchFamily="18" charset="0"/>
              </a:rPr>
              <a:t>Group Activity</a:t>
            </a:r>
          </a:p>
        </p:txBody>
      </p:sp>
    </p:spTree>
    <p:extLst>
      <p:ext uri="{BB962C8B-B14F-4D97-AF65-F5344CB8AC3E}">
        <p14:creationId xmlns:p14="http://schemas.microsoft.com/office/powerpoint/2010/main" val="407559804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180737" y="2037923"/>
            <a:ext cx="5581809" cy="735073"/>
          </a:xfrm>
          <a:prstGeom prst="rect">
            <a:avLst/>
          </a:prstGeom>
          <a:noFill/>
        </p:spPr>
        <p:txBody>
          <a:bodyPr wrap="square" rtlCol="0">
            <a:spAutoFit/>
          </a:bodyPr>
          <a:lstStyle/>
          <a:p>
            <a:r>
              <a:rPr lang="en-US" sz="1800" dirty="0">
                <a:solidFill>
                  <a:schemeClr val="bg1">
                    <a:lumMod val="85000"/>
                  </a:schemeClr>
                </a:solidFill>
                <a:latin typeface="Times New Roman" charset="0"/>
                <a:ea typeface="Times New Roman" charset="0"/>
                <a:cs typeface="Times New Roman" charset="0"/>
              </a:rPr>
              <a:t>Center for Compassion, Integrity and Secular Ethics</a:t>
            </a:r>
          </a:p>
          <a:p>
            <a:pPr>
              <a:lnSpc>
                <a:spcPct val="150000"/>
              </a:lnSpc>
            </a:pPr>
            <a:r>
              <a:rPr lang="en-US" sz="1800" dirty="0">
                <a:solidFill>
                  <a:srgbClr val="92D050"/>
                </a:solidFill>
                <a:latin typeface="Times New Roman" charset="0"/>
                <a:ea typeface="Times New Roman" charset="0"/>
                <a:cs typeface="Times New Roman" charset="0"/>
              </a:rPr>
              <a:t>Life University</a:t>
            </a:r>
          </a:p>
        </p:txBody>
      </p:sp>
      <p:sp>
        <p:nvSpPr>
          <p:cNvPr id="9" name="TextBox 8"/>
          <p:cNvSpPr txBox="1"/>
          <p:nvPr/>
        </p:nvSpPr>
        <p:spPr>
          <a:xfrm>
            <a:off x="3180738" y="1143001"/>
            <a:ext cx="5264561" cy="536750"/>
          </a:xfrm>
          <a:prstGeom prst="rect">
            <a:avLst/>
          </a:prstGeom>
          <a:noFill/>
        </p:spPr>
        <p:txBody>
          <a:bodyPr wrap="square" rtlCol="0">
            <a:spAutoFit/>
          </a:bodyPr>
          <a:lstStyle/>
          <a:p>
            <a:r>
              <a:rPr lang="en-US" sz="2100" dirty="0">
                <a:solidFill>
                  <a:schemeClr val="bg1"/>
                </a:solidFill>
                <a:latin typeface="Times New Roman" charset="0"/>
                <a:ea typeface="Times New Roman" charset="0"/>
                <a:cs typeface="Times New Roman" charset="0"/>
              </a:rPr>
              <a:t>COMPASSIONATE INTEGRITY TRAINING</a:t>
            </a:r>
          </a:p>
          <a:p>
            <a:endParaRPr lang="en-US" sz="788" dirty="0">
              <a:solidFill>
                <a:schemeClr val="bg1"/>
              </a:solidFill>
              <a:latin typeface="Times New Roman" charset="0"/>
              <a:ea typeface="Times New Roman" charset="0"/>
              <a:cs typeface="Times New Roman" charset="0"/>
            </a:endParaRPr>
          </a:p>
        </p:txBody>
      </p:sp>
      <p:pic>
        <p:nvPicPr>
          <p:cNvPr id="18" name="Picture 17" descr="cover photo.jpg"/>
          <p:cNvPicPr>
            <a:picLocks noChangeAspect="1"/>
          </p:cNvPicPr>
          <p:nvPr/>
        </p:nvPicPr>
        <p:blipFill>
          <a:blip r:embed="rId3" cstate="print"/>
          <a:srcRect l="1935" t="645" r="7097"/>
          <a:stretch>
            <a:fillRect/>
          </a:stretch>
        </p:blipFill>
        <p:spPr>
          <a:xfrm>
            <a:off x="298658" y="0"/>
            <a:ext cx="2686050" cy="4400550"/>
          </a:xfrm>
          <a:prstGeom prst="rect">
            <a:avLst/>
          </a:prstGeom>
        </p:spPr>
      </p:pic>
      <p:sp>
        <p:nvSpPr>
          <p:cNvPr id="6" name="Rectangle 5"/>
          <p:cNvSpPr/>
          <p:nvPr/>
        </p:nvSpPr>
        <p:spPr>
          <a:xfrm>
            <a:off x="0" y="4253515"/>
            <a:ext cx="9144000" cy="881743"/>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descr="ccise.png"/>
          <p:cNvPicPr>
            <a:picLocks noChangeAspect="1"/>
          </p:cNvPicPr>
          <p:nvPr/>
        </p:nvPicPr>
        <p:blipFill>
          <a:blip r:embed="rId4" cstate="print"/>
          <a:srcRect t="41667"/>
          <a:stretch>
            <a:fillRect/>
          </a:stretch>
        </p:blipFill>
        <p:spPr>
          <a:xfrm>
            <a:off x="306356" y="4384143"/>
            <a:ext cx="1063690" cy="620486"/>
          </a:xfrm>
          <a:prstGeom prst="rect">
            <a:avLst/>
          </a:prstGeom>
        </p:spPr>
      </p:pic>
      <p:pic>
        <p:nvPicPr>
          <p:cNvPr id="8" name="Picture 7" descr="life.png"/>
          <p:cNvPicPr>
            <a:picLocks noChangeAspect="1"/>
          </p:cNvPicPr>
          <p:nvPr/>
        </p:nvPicPr>
        <p:blipFill>
          <a:blip r:embed="rId5" cstate="print"/>
          <a:srcRect b="12987"/>
          <a:stretch>
            <a:fillRect/>
          </a:stretch>
        </p:blipFill>
        <p:spPr>
          <a:xfrm>
            <a:off x="8011886" y="4313385"/>
            <a:ext cx="875731" cy="762000"/>
          </a:xfrm>
          <a:prstGeom prst="rect">
            <a:avLst/>
          </a:prstGeom>
        </p:spPr>
      </p:pic>
      <p:sp>
        <p:nvSpPr>
          <p:cNvPr id="10" name="TextBox 9"/>
          <p:cNvSpPr txBox="1"/>
          <p:nvPr/>
        </p:nvSpPr>
        <p:spPr>
          <a:xfrm>
            <a:off x="1524000" y="4309665"/>
            <a:ext cx="5562600" cy="769441"/>
          </a:xfrm>
          <a:prstGeom prst="rect">
            <a:avLst/>
          </a:prstGeom>
          <a:noFill/>
        </p:spPr>
        <p:txBody>
          <a:bodyPr wrap="square" rtlCol="0">
            <a:spAutoFit/>
          </a:bodyPr>
          <a:lstStyle/>
          <a:p>
            <a:pPr defTabSz="163509"/>
            <a:r>
              <a:rPr lang="en-US" sz="1200" spc="600" dirty="0">
                <a:solidFill>
                  <a:schemeClr val="tx1">
                    <a:lumMod val="75000"/>
                    <a:lumOff val="25000"/>
                  </a:schemeClr>
                </a:solidFill>
                <a:latin typeface="Times New Roman" charset="0"/>
                <a:ea typeface="Times New Roman" charset="0"/>
                <a:cs typeface="Times New Roman" charset="0"/>
              </a:rPr>
              <a:t>COMPASSIONATE INTEGRITY TRAINING</a:t>
            </a:r>
            <a:br>
              <a:rPr lang="en-US" sz="1200" spc="600" dirty="0">
                <a:solidFill>
                  <a:schemeClr val="bg1"/>
                </a:solidFill>
                <a:latin typeface="Times New Roman" charset="0"/>
                <a:ea typeface="Times New Roman" charset="0"/>
                <a:cs typeface="Times New Roman" charset="0"/>
              </a:rPr>
            </a:br>
            <a:r>
              <a:rPr lang="en-US" sz="1000" spc="600" dirty="0">
                <a:solidFill>
                  <a:srgbClr val="FFFF00"/>
                </a:solidFill>
                <a:latin typeface="Times New Roman" charset="0"/>
                <a:ea typeface="Times New Roman" charset="0"/>
                <a:cs typeface="Times New Roman" charset="0"/>
              </a:rPr>
              <a:t>SERIES I:	</a:t>
            </a:r>
            <a:r>
              <a:rPr lang="en-US" sz="1000" spc="600" dirty="0">
                <a:solidFill>
                  <a:schemeClr val="bg1"/>
                </a:solidFill>
                <a:latin typeface="Times New Roman" charset="0"/>
                <a:ea typeface="Times New Roman" charset="0"/>
                <a:cs typeface="Times New Roman" charset="0"/>
              </a:rPr>
              <a:t>SELF-CULTIVATION</a:t>
            </a:r>
            <a:br>
              <a:rPr lang="en-US" sz="1000" spc="600" dirty="0">
                <a:solidFill>
                  <a:schemeClr val="bg1"/>
                </a:solidFill>
                <a:latin typeface="Times New Roman" charset="0"/>
                <a:ea typeface="Times New Roman" charset="0"/>
                <a:cs typeface="Times New Roman" charset="0"/>
              </a:rPr>
            </a:br>
            <a:r>
              <a:rPr lang="en-US" sz="1000" spc="600" dirty="0">
                <a:solidFill>
                  <a:srgbClr val="FFFF00"/>
                </a:solidFill>
                <a:latin typeface="Times New Roman" charset="0"/>
                <a:ea typeface="Times New Roman" charset="0"/>
                <a:cs typeface="Times New Roman" charset="0"/>
              </a:rPr>
              <a:t>SKILL 1:		</a:t>
            </a:r>
            <a:r>
              <a:rPr lang="en-US" sz="1000" spc="600" dirty="0">
                <a:solidFill>
                  <a:schemeClr val="bg1"/>
                </a:solidFill>
                <a:latin typeface="Times New Roman" charset="0"/>
                <a:ea typeface="Times New Roman" charset="0"/>
                <a:cs typeface="Times New Roman" charset="0"/>
              </a:rPr>
              <a:t>CALMING BODY AND MIND</a:t>
            </a:r>
          </a:p>
          <a:p>
            <a:endParaRPr lang="en-US" sz="1200" spc="600" dirty="0">
              <a:solidFill>
                <a:schemeClr val="bg1"/>
              </a:solidFill>
              <a:latin typeface="Times New Roman" charset="0"/>
              <a:ea typeface="Times New Roman" charset="0"/>
              <a:cs typeface="Times New Roman" charset="0"/>
            </a:endParaRPr>
          </a:p>
        </p:txBody>
      </p:sp>
      <p:sp>
        <p:nvSpPr>
          <p:cNvPr id="2" name="Rectangle 1"/>
          <p:cNvSpPr/>
          <p:nvPr/>
        </p:nvSpPr>
        <p:spPr>
          <a:xfrm>
            <a:off x="3180737" y="3213794"/>
            <a:ext cx="4572000" cy="253916"/>
          </a:xfrm>
          <a:prstGeom prst="rect">
            <a:avLst/>
          </a:prstGeom>
        </p:spPr>
        <p:txBody>
          <a:bodyPr>
            <a:spAutoFit/>
          </a:bodyPr>
          <a:lstStyle/>
          <a:p>
            <a:pPr>
              <a:spcBef>
                <a:spcPct val="20000"/>
              </a:spcBef>
            </a:pPr>
            <a:r>
              <a:rPr lang="de-DE" altLang="en-US" sz="1050" dirty="0">
                <a:solidFill>
                  <a:schemeClr val="bg1"/>
                </a:solidFill>
                <a:latin typeface="Times New Roman" charset="0"/>
                <a:ea typeface="Times New Roman" charset="0"/>
                <a:cs typeface="Times New Roman" charset="0"/>
              </a:rPr>
              <a:t>© 2020 Brendan Ozawa-de Silva, Michael Karlin </a:t>
            </a:r>
            <a:r>
              <a:rPr lang="de-DE" altLang="en-US" sz="1050" dirty="0" err="1">
                <a:solidFill>
                  <a:schemeClr val="bg1"/>
                </a:solidFill>
                <a:latin typeface="Times New Roman" charset="0"/>
                <a:ea typeface="Times New Roman" charset="0"/>
                <a:cs typeface="Times New Roman" charset="0"/>
              </a:rPr>
              <a:t>and</a:t>
            </a:r>
            <a:r>
              <a:rPr lang="de-DE" altLang="en-US" sz="1050" dirty="0">
                <a:solidFill>
                  <a:schemeClr val="bg1"/>
                </a:solidFill>
                <a:latin typeface="Times New Roman" charset="0"/>
                <a:ea typeface="Times New Roman" charset="0"/>
                <a:cs typeface="Times New Roman" charset="0"/>
              </a:rPr>
              <a:t> Life University</a:t>
            </a:r>
            <a:endParaRPr lang="en-US" altLang="en-US" sz="1050" dirty="0">
              <a:solidFill>
                <a:schemeClr val="bg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98900814"/>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1" name="Group 20"/>
          <p:cNvGrpSpPr/>
          <p:nvPr/>
        </p:nvGrpSpPr>
        <p:grpSpPr>
          <a:xfrm>
            <a:off x="1485900" y="1079153"/>
            <a:ext cx="5429250" cy="986938"/>
            <a:chOff x="457200" y="1438870"/>
            <a:chExt cx="7239000" cy="1315917"/>
          </a:xfrm>
        </p:grpSpPr>
        <p:sp>
          <p:nvSpPr>
            <p:cNvPr id="12" name="TextBox 11"/>
            <p:cNvSpPr txBox="1"/>
            <p:nvPr/>
          </p:nvSpPr>
          <p:spPr>
            <a:xfrm>
              <a:off x="3962400" y="1438870"/>
              <a:ext cx="3733800" cy="1272142"/>
            </a:xfrm>
            <a:prstGeom prst="rect">
              <a:avLst/>
            </a:prstGeom>
            <a:noFill/>
          </p:spPr>
          <p:txBody>
            <a:bodyPr wrap="square" rtlCol="0">
              <a:spAutoFit/>
            </a:bodyPr>
            <a:lstStyle/>
            <a:p>
              <a:pPr marL="257168" indent="-257168">
                <a:buAutoNum type="arabicPeriod"/>
              </a:pPr>
              <a:r>
                <a:rPr lang="en-US" sz="1400" dirty="0">
                  <a:solidFill>
                    <a:srgbClr val="FFFF00"/>
                  </a:solidFill>
                  <a:latin typeface="Georgia" panose="02040502050405020303" pitchFamily="18" charset="0"/>
                  <a:ea typeface="Times New Roman" charset="0"/>
                  <a:cs typeface="Times New Roman" charset="0"/>
                </a:rPr>
                <a:t>Calming Body and Mind</a:t>
              </a:r>
            </a:p>
            <a:p>
              <a:pPr marL="257168" indent="-257168">
                <a:buAutoNum type="arabicPeriod"/>
              </a:pPr>
              <a:r>
                <a:rPr lang="en-US" sz="1400" dirty="0">
                  <a:solidFill>
                    <a:srgbClr val="3D4C5F"/>
                  </a:solidFill>
                  <a:latin typeface="Georgia" panose="02040502050405020303" pitchFamily="18" charset="0"/>
                  <a:ea typeface="Times New Roman" charset="0"/>
                  <a:cs typeface="Times New Roman" charset="0"/>
                </a:rPr>
                <a:t>Ethical Mindfulness</a:t>
              </a:r>
            </a:p>
            <a:p>
              <a:pPr marL="257168" indent="-257168">
                <a:buAutoNum type="arabicPeriod"/>
              </a:pPr>
              <a:r>
                <a:rPr lang="en-US" sz="1400" dirty="0">
                  <a:solidFill>
                    <a:srgbClr val="3D4C5F"/>
                  </a:solidFill>
                  <a:latin typeface="Georgia" panose="02040502050405020303" pitchFamily="18" charset="0"/>
                  <a:ea typeface="Times New Roman" charset="0"/>
                  <a:cs typeface="Times New Roman" charset="0"/>
                </a:rPr>
                <a:t>Emotional Awareness</a:t>
              </a:r>
            </a:p>
            <a:p>
              <a:pPr marL="257168" indent="-257168">
                <a:buAutoNum type="arabicPeriod"/>
              </a:pPr>
              <a:r>
                <a:rPr lang="en-US" sz="1400" dirty="0">
                  <a:solidFill>
                    <a:srgbClr val="3D4C5F"/>
                  </a:solidFill>
                  <a:latin typeface="Georgia" panose="02040502050405020303" pitchFamily="18" charset="0"/>
                  <a:ea typeface="Times New Roman" charset="0"/>
                  <a:cs typeface="Times New Roman" charset="0"/>
                </a:rPr>
                <a:t>Self-Compassion</a:t>
              </a:r>
            </a:p>
          </p:txBody>
        </p:sp>
        <p:grpSp>
          <p:nvGrpSpPr>
            <p:cNvPr id="18" name="Group 17"/>
            <p:cNvGrpSpPr/>
            <p:nvPr/>
          </p:nvGrpSpPr>
          <p:grpSpPr>
            <a:xfrm>
              <a:off x="457200" y="1438870"/>
              <a:ext cx="3352800" cy="1315917"/>
              <a:chOff x="457200" y="1438870"/>
              <a:chExt cx="3352800" cy="1315917"/>
            </a:xfrm>
          </p:grpSpPr>
          <p:sp>
            <p:nvSpPr>
              <p:cNvPr id="11" name="Rectangle 10"/>
              <p:cNvSpPr/>
              <p:nvPr/>
            </p:nvSpPr>
            <p:spPr>
              <a:xfrm>
                <a:off x="457200" y="1447801"/>
                <a:ext cx="3352800" cy="1306986"/>
              </a:xfrm>
              <a:prstGeom prst="rect">
                <a:avLst/>
              </a:prstGeom>
              <a:solidFill>
                <a:srgbClr val="27B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latin typeface="Georgia" panose="02040502050405020303" pitchFamily="18" charset="0"/>
                  <a:ea typeface="Times New Roman" charset="0"/>
                  <a:cs typeface="Times New Roman" charset="0"/>
                </a:endParaRPr>
              </a:p>
            </p:txBody>
          </p:sp>
          <p:sp>
            <p:nvSpPr>
              <p:cNvPr id="13" name="TextBox 12"/>
              <p:cNvSpPr txBox="1"/>
              <p:nvPr/>
            </p:nvSpPr>
            <p:spPr>
              <a:xfrm>
                <a:off x="914400" y="1438870"/>
                <a:ext cx="2819400" cy="943848"/>
              </a:xfrm>
              <a:prstGeom prst="rect">
                <a:avLst/>
              </a:prstGeom>
              <a:noFill/>
            </p:spPr>
            <p:txBody>
              <a:bodyPr wrap="square" rtlCol="0">
                <a:spAutoFit/>
              </a:bodyPr>
              <a:lstStyle/>
              <a:p>
                <a:pPr algn="r"/>
                <a:r>
                  <a:rPr lang="en-US" sz="1400" dirty="0">
                    <a:solidFill>
                      <a:schemeClr val="tx1">
                        <a:lumMod val="65000"/>
                        <a:lumOff val="35000"/>
                      </a:schemeClr>
                    </a:solidFill>
                    <a:latin typeface="Georgia" panose="02040502050405020303" pitchFamily="18" charset="0"/>
                    <a:ea typeface="Times New Roman" charset="0"/>
                    <a:cs typeface="Times New Roman" charset="0"/>
                  </a:rPr>
                  <a:t>SERIES I: </a:t>
                </a:r>
                <a:br>
                  <a:rPr lang="en-US" sz="1400" dirty="0">
                    <a:solidFill>
                      <a:schemeClr val="tx1">
                        <a:lumMod val="65000"/>
                        <a:lumOff val="35000"/>
                      </a:schemeClr>
                    </a:solidFill>
                    <a:latin typeface="Georgia" panose="02040502050405020303" pitchFamily="18" charset="0"/>
                    <a:ea typeface="Times New Roman" charset="0"/>
                    <a:cs typeface="Times New Roman" charset="0"/>
                  </a:rPr>
                </a:br>
                <a:r>
                  <a:rPr lang="en-US" sz="1400" dirty="0">
                    <a:solidFill>
                      <a:schemeClr val="bg1"/>
                    </a:solidFill>
                    <a:latin typeface="Georgia" panose="02040502050405020303" pitchFamily="18" charset="0"/>
                    <a:ea typeface="Times New Roman" charset="0"/>
                    <a:cs typeface="Times New Roman" charset="0"/>
                  </a:rPr>
                  <a:t>SELF-CULTIVATION</a:t>
                </a:r>
              </a:p>
              <a:p>
                <a:endParaRPr lang="en-US" sz="1200" dirty="0">
                  <a:latin typeface="Georgia" panose="02040502050405020303" pitchFamily="18" charset="0"/>
                  <a:ea typeface="Times New Roman" charset="0"/>
                  <a:cs typeface="Times New Roman" charset="0"/>
                </a:endParaRPr>
              </a:p>
            </p:txBody>
          </p:sp>
        </p:grpSp>
      </p:grpSp>
      <p:grpSp>
        <p:nvGrpSpPr>
          <p:cNvPr id="22" name="Group 21"/>
          <p:cNvGrpSpPr/>
          <p:nvPr/>
        </p:nvGrpSpPr>
        <p:grpSpPr>
          <a:xfrm>
            <a:off x="1485900" y="2222154"/>
            <a:ext cx="6286500" cy="954107"/>
            <a:chOff x="457200" y="2962870"/>
            <a:chExt cx="8382000" cy="1272141"/>
          </a:xfrm>
        </p:grpSpPr>
        <p:sp>
          <p:nvSpPr>
            <p:cNvPr id="14" name="TextBox 13"/>
            <p:cNvSpPr txBox="1"/>
            <p:nvPr/>
          </p:nvSpPr>
          <p:spPr>
            <a:xfrm>
              <a:off x="3962400" y="2962870"/>
              <a:ext cx="4876800" cy="1272141"/>
            </a:xfrm>
            <a:prstGeom prst="rect">
              <a:avLst/>
            </a:prstGeom>
            <a:noFill/>
          </p:spPr>
          <p:txBody>
            <a:bodyPr wrap="square" rtlCol="0">
              <a:spAutoFit/>
            </a:bodyPr>
            <a:lstStyle/>
            <a:p>
              <a:pPr marL="257168" indent="-257168">
                <a:buAutoNum type="arabicPeriod" startAt="5"/>
              </a:pPr>
              <a:r>
                <a:rPr lang="en-US" sz="1400" dirty="0">
                  <a:solidFill>
                    <a:srgbClr val="3D4C5F"/>
                  </a:solidFill>
                  <a:latin typeface="Georgia" panose="02040502050405020303" pitchFamily="18" charset="0"/>
                  <a:ea typeface="Times New Roman" charset="0"/>
                  <a:cs typeface="Times New Roman" charset="0"/>
                </a:rPr>
                <a:t>Impartiality and Common Humanity</a:t>
              </a:r>
            </a:p>
            <a:p>
              <a:pPr marL="257168" indent="-257168">
                <a:buAutoNum type="arabicPeriod" startAt="5"/>
              </a:pPr>
              <a:r>
                <a:rPr lang="en-US" sz="1400" dirty="0">
                  <a:solidFill>
                    <a:srgbClr val="3D4C5F"/>
                  </a:solidFill>
                  <a:latin typeface="Georgia" panose="02040502050405020303" pitchFamily="18" charset="0"/>
                  <a:ea typeface="Times New Roman" charset="0"/>
                  <a:cs typeface="Times New Roman" charset="0"/>
                </a:rPr>
                <a:t>Forgiveness and Gratitude</a:t>
              </a:r>
            </a:p>
            <a:p>
              <a:pPr marL="257168" indent="-257168">
                <a:buAutoNum type="arabicPeriod" startAt="5"/>
              </a:pPr>
              <a:r>
                <a:rPr lang="en-US" sz="1400" dirty="0">
                  <a:solidFill>
                    <a:srgbClr val="3D4C5F"/>
                  </a:solidFill>
                  <a:latin typeface="Georgia" panose="02040502050405020303" pitchFamily="18" charset="0"/>
                  <a:ea typeface="Times New Roman" charset="0"/>
                  <a:cs typeface="Times New Roman" charset="0"/>
                </a:rPr>
                <a:t>Empathic Concern</a:t>
              </a:r>
            </a:p>
            <a:p>
              <a:pPr marL="257168" indent="-257168">
                <a:buAutoNum type="arabicPeriod" startAt="5"/>
              </a:pPr>
              <a:r>
                <a:rPr lang="en-US" sz="1400" dirty="0">
                  <a:solidFill>
                    <a:srgbClr val="3D4C5F"/>
                  </a:solidFill>
                  <a:latin typeface="Georgia" panose="02040502050405020303" pitchFamily="18" charset="0"/>
                  <a:ea typeface="Times New Roman" charset="0"/>
                  <a:cs typeface="Times New Roman" charset="0"/>
                </a:rPr>
                <a:t>Compassion</a:t>
              </a:r>
            </a:p>
          </p:txBody>
        </p:sp>
        <p:grpSp>
          <p:nvGrpSpPr>
            <p:cNvPr id="19" name="Group 18"/>
            <p:cNvGrpSpPr/>
            <p:nvPr/>
          </p:nvGrpSpPr>
          <p:grpSpPr>
            <a:xfrm>
              <a:off x="457200" y="2962870"/>
              <a:ext cx="3352800" cy="1272140"/>
              <a:chOff x="457200" y="2962870"/>
              <a:chExt cx="3352800" cy="1272140"/>
            </a:xfrm>
          </p:grpSpPr>
          <p:sp>
            <p:nvSpPr>
              <p:cNvPr id="10" name="Rectangle 9"/>
              <p:cNvSpPr/>
              <p:nvPr/>
            </p:nvSpPr>
            <p:spPr>
              <a:xfrm>
                <a:off x="457200" y="2971799"/>
                <a:ext cx="3352800" cy="1263211"/>
              </a:xfrm>
              <a:prstGeom prst="rect">
                <a:avLst/>
              </a:prstGeom>
              <a:solidFill>
                <a:srgbClr val="3D4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latin typeface="Georgia" panose="02040502050405020303" pitchFamily="18" charset="0"/>
                  <a:ea typeface="Times New Roman" charset="0"/>
                  <a:cs typeface="Times New Roman" charset="0"/>
                </a:endParaRPr>
              </a:p>
            </p:txBody>
          </p:sp>
          <p:sp>
            <p:nvSpPr>
              <p:cNvPr id="15" name="TextBox 14"/>
              <p:cNvSpPr txBox="1"/>
              <p:nvPr/>
            </p:nvSpPr>
            <p:spPr>
              <a:xfrm>
                <a:off x="762000" y="2962870"/>
                <a:ext cx="2971800" cy="943847"/>
              </a:xfrm>
              <a:prstGeom prst="rect">
                <a:avLst/>
              </a:prstGeom>
              <a:noFill/>
            </p:spPr>
            <p:txBody>
              <a:bodyPr wrap="square" rtlCol="0">
                <a:spAutoFit/>
              </a:bodyPr>
              <a:lstStyle/>
              <a:p>
                <a:pPr algn="r"/>
                <a:r>
                  <a:rPr lang="en-US" sz="1400" dirty="0">
                    <a:solidFill>
                      <a:schemeClr val="tx1">
                        <a:lumMod val="65000"/>
                        <a:lumOff val="35000"/>
                      </a:schemeClr>
                    </a:solidFill>
                    <a:latin typeface="Georgia" panose="02040502050405020303" pitchFamily="18" charset="0"/>
                    <a:ea typeface="Times New Roman" charset="0"/>
                    <a:cs typeface="Times New Roman" charset="0"/>
                  </a:rPr>
                  <a:t>SERIES II: </a:t>
                </a:r>
                <a:br>
                  <a:rPr lang="en-US" sz="1400" dirty="0">
                    <a:solidFill>
                      <a:schemeClr val="tx1">
                        <a:lumMod val="65000"/>
                        <a:lumOff val="35000"/>
                      </a:schemeClr>
                    </a:solidFill>
                    <a:latin typeface="Georgia" panose="02040502050405020303" pitchFamily="18" charset="0"/>
                    <a:ea typeface="Times New Roman" charset="0"/>
                    <a:cs typeface="Times New Roman" charset="0"/>
                  </a:rPr>
                </a:br>
                <a:r>
                  <a:rPr lang="en-US" sz="1400" dirty="0">
                    <a:solidFill>
                      <a:schemeClr val="bg1"/>
                    </a:solidFill>
                    <a:latin typeface="Georgia" panose="02040502050405020303" pitchFamily="18" charset="0"/>
                    <a:ea typeface="Times New Roman" charset="0"/>
                    <a:cs typeface="Times New Roman" charset="0"/>
                  </a:rPr>
                  <a:t>RELATING TO OTHERS</a:t>
                </a:r>
              </a:p>
              <a:p>
                <a:endParaRPr lang="en-US" sz="1200" dirty="0">
                  <a:latin typeface="Georgia" panose="02040502050405020303" pitchFamily="18" charset="0"/>
                  <a:ea typeface="Times New Roman" charset="0"/>
                  <a:cs typeface="Times New Roman" charset="0"/>
                </a:endParaRPr>
              </a:p>
            </p:txBody>
          </p:sp>
        </p:grpSp>
      </p:grpSp>
      <p:grpSp>
        <p:nvGrpSpPr>
          <p:cNvPr id="23" name="Group 22"/>
          <p:cNvGrpSpPr/>
          <p:nvPr/>
        </p:nvGrpSpPr>
        <p:grpSpPr>
          <a:xfrm>
            <a:off x="1485900" y="3335656"/>
            <a:ext cx="6286500" cy="682620"/>
            <a:chOff x="457200" y="4447541"/>
            <a:chExt cx="8382000" cy="910159"/>
          </a:xfrm>
        </p:grpSpPr>
        <p:sp>
          <p:nvSpPr>
            <p:cNvPr id="16" name="TextBox 15"/>
            <p:cNvSpPr txBox="1"/>
            <p:nvPr/>
          </p:nvSpPr>
          <p:spPr>
            <a:xfrm>
              <a:off x="3962400" y="4486870"/>
              <a:ext cx="4876800" cy="697626"/>
            </a:xfrm>
            <a:prstGeom prst="rect">
              <a:avLst/>
            </a:prstGeom>
            <a:noFill/>
          </p:spPr>
          <p:txBody>
            <a:bodyPr wrap="square" rtlCol="0">
              <a:spAutoFit/>
            </a:bodyPr>
            <a:lstStyle/>
            <a:p>
              <a:pPr marL="257168" indent="-257168">
                <a:buAutoNum type="arabicPeriod" startAt="9"/>
              </a:pPr>
              <a:r>
                <a:rPr lang="en-US" sz="1400" dirty="0">
                  <a:solidFill>
                    <a:srgbClr val="3D4C5F"/>
                  </a:solidFill>
                  <a:latin typeface="Georgia" panose="02040502050405020303" pitchFamily="18" charset="0"/>
                  <a:ea typeface="Times New Roman" charset="0"/>
                  <a:cs typeface="Times New Roman" charset="0"/>
                </a:rPr>
                <a:t>Appreciating Interdependence</a:t>
              </a:r>
            </a:p>
            <a:p>
              <a:pPr marL="257168" indent="-257168">
                <a:buAutoNum type="arabicPeriod" startAt="9"/>
              </a:pPr>
              <a:r>
                <a:rPr lang="en-US" sz="1400" dirty="0">
                  <a:solidFill>
                    <a:srgbClr val="3D4C5F"/>
                  </a:solidFill>
                  <a:latin typeface="Georgia" panose="02040502050405020303" pitchFamily="18" charset="0"/>
                  <a:ea typeface="Times New Roman" charset="0"/>
                  <a:cs typeface="Times New Roman" charset="0"/>
                </a:rPr>
                <a:t>Engaging with Discernment</a:t>
              </a:r>
            </a:p>
          </p:txBody>
        </p:sp>
        <p:grpSp>
          <p:nvGrpSpPr>
            <p:cNvPr id="20" name="Group 19"/>
            <p:cNvGrpSpPr/>
            <p:nvPr/>
          </p:nvGrpSpPr>
          <p:grpSpPr>
            <a:xfrm>
              <a:off x="457200" y="4447541"/>
              <a:ext cx="3352800" cy="910159"/>
              <a:chOff x="457200" y="4447541"/>
              <a:chExt cx="3352800" cy="910159"/>
            </a:xfrm>
          </p:grpSpPr>
          <p:sp>
            <p:nvSpPr>
              <p:cNvPr id="9" name="Rectangle 8"/>
              <p:cNvSpPr/>
              <p:nvPr/>
            </p:nvSpPr>
            <p:spPr>
              <a:xfrm>
                <a:off x="457200" y="4495798"/>
                <a:ext cx="3352800" cy="861902"/>
              </a:xfrm>
              <a:prstGeom prst="rect">
                <a:avLst/>
              </a:prstGeom>
              <a:solidFill>
                <a:srgbClr val="3D4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latin typeface="Georgia" panose="02040502050405020303" pitchFamily="18" charset="0"/>
                  <a:ea typeface="Times New Roman" charset="0"/>
                  <a:cs typeface="Times New Roman" charset="0"/>
                </a:endParaRPr>
              </a:p>
            </p:txBody>
          </p:sp>
          <p:sp>
            <p:nvSpPr>
              <p:cNvPr id="17" name="TextBox 16"/>
              <p:cNvSpPr txBox="1"/>
              <p:nvPr/>
            </p:nvSpPr>
            <p:spPr>
              <a:xfrm>
                <a:off x="457200" y="4447541"/>
                <a:ext cx="3276600" cy="697626"/>
              </a:xfrm>
              <a:prstGeom prst="rect">
                <a:avLst/>
              </a:prstGeom>
              <a:noFill/>
            </p:spPr>
            <p:txBody>
              <a:bodyPr wrap="square" rtlCol="0">
                <a:spAutoFit/>
              </a:bodyPr>
              <a:lstStyle/>
              <a:p>
                <a:pPr algn="r"/>
                <a:r>
                  <a:rPr lang="en-US" sz="1400" dirty="0">
                    <a:solidFill>
                      <a:schemeClr val="tx1">
                        <a:lumMod val="65000"/>
                        <a:lumOff val="35000"/>
                      </a:schemeClr>
                    </a:solidFill>
                    <a:latin typeface="Georgia" panose="02040502050405020303" pitchFamily="18" charset="0"/>
                    <a:ea typeface="Times New Roman" charset="0"/>
                    <a:cs typeface="Times New Roman" charset="0"/>
                  </a:rPr>
                  <a:t>	SERIES III: </a:t>
                </a:r>
                <a:br>
                  <a:rPr lang="en-US" sz="1400" dirty="0">
                    <a:solidFill>
                      <a:schemeClr val="tx1">
                        <a:lumMod val="65000"/>
                        <a:lumOff val="35000"/>
                      </a:schemeClr>
                    </a:solidFill>
                    <a:latin typeface="Georgia" panose="02040502050405020303" pitchFamily="18" charset="0"/>
                    <a:ea typeface="Times New Roman" charset="0"/>
                    <a:cs typeface="Times New Roman" charset="0"/>
                  </a:rPr>
                </a:br>
                <a:r>
                  <a:rPr lang="en-US" sz="1400" dirty="0">
                    <a:solidFill>
                      <a:schemeClr val="bg1"/>
                    </a:solidFill>
                    <a:latin typeface="Georgia" panose="02040502050405020303" pitchFamily="18" charset="0"/>
                    <a:ea typeface="Times New Roman" charset="0"/>
                    <a:cs typeface="Times New Roman" charset="0"/>
                  </a:rPr>
                  <a:t>ENGAGING IN SYSTEMS</a:t>
                </a:r>
                <a:endParaRPr lang="en-US" sz="1400" dirty="0">
                  <a:latin typeface="Georgia" panose="02040502050405020303" pitchFamily="18" charset="0"/>
                  <a:ea typeface="Times New Roman" charset="0"/>
                  <a:cs typeface="Times New Roman" charset="0"/>
                </a:endParaRPr>
              </a:p>
            </p:txBody>
          </p:sp>
        </p:grpSp>
      </p:grpSp>
      <p:sp>
        <p:nvSpPr>
          <p:cNvPr id="8" name="TextBox 7"/>
          <p:cNvSpPr txBox="1"/>
          <p:nvPr/>
        </p:nvSpPr>
        <p:spPr>
          <a:xfrm>
            <a:off x="1485900" y="400051"/>
            <a:ext cx="5257800" cy="369332"/>
          </a:xfrm>
          <a:prstGeom prst="rect">
            <a:avLst/>
          </a:prstGeom>
          <a:noFill/>
        </p:spPr>
        <p:txBody>
          <a:bodyPr wrap="square" rtlCol="0">
            <a:spAutoFit/>
          </a:bodyPr>
          <a:lstStyle/>
          <a:p>
            <a:r>
              <a:rPr lang="en-US" sz="1800" dirty="0">
                <a:solidFill>
                  <a:schemeClr val="bg1"/>
                </a:solidFill>
                <a:latin typeface="Georgia" panose="02040502050405020303" pitchFamily="18" charset="0"/>
                <a:cs typeface="Times New Roman" panose="02020603050405020304" pitchFamily="18" charset="0"/>
              </a:rPr>
              <a:t>COMPASSIONATE</a:t>
            </a:r>
            <a:r>
              <a:rPr lang="en-US" sz="1800" dirty="0">
                <a:solidFill>
                  <a:srgbClr val="FFFF00"/>
                </a:solidFill>
                <a:latin typeface="Georgia" panose="02040502050405020303" pitchFamily="18" charset="0"/>
                <a:cs typeface="Times New Roman" panose="02020603050405020304" pitchFamily="18" charset="0"/>
              </a:rPr>
              <a:t> </a:t>
            </a:r>
            <a:r>
              <a:rPr lang="en-US" sz="1800" dirty="0">
                <a:solidFill>
                  <a:schemeClr val="bg1"/>
                </a:solidFill>
                <a:latin typeface="Georgia" panose="02040502050405020303" pitchFamily="18" charset="0"/>
                <a:cs typeface="Times New Roman" panose="02020603050405020304" pitchFamily="18" charset="0"/>
              </a:rPr>
              <a:t>INTEGRITY TRAINING</a:t>
            </a:r>
          </a:p>
        </p:txBody>
      </p:sp>
      <p:sp>
        <p:nvSpPr>
          <p:cNvPr id="28" name="Rectangle 27"/>
          <p:cNvSpPr/>
          <p:nvPr/>
        </p:nvSpPr>
        <p:spPr>
          <a:xfrm>
            <a:off x="0" y="4253515"/>
            <a:ext cx="9144000" cy="881743"/>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9" name="Picture 28" descr="ccise.png"/>
          <p:cNvPicPr>
            <a:picLocks noChangeAspect="1"/>
          </p:cNvPicPr>
          <p:nvPr/>
        </p:nvPicPr>
        <p:blipFill>
          <a:blip r:embed="rId3" cstate="print"/>
          <a:srcRect t="41667"/>
          <a:stretch>
            <a:fillRect/>
          </a:stretch>
        </p:blipFill>
        <p:spPr>
          <a:xfrm>
            <a:off x="306356" y="4384143"/>
            <a:ext cx="1063690" cy="620486"/>
          </a:xfrm>
          <a:prstGeom prst="rect">
            <a:avLst/>
          </a:prstGeom>
        </p:spPr>
      </p:pic>
      <p:pic>
        <p:nvPicPr>
          <p:cNvPr id="30" name="Picture 29" descr="life.png"/>
          <p:cNvPicPr>
            <a:picLocks noChangeAspect="1"/>
          </p:cNvPicPr>
          <p:nvPr/>
        </p:nvPicPr>
        <p:blipFill>
          <a:blip r:embed="rId4" cstate="print"/>
          <a:srcRect b="12987"/>
          <a:stretch>
            <a:fillRect/>
          </a:stretch>
        </p:blipFill>
        <p:spPr>
          <a:xfrm>
            <a:off x="8011886" y="4313385"/>
            <a:ext cx="875731" cy="762000"/>
          </a:xfrm>
          <a:prstGeom prst="rect">
            <a:avLst/>
          </a:prstGeom>
        </p:spPr>
      </p:pic>
      <p:sp>
        <p:nvSpPr>
          <p:cNvPr id="31" name="TextBox 30"/>
          <p:cNvSpPr txBox="1"/>
          <p:nvPr/>
        </p:nvSpPr>
        <p:spPr>
          <a:xfrm>
            <a:off x="1524000" y="4309665"/>
            <a:ext cx="6019800" cy="769441"/>
          </a:xfrm>
          <a:prstGeom prst="rect">
            <a:avLst/>
          </a:prstGeom>
          <a:noFill/>
        </p:spPr>
        <p:txBody>
          <a:bodyPr wrap="square" rtlCol="0">
            <a:spAutoFit/>
          </a:bodyPr>
          <a:lstStyle/>
          <a:p>
            <a:pPr defTabSz="163509"/>
            <a:r>
              <a:rPr lang="en-US" sz="1200" spc="600" dirty="0">
                <a:solidFill>
                  <a:schemeClr val="tx1">
                    <a:lumMod val="75000"/>
                    <a:lumOff val="25000"/>
                  </a:schemeClr>
                </a:solidFill>
                <a:latin typeface="Georgia" panose="02040502050405020303" pitchFamily="18" charset="0"/>
                <a:ea typeface="Times New Roman" charset="0"/>
                <a:cs typeface="Times New Roman" charset="0"/>
              </a:rPr>
              <a:t>COMPASSIONATE INTEGRITY TRAINING</a:t>
            </a:r>
            <a:br>
              <a:rPr lang="en-US" sz="1200" spc="600" dirty="0">
                <a:solidFill>
                  <a:schemeClr val="bg1"/>
                </a:solidFill>
                <a:latin typeface="Georgia" panose="02040502050405020303" pitchFamily="18" charset="0"/>
                <a:ea typeface="Times New Roman" charset="0"/>
                <a:cs typeface="Times New Roman" charset="0"/>
              </a:rPr>
            </a:br>
            <a:r>
              <a:rPr lang="en-US" sz="1000" spc="600" dirty="0">
                <a:solidFill>
                  <a:srgbClr val="FFFF00"/>
                </a:solidFill>
                <a:latin typeface="Georgia" panose="02040502050405020303" pitchFamily="18" charset="0"/>
                <a:ea typeface="Times New Roman" charset="0"/>
                <a:cs typeface="Times New Roman" charset="0"/>
              </a:rPr>
              <a:t>SERIES I:	</a:t>
            </a:r>
            <a:r>
              <a:rPr lang="en-US" sz="1000" spc="600" dirty="0">
                <a:solidFill>
                  <a:schemeClr val="bg1"/>
                </a:solidFill>
                <a:latin typeface="Georgia" panose="02040502050405020303" pitchFamily="18" charset="0"/>
                <a:ea typeface="Times New Roman" charset="0"/>
                <a:cs typeface="Times New Roman" charset="0"/>
              </a:rPr>
              <a:t>SELF-CULTIVATION</a:t>
            </a:r>
            <a:br>
              <a:rPr lang="en-US" sz="1000" spc="600" dirty="0">
                <a:solidFill>
                  <a:schemeClr val="bg1"/>
                </a:solidFill>
                <a:latin typeface="Georgia" panose="02040502050405020303" pitchFamily="18" charset="0"/>
                <a:ea typeface="Times New Roman" charset="0"/>
                <a:cs typeface="Times New Roman" charset="0"/>
              </a:rPr>
            </a:br>
            <a:r>
              <a:rPr lang="en-US" sz="1000" spc="600" dirty="0">
                <a:solidFill>
                  <a:srgbClr val="FFFF00"/>
                </a:solidFill>
                <a:latin typeface="Georgia" panose="02040502050405020303" pitchFamily="18" charset="0"/>
                <a:ea typeface="Times New Roman" charset="0"/>
                <a:cs typeface="Times New Roman" charset="0"/>
              </a:rPr>
              <a:t>SKILL 1:		</a:t>
            </a:r>
            <a:r>
              <a:rPr lang="en-US" sz="1000" spc="600" dirty="0">
                <a:solidFill>
                  <a:schemeClr val="bg1"/>
                </a:solidFill>
                <a:latin typeface="Georgia" panose="02040502050405020303" pitchFamily="18" charset="0"/>
                <a:ea typeface="Times New Roman" charset="0"/>
                <a:cs typeface="Times New Roman" charset="0"/>
              </a:rPr>
              <a:t>CALMING BODY AND MIND</a:t>
            </a:r>
          </a:p>
          <a:p>
            <a:endParaRPr lang="en-US" sz="1200" spc="600" dirty="0">
              <a:solidFill>
                <a:schemeClr val="bg1"/>
              </a:solidFill>
              <a:latin typeface="Georgia" panose="02040502050405020303" pitchFamily="18" charset="0"/>
              <a:ea typeface="Times New Roman" charset="0"/>
              <a:cs typeface="Times New Roman" charset="0"/>
            </a:endParaRPr>
          </a:p>
        </p:txBody>
      </p:sp>
    </p:spTree>
    <p:extLst>
      <p:ext uri="{BB962C8B-B14F-4D97-AF65-F5344CB8AC3E}">
        <p14:creationId xmlns:p14="http://schemas.microsoft.com/office/powerpoint/2010/main" val="2536607607"/>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0050" y="152400"/>
            <a:ext cx="7886700" cy="818316"/>
          </a:xfrm>
        </p:spPr>
        <p:txBody>
          <a:bodyPr>
            <a:normAutofit/>
          </a:bodyPr>
          <a:lstStyle/>
          <a:p>
            <a:pPr algn="ctr"/>
            <a:r>
              <a:rPr lang="en-US" sz="4400" dirty="0">
                <a:solidFill>
                  <a:schemeClr val="bg1"/>
                </a:solidFill>
                <a:latin typeface="Times" pitchFamily="2" charset="0"/>
              </a:rPr>
              <a:t>  Shifting Attitudes</a:t>
            </a:r>
          </a:p>
        </p:txBody>
      </p:sp>
      <p:graphicFrame>
        <p:nvGraphicFramePr>
          <p:cNvPr id="7" name="Table 6"/>
          <p:cNvGraphicFramePr>
            <a:graphicFrameLocks noGrp="1"/>
          </p:cNvGraphicFramePr>
          <p:nvPr>
            <p:extLst>
              <p:ext uri="{D42A27DB-BD31-4B8C-83A1-F6EECF244321}">
                <p14:modId xmlns:p14="http://schemas.microsoft.com/office/powerpoint/2010/main" val="2430358200"/>
              </p:ext>
            </p:extLst>
          </p:nvPr>
        </p:nvGraphicFramePr>
        <p:xfrm>
          <a:off x="229496" y="1057831"/>
          <a:ext cx="2475605" cy="3093720"/>
        </p:xfrm>
        <a:graphic>
          <a:graphicData uri="http://schemas.openxmlformats.org/drawingml/2006/table">
            <a:tbl>
              <a:tblPr firstRow="1" bandRow="1">
                <a:tableStyleId>{5C22544A-7EE6-4342-B048-85BDC9FD1C3A}</a:tableStyleId>
              </a:tblPr>
              <a:tblGrid>
                <a:gridCol w="2475605">
                  <a:extLst>
                    <a:ext uri="{9D8B030D-6E8A-4147-A177-3AD203B41FA5}">
                      <a16:colId xmlns:a16="http://schemas.microsoft.com/office/drawing/2014/main" val="20000"/>
                    </a:ext>
                  </a:extLst>
                </a:gridCol>
              </a:tblGrid>
              <a:tr h="370840">
                <a:tc>
                  <a:txBody>
                    <a:bodyPr/>
                    <a:lstStyle/>
                    <a:p>
                      <a:r>
                        <a:rPr lang="en-US" sz="1600" u="none" strike="noStrike" cap="none" dirty="0">
                          <a:effectLst/>
                          <a:latin typeface="Times New Roman" charset="0"/>
                          <a:ea typeface="Times New Roman" charset="0"/>
                          <a:cs typeface="Times New Roman" charset="0"/>
                          <a:sym typeface="Arial"/>
                        </a:rPr>
                        <a:t>Conventional</a:t>
                      </a:r>
                      <a:endParaRPr lang="en-US" sz="1600" b="1" i="0" u="none" strike="noStrike" cap="none" dirty="0">
                        <a:solidFill>
                          <a:schemeClr val="lt1"/>
                        </a:solidFill>
                        <a:effectLst/>
                        <a:latin typeface="Times New Roman" charset="0"/>
                        <a:ea typeface="Times New Roman" charset="0"/>
                        <a:cs typeface="Times New Roman" charset="0"/>
                        <a:sym typeface="Arial"/>
                      </a:endParaRPr>
                    </a:p>
                  </a:txBody>
                  <a:tcPr/>
                </a:tc>
                <a:extLst>
                  <a:ext uri="{0D108BD9-81ED-4DB2-BD59-A6C34878D82A}">
                    <a16:rowId xmlns:a16="http://schemas.microsoft.com/office/drawing/2014/main" val="10000"/>
                  </a:ext>
                </a:extLst>
              </a:tr>
              <a:tr h="370840">
                <a:tc>
                  <a:txBody>
                    <a:bodyPr/>
                    <a:lstStyle/>
                    <a:p>
                      <a:r>
                        <a:rPr lang="en-US" sz="1600" u="none" strike="noStrike" cap="none" dirty="0">
                          <a:effectLst/>
                          <a:latin typeface="Times New Roman" charset="0"/>
                          <a:ea typeface="Times New Roman" charset="0"/>
                          <a:cs typeface="Times New Roman" charset="0"/>
                          <a:sym typeface="Arial"/>
                        </a:rPr>
                        <a:t>People are bad. </a:t>
                      </a:r>
                      <a:endParaRPr lang="en-US" sz="1600" b="0" dirty="0">
                        <a:latin typeface="Times New Roman" charset="0"/>
                        <a:ea typeface="Times New Roman" charset="0"/>
                        <a:cs typeface="Times New Roman" charset="0"/>
                      </a:endParaRPr>
                    </a:p>
                  </a:txBody>
                  <a:tcPr/>
                </a:tc>
                <a:extLst>
                  <a:ext uri="{0D108BD9-81ED-4DB2-BD59-A6C34878D82A}">
                    <a16:rowId xmlns:a16="http://schemas.microsoft.com/office/drawing/2014/main" val="10001"/>
                  </a:ext>
                </a:extLst>
              </a:tr>
              <a:tr h="370840">
                <a:tc>
                  <a:txBody>
                    <a:bodyPr/>
                    <a:lstStyle/>
                    <a:p>
                      <a:r>
                        <a:rPr lang="en-US" sz="1600" u="none" strike="noStrike" cap="none" dirty="0">
                          <a:effectLst/>
                          <a:latin typeface="Times New Roman" charset="0"/>
                          <a:ea typeface="Times New Roman" charset="0"/>
                          <a:cs typeface="Times New Roman" charset="0"/>
                          <a:sym typeface="Arial"/>
                        </a:rPr>
                        <a:t>People need to be punished. </a:t>
                      </a:r>
                      <a:endParaRPr lang="en-US" sz="1600" b="0" dirty="0">
                        <a:latin typeface="Times New Roman" charset="0"/>
                        <a:ea typeface="Times New Roman" charset="0"/>
                        <a:cs typeface="Times New Roman" charset="0"/>
                      </a:endParaRPr>
                    </a:p>
                  </a:txBody>
                  <a:tcPr/>
                </a:tc>
                <a:extLst>
                  <a:ext uri="{0D108BD9-81ED-4DB2-BD59-A6C34878D82A}">
                    <a16:rowId xmlns:a16="http://schemas.microsoft.com/office/drawing/2014/main" val="10002"/>
                  </a:ext>
                </a:extLst>
              </a:tr>
              <a:tr h="5791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u="none" strike="noStrike" cap="none" dirty="0">
                          <a:effectLst/>
                          <a:latin typeface="Times New Roman" charset="0"/>
                          <a:ea typeface="Times New Roman" charset="0"/>
                          <a:cs typeface="Times New Roman" charset="0"/>
                          <a:sym typeface="Arial"/>
                        </a:rPr>
                        <a:t>People just don’t care. </a:t>
                      </a:r>
                    </a:p>
                    <a:p>
                      <a:endParaRPr lang="en-US" sz="1600" b="0" dirty="0">
                        <a:latin typeface="Times New Roman" charset="0"/>
                        <a:ea typeface="Times New Roman" charset="0"/>
                        <a:cs typeface="Times New Roman" charset="0"/>
                      </a:endParaRPr>
                    </a:p>
                  </a:txBody>
                  <a:tcPr/>
                </a:tc>
                <a:extLst>
                  <a:ext uri="{0D108BD9-81ED-4DB2-BD59-A6C34878D82A}">
                    <a16:rowId xmlns:a16="http://schemas.microsoft.com/office/drawing/2014/main" val="10003"/>
                  </a:ext>
                </a:extLst>
              </a:tr>
              <a:tr h="8229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u="none" strike="noStrike" cap="none" dirty="0">
                          <a:effectLst/>
                          <a:latin typeface="Times New Roman" charset="0"/>
                          <a:ea typeface="Times New Roman" charset="0"/>
                          <a:cs typeface="Times New Roman" charset="0"/>
                          <a:sym typeface="Arial"/>
                        </a:rPr>
                        <a:t>We need to stop making excuses for people. </a:t>
                      </a:r>
                    </a:p>
                    <a:p>
                      <a:endParaRPr lang="en-US" sz="1600" b="0" dirty="0">
                        <a:latin typeface="Times New Roman" charset="0"/>
                        <a:ea typeface="Times New Roman" charset="0"/>
                        <a:cs typeface="Times New Roman" charset="0"/>
                      </a:endParaRPr>
                    </a:p>
                  </a:txBody>
                  <a:tcPr/>
                </a:tc>
                <a:extLst>
                  <a:ext uri="{0D108BD9-81ED-4DB2-BD59-A6C34878D82A}">
                    <a16:rowId xmlns:a16="http://schemas.microsoft.com/office/drawing/2014/main" val="10004"/>
                  </a:ext>
                </a:extLst>
              </a:tr>
              <a:tr h="5791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u="none" strike="noStrike" cap="none" dirty="0">
                          <a:effectLst/>
                          <a:latin typeface="Times New Roman" charset="0"/>
                          <a:ea typeface="Times New Roman" charset="0"/>
                          <a:cs typeface="Times New Roman" charset="0"/>
                          <a:sym typeface="Arial"/>
                        </a:rPr>
                        <a:t>What is wrong with you? </a:t>
                      </a:r>
                    </a:p>
                    <a:p>
                      <a:endParaRPr lang="en-US" sz="1600" b="0" dirty="0">
                        <a:latin typeface="Times New Roman" charset="0"/>
                        <a:ea typeface="Times New Roman" charset="0"/>
                        <a:cs typeface="Times New Roman" charset="0"/>
                      </a:endParaRPr>
                    </a:p>
                  </a:txBody>
                  <a:tcPr/>
                </a:tc>
                <a:extLst>
                  <a:ext uri="{0D108BD9-81ED-4DB2-BD59-A6C34878D82A}">
                    <a16:rowId xmlns:a16="http://schemas.microsoft.com/office/drawing/2014/main" val="10005"/>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510447804"/>
              </p:ext>
            </p:extLst>
          </p:nvPr>
        </p:nvGraphicFramePr>
        <p:xfrm>
          <a:off x="3335541" y="1057831"/>
          <a:ext cx="2475605" cy="3146385"/>
        </p:xfrm>
        <a:graphic>
          <a:graphicData uri="http://schemas.openxmlformats.org/drawingml/2006/table">
            <a:tbl>
              <a:tblPr firstRow="1" bandRow="1">
                <a:tableStyleId>{5C22544A-7EE6-4342-B048-85BDC9FD1C3A}</a:tableStyleId>
              </a:tblPr>
              <a:tblGrid>
                <a:gridCol w="2475605">
                  <a:extLst>
                    <a:ext uri="{9D8B030D-6E8A-4147-A177-3AD203B41FA5}">
                      <a16:colId xmlns:a16="http://schemas.microsoft.com/office/drawing/2014/main" val="20000"/>
                    </a:ext>
                  </a:extLst>
                </a:gridCol>
              </a:tblGrid>
              <a:tr h="388395">
                <a:tc>
                  <a:txBody>
                    <a:bodyPr/>
                    <a:lstStyle/>
                    <a:p>
                      <a:r>
                        <a:rPr lang="en-US" sz="1600" u="none" strike="noStrike" cap="none" dirty="0">
                          <a:effectLst/>
                          <a:latin typeface="Times New Roman" charset="0"/>
                          <a:ea typeface="Times New Roman" charset="0"/>
                          <a:cs typeface="Times New Roman" charset="0"/>
                          <a:sym typeface="Arial"/>
                        </a:rPr>
                        <a:t>Trauma-Informed </a:t>
                      </a:r>
                      <a:endParaRPr lang="en-US" sz="1600" b="1" i="0" u="none" strike="noStrike" cap="none" dirty="0">
                        <a:solidFill>
                          <a:schemeClr val="lt1"/>
                        </a:solidFill>
                        <a:effectLst/>
                        <a:latin typeface="Times New Roman" charset="0"/>
                        <a:ea typeface="Times New Roman" charset="0"/>
                        <a:cs typeface="Times New Roman" charset="0"/>
                        <a:sym typeface="Arial"/>
                      </a:endParaRPr>
                    </a:p>
                  </a:txBody>
                  <a:tcPr/>
                </a:tc>
                <a:extLst>
                  <a:ext uri="{0D108BD9-81ED-4DB2-BD59-A6C34878D82A}">
                    <a16:rowId xmlns:a16="http://schemas.microsoft.com/office/drawing/2014/main" val="10000"/>
                  </a:ext>
                </a:extLst>
              </a:tr>
              <a:tr h="388395">
                <a:tc>
                  <a:txBody>
                    <a:bodyPr/>
                    <a:lstStyle/>
                    <a:p>
                      <a:r>
                        <a:rPr lang="en-US" sz="1600" u="none" strike="noStrike" cap="none" dirty="0">
                          <a:effectLst/>
                          <a:latin typeface="Times New Roman" charset="0"/>
                          <a:ea typeface="Times New Roman" charset="0"/>
                          <a:cs typeface="Times New Roman" charset="0"/>
                          <a:sym typeface="Arial"/>
                        </a:rPr>
                        <a:t>People are suffering.</a:t>
                      </a:r>
                      <a:endParaRPr lang="en-US" sz="1600" b="0" dirty="0">
                        <a:latin typeface="Times New Roman" charset="0"/>
                        <a:ea typeface="Times New Roman" charset="0"/>
                        <a:cs typeface="Times New Roman" charset="0"/>
                      </a:endParaRPr>
                    </a:p>
                  </a:txBody>
                  <a:tcPr/>
                </a:tc>
                <a:extLst>
                  <a:ext uri="{0D108BD9-81ED-4DB2-BD59-A6C34878D82A}">
                    <a16:rowId xmlns:a16="http://schemas.microsoft.com/office/drawing/2014/main" val="10001"/>
                  </a:ext>
                </a:extLst>
              </a:tr>
              <a:tr h="579120">
                <a:tc>
                  <a:txBody>
                    <a:bodyPr/>
                    <a:lstStyle/>
                    <a:p>
                      <a:r>
                        <a:rPr lang="en-US" sz="1600" u="none" strike="noStrike" cap="none" dirty="0">
                          <a:effectLst/>
                          <a:latin typeface="Times New Roman" charset="0"/>
                          <a:ea typeface="Times New Roman" charset="0"/>
                          <a:cs typeface="Times New Roman" charset="0"/>
                          <a:sym typeface="Arial"/>
                        </a:rPr>
                        <a:t>People need an effective intervention. </a:t>
                      </a:r>
                      <a:endParaRPr lang="en-US" sz="1600" b="0" dirty="0">
                        <a:latin typeface="Times New Roman" charset="0"/>
                        <a:ea typeface="Times New Roman" charset="0"/>
                        <a:cs typeface="Times New Roman" charset="0"/>
                      </a:endParaRPr>
                    </a:p>
                  </a:txBody>
                  <a:tcPr/>
                </a:tc>
                <a:extLst>
                  <a:ext uri="{0D108BD9-81ED-4DB2-BD59-A6C34878D82A}">
                    <a16:rowId xmlns:a16="http://schemas.microsoft.com/office/drawing/2014/main" val="10002"/>
                  </a:ext>
                </a:extLst>
              </a:tr>
              <a:tr h="5791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u="none" strike="noStrike" cap="none" dirty="0">
                          <a:effectLst/>
                          <a:latin typeface="Times New Roman" charset="0"/>
                          <a:ea typeface="Times New Roman" charset="0"/>
                          <a:cs typeface="Times New Roman" charset="0"/>
                          <a:sym typeface="Arial"/>
                        </a:rPr>
                        <a:t>Many people care but lack understanding and skills. </a:t>
                      </a:r>
                    </a:p>
                  </a:txBody>
                  <a:tcPr/>
                </a:tc>
                <a:extLst>
                  <a:ext uri="{0D108BD9-81ED-4DB2-BD59-A6C34878D82A}">
                    <a16:rowId xmlns:a16="http://schemas.microsoft.com/office/drawing/2014/main" val="10003"/>
                  </a:ext>
                </a:extLst>
              </a:tr>
              <a:tr h="822960">
                <a:tc>
                  <a:txBody>
                    <a:bodyPr/>
                    <a:lstStyle/>
                    <a:p>
                      <a:r>
                        <a:rPr lang="en-US" sz="1600" u="none" strike="noStrike" cap="none" dirty="0">
                          <a:effectLst/>
                          <a:latin typeface="Times New Roman" charset="0"/>
                          <a:ea typeface="Times New Roman" charset="0"/>
                          <a:cs typeface="Times New Roman" charset="0"/>
                          <a:sym typeface="Arial"/>
                        </a:rPr>
                        <a:t>We need to learn how trauma impacts a child’ s and adult’s development. </a:t>
                      </a:r>
                      <a:endParaRPr lang="en-US" sz="1600" b="0" dirty="0">
                        <a:latin typeface="Times New Roman" charset="0"/>
                        <a:ea typeface="Times New Roman" charset="0"/>
                        <a:cs typeface="Times New Roman" charset="0"/>
                      </a:endParaRPr>
                    </a:p>
                  </a:txBody>
                  <a:tcPr/>
                </a:tc>
                <a:extLst>
                  <a:ext uri="{0D108BD9-81ED-4DB2-BD59-A6C34878D82A}">
                    <a16:rowId xmlns:a16="http://schemas.microsoft.com/office/drawing/2014/main" val="10004"/>
                  </a:ext>
                </a:extLst>
              </a:tr>
              <a:tr h="3883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u="none" strike="noStrike" cap="none" dirty="0">
                          <a:effectLst/>
                          <a:latin typeface="Times New Roman" charset="0"/>
                          <a:ea typeface="Times New Roman" charset="0"/>
                          <a:cs typeface="Times New Roman" charset="0"/>
                          <a:sym typeface="Arial"/>
                        </a:rPr>
                        <a:t>What happened to you?</a:t>
                      </a:r>
                      <a:endParaRPr lang="en-US" sz="1600" b="1" i="0" u="none" strike="noStrike" cap="none" dirty="0">
                        <a:solidFill>
                          <a:schemeClr val="lt1"/>
                        </a:solidFill>
                        <a:effectLst/>
                        <a:latin typeface="Times New Roman" charset="0"/>
                        <a:ea typeface="Times New Roman" charset="0"/>
                        <a:cs typeface="Times New Roman" charset="0"/>
                        <a:sym typeface="Arial"/>
                      </a:endParaRPr>
                    </a:p>
                  </a:txBody>
                  <a:tcPr/>
                </a:tc>
                <a:extLst>
                  <a:ext uri="{0D108BD9-81ED-4DB2-BD59-A6C34878D82A}">
                    <a16:rowId xmlns:a16="http://schemas.microsoft.com/office/drawing/2014/main" val="10005"/>
                  </a:ext>
                </a:extLst>
              </a:tr>
            </a:tbl>
          </a:graphicData>
        </a:graphic>
      </p:graphicFrame>
      <p:graphicFrame>
        <p:nvGraphicFramePr>
          <p:cNvPr id="10" name="Table 9"/>
          <p:cNvGraphicFramePr>
            <a:graphicFrameLocks noGrp="1"/>
          </p:cNvGraphicFramePr>
          <p:nvPr/>
        </p:nvGraphicFramePr>
        <p:xfrm>
          <a:off x="6402924" y="1057830"/>
          <a:ext cx="2475605" cy="3824790"/>
        </p:xfrm>
        <a:graphic>
          <a:graphicData uri="http://schemas.openxmlformats.org/drawingml/2006/table">
            <a:tbl>
              <a:tblPr firstRow="1" bandRow="1">
                <a:tableStyleId>{5C22544A-7EE6-4342-B048-85BDC9FD1C3A}</a:tableStyleId>
              </a:tblPr>
              <a:tblGrid>
                <a:gridCol w="2475605">
                  <a:extLst>
                    <a:ext uri="{9D8B030D-6E8A-4147-A177-3AD203B41FA5}">
                      <a16:colId xmlns:a16="http://schemas.microsoft.com/office/drawing/2014/main" val="20000"/>
                    </a:ext>
                  </a:extLst>
                </a:gridCol>
              </a:tblGrid>
              <a:tr h="388395">
                <a:tc>
                  <a:txBody>
                    <a:bodyPr/>
                    <a:lstStyle/>
                    <a:p>
                      <a:r>
                        <a:rPr lang="en-US" sz="1600" u="none" strike="noStrike" cap="none" dirty="0">
                          <a:effectLst/>
                          <a:latin typeface="Times New Roman" charset="0"/>
                          <a:ea typeface="Times New Roman" charset="0"/>
                          <a:cs typeface="Times New Roman" charset="0"/>
                          <a:sym typeface="Arial"/>
                        </a:rPr>
                        <a:t>Resiliency-Informed </a:t>
                      </a:r>
                      <a:endParaRPr lang="en-US" sz="1600" b="1" i="0" u="none" strike="noStrike" cap="none" dirty="0">
                        <a:solidFill>
                          <a:schemeClr val="lt1"/>
                        </a:solidFill>
                        <a:effectLst/>
                        <a:latin typeface="Times New Roman" charset="0"/>
                        <a:ea typeface="Times New Roman" charset="0"/>
                        <a:cs typeface="Times New Roman" charset="0"/>
                        <a:sym typeface="Arial"/>
                      </a:endParaRPr>
                    </a:p>
                  </a:txBody>
                  <a:tcPr/>
                </a:tc>
                <a:extLst>
                  <a:ext uri="{0D108BD9-81ED-4DB2-BD59-A6C34878D82A}">
                    <a16:rowId xmlns:a16="http://schemas.microsoft.com/office/drawing/2014/main" val="10000"/>
                  </a:ext>
                </a:extLst>
              </a:tr>
              <a:tr h="388395">
                <a:tc>
                  <a:txBody>
                    <a:bodyPr/>
                    <a:lstStyle/>
                    <a:p>
                      <a:r>
                        <a:rPr lang="en-US" sz="1600" u="none" strike="noStrike" cap="none" dirty="0">
                          <a:effectLst/>
                          <a:latin typeface="Times New Roman" charset="0"/>
                          <a:ea typeface="Times New Roman" charset="0"/>
                          <a:cs typeface="Times New Roman" charset="0"/>
                          <a:sym typeface="Arial"/>
                        </a:rPr>
                        <a:t>People are resilient.</a:t>
                      </a:r>
                      <a:endParaRPr lang="en-US" sz="1600" b="0" dirty="0">
                        <a:latin typeface="Times New Roman" charset="0"/>
                        <a:ea typeface="Times New Roman" charset="0"/>
                        <a:cs typeface="Times New Roman" charset="0"/>
                      </a:endParaRPr>
                    </a:p>
                  </a:txBody>
                  <a:tcPr/>
                </a:tc>
                <a:extLst>
                  <a:ext uri="{0D108BD9-81ED-4DB2-BD59-A6C34878D82A}">
                    <a16:rowId xmlns:a16="http://schemas.microsoft.com/office/drawing/2014/main" val="10001"/>
                  </a:ext>
                </a:extLst>
              </a:tr>
              <a:tr h="8229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u="none" strike="noStrike" cap="none" dirty="0">
                          <a:effectLst/>
                          <a:latin typeface="Times New Roman" charset="0"/>
                          <a:ea typeface="Times New Roman" charset="0"/>
                          <a:cs typeface="Times New Roman" charset="0"/>
                          <a:sym typeface="Arial"/>
                        </a:rPr>
                        <a:t>People need our compassion as they learn new skills. </a:t>
                      </a:r>
                      <a:endParaRPr lang="en-US" sz="1600" b="0" i="0" u="none" strike="noStrike" cap="none" dirty="0">
                        <a:solidFill>
                          <a:schemeClr val="lt1"/>
                        </a:solidFill>
                        <a:effectLst/>
                        <a:latin typeface="Times New Roman" charset="0"/>
                        <a:ea typeface="Times New Roman" charset="0"/>
                        <a:cs typeface="Times New Roman" charset="0"/>
                        <a:sym typeface="Arial"/>
                      </a:endParaRPr>
                    </a:p>
                  </a:txBody>
                  <a:tcPr/>
                </a:tc>
                <a:extLst>
                  <a:ext uri="{0D108BD9-81ED-4DB2-BD59-A6C34878D82A}">
                    <a16:rowId xmlns:a16="http://schemas.microsoft.com/office/drawing/2014/main" val="10002"/>
                  </a:ext>
                </a:extLst>
              </a:tr>
              <a:tr h="822960">
                <a:tc>
                  <a:txBody>
                    <a:bodyPr/>
                    <a:lstStyle/>
                    <a:p>
                      <a:r>
                        <a:rPr lang="en-US" sz="1600" u="none" strike="noStrike" cap="none" dirty="0">
                          <a:effectLst/>
                          <a:latin typeface="Times New Roman" charset="0"/>
                          <a:ea typeface="Times New Roman" charset="0"/>
                          <a:cs typeface="Times New Roman" charset="0"/>
                          <a:sym typeface="Arial"/>
                        </a:rPr>
                        <a:t>Any person can learn self-regulation skills based on science </a:t>
                      </a:r>
                      <a:endParaRPr lang="en-US" sz="1600" b="0" dirty="0">
                        <a:latin typeface="Times New Roman" charset="0"/>
                        <a:ea typeface="Times New Roman" charset="0"/>
                        <a:cs typeface="Times New Roman" charset="0"/>
                      </a:endParaRPr>
                    </a:p>
                  </a:txBody>
                  <a:tcPr/>
                </a:tc>
                <a:extLst>
                  <a:ext uri="{0D108BD9-81ED-4DB2-BD59-A6C34878D82A}">
                    <a16:rowId xmlns:a16="http://schemas.microsoft.com/office/drawing/2014/main" val="10003"/>
                  </a:ext>
                </a:extLst>
              </a:tr>
              <a:tr h="8229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u="none" strike="noStrike" cap="none" dirty="0">
                          <a:effectLst/>
                          <a:latin typeface="Times New Roman" charset="0"/>
                          <a:ea typeface="Times New Roman" charset="0"/>
                          <a:cs typeface="Times New Roman" charset="0"/>
                          <a:sym typeface="Arial"/>
                        </a:rPr>
                        <a:t>We need to learn how skills of well-being can reduce suffering. </a:t>
                      </a:r>
                      <a:endParaRPr lang="en-US" sz="1600" b="0" i="0" u="none" strike="noStrike" cap="none" dirty="0">
                        <a:solidFill>
                          <a:schemeClr val="lt1"/>
                        </a:solidFill>
                        <a:effectLst/>
                        <a:latin typeface="Times New Roman" charset="0"/>
                        <a:ea typeface="Times New Roman" charset="0"/>
                        <a:cs typeface="Times New Roman" charset="0"/>
                        <a:sym typeface="Arial"/>
                      </a:endParaRPr>
                    </a:p>
                  </a:txBody>
                  <a:tcPr/>
                </a:tc>
                <a:extLst>
                  <a:ext uri="{0D108BD9-81ED-4DB2-BD59-A6C34878D82A}">
                    <a16:rowId xmlns:a16="http://schemas.microsoft.com/office/drawing/2014/main" val="10004"/>
                  </a:ext>
                </a:extLst>
              </a:tr>
              <a:tr h="579120">
                <a:tc>
                  <a:txBody>
                    <a:bodyPr/>
                    <a:lstStyle/>
                    <a:p>
                      <a:r>
                        <a:rPr lang="en-US" sz="1600" b="1" u="none" strike="noStrike" cap="none" dirty="0">
                          <a:effectLst/>
                          <a:latin typeface="Times New Roman" charset="0"/>
                          <a:ea typeface="Times New Roman" charset="0"/>
                          <a:cs typeface="Times New Roman" charset="0"/>
                          <a:sym typeface="Arial"/>
                        </a:rPr>
                        <a:t>What is right with you? What are your strengths? </a:t>
                      </a:r>
                      <a:endParaRPr lang="en-US" sz="1600" b="1" dirty="0">
                        <a:latin typeface="Times New Roman" charset="0"/>
                        <a:ea typeface="Times New Roman" charset="0"/>
                        <a:cs typeface="Times New Roman" charset="0"/>
                      </a:endParaRPr>
                    </a:p>
                  </a:txBody>
                  <a:tcPr/>
                </a:tc>
                <a:extLst>
                  <a:ext uri="{0D108BD9-81ED-4DB2-BD59-A6C34878D82A}">
                    <a16:rowId xmlns:a16="http://schemas.microsoft.com/office/drawing/2014/main" val="10005"/>
                  </a:ext>
                </a:extLst>
              </a:tr>
            </a:tbl>
          </a:graphicData>
        </a:graphic>
      </p:graphicFrame>
      <p:sp>
        <p:nvSpPr>
          <p:cNvPr id="11" name="Rectangle 10"/>
          <p:cNvSpPr/>
          <p:nvPr/>
        </p:nvSpPr>
        <p:spPr>
          <a:xfrm>
            <a:off x="19683" y="4674492"/>
            <a:ext cx="6117380" cy="307777"/>
          </a:xfrm>
          <a:prstGeom prst="rect">
            <a:avLst/>
          </a:prstGeom>
        </p:spPr>
        <p:txBody>
          <a:bodyPr wrap="none">
            <a:spAutoFit/>
          </a:bodyPr>
          <a:lstStyle/>
          <a:p>
            <a:r>
              <a:rPr lang="en-US" sz="1400">
                <a:solidFill>
                  <a:schemeClr val="bg1"/>
                </a:solidFill>
                <a:latin typeface="Times New Roman" charset="0"/>
                <a:ea typeface="Times New Roman" charset="0"/>
                <a:cs typeface="Times New Roman" charset="0"/>
              </a:rPr>
              <a:t>Adapted </a:t>
            </a:r>
            <a:r>
              <a:rPr lang="en-US" sz="1400" dirty="0">
                <a:solidFill>
                  <a:schemeClr val="bg1"/>
                </a:solidFill>
                <a:latin typeface="Times New Roman" charset="0"/>
                <a:ea typeface="Times New Roman" charset="0"/>
                <a:cs typeface="Times New Roman" charset="0"/>
              </a:rPr>
              <a:t>by Elaine Miller </a:t>
            </a:r>
            <a:r>
              <a:rPr lang="en-US" sz="1400" dirty="0" err="1">
                <a:solidFill>
                  <a:schemeClr val="bg1"/>
                </a:solidFill>
                <a:latin typeface="Times New Roman" charset="0"/>
                <a:ea typeface="Times New Roman" charset="0"/>
                <a:cs typeface="Times New Roman" charset="0"/>
              </a:rPr>
              <a:t>Karas</a:t>
            </a:r>
            <a:r>
              <a:rPr lang="en-US" sz="1400" dirty="0">
                <a:solidFill>
                  <a:schemeClr val="bg1"/>
                </a:solidFill>
                <a:latin typeface="Times New Roman" charset="0"/>
                <a:ea typeface="Times New Roman" charset="0"/>
                <a:cs typeface="Times New Roman" charset="0"/>
              </a:rPr>
              <a:t> from a slide by Jane Stevens (ACES Connection) </a:t>
            </a:r>
          </a:p>
        </p:txBody>
      </p:sp>
      <p:sp>
        <p:nvSpPr>
          <p:cNvPr id="12" name="Pentagon 11"/>
          <p:cNvSpPr/>
          <p:nvPr/>
        </p:nvSpPr>
        <p:spPr>
          <a:xfrm>
            <a:off x="2819400" y="1511301"/>
            <a:ext cx="431800" cy="22987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Pentagon 12"/>
          <p:cNvSpPr/>
          <p:nvPr/>
        </p:nvSpPr>
        <p:spPr>
          <a:xfrm>
            <a:off x="5909264" y="1481673"/>
            <a:ext cx="431800" cy="22987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5948054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76" y="0"/>
            <a:ext cx="8392135" cy="5143500"/>
          </a:xfrm>
          <a:prstGeom prst="rect">
            <a:avLst/>
          </a:prstGeom>
        </p:spPr>
      </p:pic>
      <p:sp>
        <p:nvSpPr>
          <p:cNvPr id="2" name="Title 1"/>
          <p:cNvSpPr>
            <a:spLocks noGrp="1"/>
          </p:cNvSpPr>
          <p:nvPr>
            <p:ph type="title"/>
          </p:nvPr>
        </p:nvSpPr>
        <p:spPr>
          <a:xfrm>
            <a:off x="2648999" y="2074665"/>
            <a:ext cx="3846003" cy="994172"/>
          </a:xfrm>
        </p:spPr>
        <p:txBody>
          <a:bodyPr>
            <a:noAutofit/>
          </a:bodyPr>
          <a:lstStyle/>
          <a:p>
            <a:pPr algn="ctr"/>
            <a:r>
              <a:rPr lang="en-US" sz="4050" dirty="0">
                <a:latin typeface="Georgia" panose="02040502050405020303" pitchFamily="18" charset="0"/>
              </a:rPr>
              <a:t>Group Activity</a:t>
            </a:r>
          </a:p>
        </p:txBody>
      </p:sp>
    </p:spTree>
    <p:extLst>
      <p:ext uri="{BB962C8B-B14F-4D97-AF65-F5344CB8AC3E}">
        <p14:creationId xmlns:p14="http://schemas.microsoft.com/office/powerpoint/2010/main" val="12339669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resilient zone BUILD1.png"/>
          <p:cNvPicPr>
            <a:picLocks noChangeAspect="1"/>
          </p:cNvPicPr>
          <p:nvPr/>
        </p:nvPicPr>
        <p:blipFill>
          <a:blip r:embed="rId3" cstate="print"/>
          <a:stretch>
            <a:fillRect/>
          </a:stretch>
        </p:blipFill>
        <p:spPr>
          <a:xfrm>
            <a:off x="1" y="1020656"/>
            <a:ext cx="9143999" cy="3740727"/>
          </a:xfrm>
          <a:prstGeom prst="rect">
            <a:avLst/>
          </a:prstGeom>
        </p:spPr>
      </p:pic>
      <p:sp>
        <p:nvSpPr>
          <p:cNvPr id="5" name="TextBox 4">
            <a:extLst>
              <a:ext uri="{FF2B5EF4-FFF2-40B4-BE49-F238E27FC236}">
                <a16:creationId xmlns:a16="http://schemas.microsoft.com/office/drawing/2014/main" id="{0C642B51-ED92-F146-916B-A5A76BBD1E3A}"/>
              </a:ext>
            </a:extLst>
          </p:cNvPr>
          <p:cNvSpPr txBox="1"/>
          <p:nvPr/>
        </p:nvSpPr>
        <p:spPr>
          <a:xfrm>
            <a:off x="-98968" y="181115"/>
            <a:ext cx="5257800" cy="707886"/>
          </a:xfrm>
          <a:prstGeom prst="rect">
            <a:avLst/>
          </a:prstGeom>
          <a:noFill/>
        </p:spPr>
        <p:txBody>
          <a:bodyPr wrap="square" rtlCol="0">
            <a:spAutoFit/>
          </a:bodyPr>
          <a:lstStyle/>
          <a:p>
            <a:pPr algn="ctr"/>
            <a:r>
              <a:rPr lang="en-US" sz="4000" dirty="0">
                <a:solidFill>
                  <a:schemeClr val="bg1"/>
                </a:solidFill>
                <a:latin typeface="Georgia" charset="0"/>
                <a:ea typeface="Georgia" charset="0"/>
                <a:cs typeface="Georgia" charset="0"/>
              </a:rPr>
              <a:t>The Resilient Zone</a:t>
            </a:r>
          </a:p>
        </p:txBody>
      </p:sp>
      <p:sp>
        <p:nvSpPr>
          <p:cNvPr id="7" name="Shape 121">
            <a:extLst>
              <a:ext uri="{FF2B5EF4-FFF2-40B4-BE49-F238E27FC236}">
                <a16:creationId xmlns:a16="http://schemas.microsoft.com/office/drawing/2014/main" id="{664AA0C4-8302-B247-811E-816AA67FDA4D}"/>
              </a:ext>
            </a:extLst>
          </p:cNvPr>
          <p:cNvSpPr txBox="1">
            <a:spLocks noGrp="1"/>
          </p:cNvSpPr>
          <p:nvPr>
            <p:ph type="sldNum" sz="quarter" idx="12"/>
          </p:nvPr>
        </p:nvSpPr>
        <p:spPr>
          <a:xfrm>
            <a:off x="5440101" y="4899981"/>
            <a:ext cx="3646023" cy="243518"/>
          </a:xfrm>
          <a:prstGeom prst="rect">
            <a:avLst/>
          </a:prstGeom>
          <a:noFill/>
          <a:ln>
            <a:noFill/>
          </a:ln>
        </p:spPr>
        <p:txBody>
          <a:bodyPr vert="horz" lIns="68569" tIns="34275" rIns="68569" bIns="34275" rtlCol="0" anchor="ctr" anchorCtr="0">
            <a:noAutofit/>
          </a:bodyPr>
          <a:lstStyle/>
          <a:p>
            <a:pPr algn="r">
              <a:buSzPct val="25000"/>
            </a:pPr>
            <a:r>
              <a:rPr lang="en-US" dirty="0">
                <a:solidFill>
                  <a:schemeClr val="bg1"/>
                </a:solidFill>
                <a:latin typeface="Times New Roman" panose="02020603050405020304" pitchFamily="18" charset="0"/>
                <a:cs typeface="Times New Roman" panose="02020603050405020304" pitchFamily="18" charset="0"/>
              </a:rPr>
              <a:t>Based on  the Community Resiliency Model, </a:t>
            </a:r>
            <a:r>
              <a:rPr lang="en-US" dirty="0">
                <a:solidFill>
                  <a:schemeClr val="bg1"/>
                </a:solidFill>
                <a:latin typeface="Times New Roman" panose="02020603050405020304" pitchFamily="18" charset="0"/>
                <a:ea typeface="Georgia"/>
                <a:cs typeface="Times New Roman" panose="02020603050405020304" pitchFamily="18" charset="0"/>
                <a:sym typeface="Georgia"/>
              </a:rPr>
              <a:t>the Trauma Resource Institute</a:t>
            </a:r>
          </a:p>
        </p:txBody>
      </p:sp>
    </p:spTree>
    <p:extLst>
      <p:ext uri="{BB962C8B-B14F-4D97-AF65-F5344CB8AC3E}">
        <p14:creationId xmlns:p14="http://schemas.microsoft.com/office/powerpoint/2010/main" val="395461667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resilient zone BUILD1.png"/>
          <p:cNvPicPr>
            <a:picLocks noChangeAspect="1"/>
          </p:cNvPicPr>
          <p:nvPr/>
        </p:nvPicPr>
        <p:blipFill>
          <a:blip r:embed="rId3" cstate="print"/>
          <a:stretch>
            <a:fillRect/>
          </a:stretch>
        </p:blipFill>
        <p:spPr>
          <a:xfrm>
            <a:off x="0" y="1020656"/>
            <a:ext cx="9144000" cy="3740727"/>
          </a:xfrm>
          <a:prstGeom prst="rect">
            <a:avLst/>
          </a:prstGeom>
        </p:spPr>
      </p:pic>
      <p:sp>
        <p:nvSpPr>
          <p:cNvPr id="6" name="TextBox 5">
            <a:extLst>
              <a:ext uri="{FF2B5EF4-FFF2-40B4-BE49-F238E27FC236}">
                <a16:creationId xmlns:a16="http://schemas.microsoft.com/office/drawing/2014/main" id="{9C73D663-F4A2-8740-9806-E6EACB7A9A74}"/>
              </a:ext>
            </a:extLst>
          </p:cNvPr>
          <p:cNvSpPr txBox="1"/>
          <p:nvPr/>
        </p:nvSpPr>
        <p:spPr>
          <a:xfrm>
            <a:off x="-98968" y="181115"/>
            <a:ext cx="5257800" cy="707886"/>
          </a:xfrm>
          <a:prstGeom prst="rect">
            <a:avLst/>
          </a:prstGeom>
          <a:noFill/>
        </p:spPr>
        <p:txBody>
          <a:bodyPr wrap="square" rtlCol="0">
            <a:spAutoFit/>
          </a:bodyPr>
          <a:lstStyle/>
          <a:p>
            <a:pPr algn="ctr"/>
            <a:r>
              <a:rPr lang="en-US" sz="4000" dirty="0">
                <a:solidFill>
                  <a:schemeClr val="bg1"/>
                </a:solidFill>
                <a:latin typeface="Georgia" charset="0"/>
                <a:ea typeface="Georgia" charset="0"/>
                <a:cs typeface="Georgia" charset="0"/>
              </a:rPr>
              <a:t>The Resilient Zone</a:t>
            </a:r>
          </a:p>
        </p:txBody>
      </p:sp>
      <p:sp>
        <p:nvSpPr>
          <p:cNvPr id="8" name="Shape 121">
            <a:extLst>
              <a:ext uri="{FF2B5EF4-FFF2-40B4-BE49-F238E27FC236}">
                <a16:creationId xmlns:a16="http://schemas.microsoft.com/office/drawing/2014/main" id="{9D9F3F99-E5C5-4545-B637-5D0AC76A3ED7}"/>
              </a:ext>
            </a:extLst>
          </p:cNvPr>
          <p:cNvSpPr txBox="1">
            <a:spLocks noGrp="1"/>
          </p:cNvSpPr>
          <p:nvPr>
            <p:ph type="sldNum" sz="quarter" idx="12"/>
          </p:nvPr>
        </p:nvSpPr>
        <p:spPr>
          <a:xfrm>
            <a:off x="5440101" y="4899981"/>
            <a:ext cx="3646023" cy="243518"/>
          </a:xfrm>
          <a:prstGeom prst="rect">
            <a:avLst/>
          </a:prstGeom>
          <a:noFill/>
          <a:ln>
            <a:noFill/>
          </a:ln>
        </p:spPr>
        <p:txBody>
          <a:bodyPr vert="horz" lIns="68569" tIns="34275" rIns="68569" bIns="34275" rtlCol="0" anchor="ctr" anchorCtr="0">
            <a:noAutofit/>
          </a:bodyPr>
          <a:lstStyle/>
          <a:p>
            <a:pPr algn="r">
              <a:buSzPct val="25000"/>
            </a:pPr>
            <a:r>
              <a:rPr lang="en-US" dirty="0">
                <a:solidFill>
                  <a:schemeClr val="bg1"/>
                </a:solidFill>
                <a:latin typeface="Times New Roman" panose="02020603050405020304" pitchFamily="18" charset="0"/>
                <a:cs typeface="Times New Roman" panose="02020603050405020304" pitchFamily="18" charset="0"/>
              </a:rPr>
              <a:t>Based on  the Community Resiliency Model, </a:t>
            </a:r>
            <a:r>
              <a:rPr lang="en-US" dirty="0">
                <a:solidFill>
                  <a:schemeClr val="bg1"/>
                </a:solidFill>
                <a:latin typeface="Times New Roman" panose="02020603050405020304" pitchFamily="18" charset="0"/>
                <a:ea typeface="Georgia"/>
                <a:cs typeface="Times New Roman" panose="02020603050405020304" pitchFamily="18" charset="0"/>
                <a:sym typeface="Georgia"/>
              </a:rPr>
              <a:t>the Trauma Resource Institute</a:t>
            </a:r>
          </a:p>
        </p:txBody>
      </p:sp>
    </p:spTree>
    <p:extLst>
      <p:ext uri="{BB962C8B-B14F-4D97-AF65-F5344CB8AC3E}">
        <p14:creationId xmlns:p14="http://schemas.microsoft.com/office/powerpoint/2010/main" val="304232016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524000" y="1143651"/>
            <a:ext cx="2476500" cy="4651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resilient zone BUILD1.png"/>
          <p:cNvPicPr>
            <a:picLocks noChangeAspect="1"/>
          </p:cNvPicPr>
          <p:nvPr/>
        </p:nvPicPr>
        <p:blipFill>
          <a:blip r:embed="rId3" cstate="print"/>
          <a:stretch>
            <a:fillRect/>
          </a:stretch>
        </p:blipFill>
        <p:spPr>
          <a:xfrm>
            <a:off x="1" y="1024128"/>
            <a:ext cx="9143999" cy="3740726"/>
          </a:xfrm>
          <a:prstGeom prst="rect">
            <a:avLst/>
          </a:prstGeom>
        </p:spPr>
      </p:pic>
      <p:sp>
        <p:nvSpPr>
          <p:cNvPr id="6" name="TextBox 5">
            <a:extLst>
              <a:ext uri="{FF2B5EF4-FFF2-40B4-BE49-F238E27FC236}">
                <a16:creationId xmlns:a16="http://schemas.microsoft.com/office/drawing/2014/main" id="{552214E1-B6F6-8948-9FD9-A7A1ED66FC45}"/>
              </a:ext>
            </a:extLst>
          </p:cNvPr>
          <p:cNvSpPr txBox="1"/>
          <p:nvPr/>
        </p:nvSpPr>
        <p:spPr>
          <a:xfrm>
            <a:off x="-98968" y="181115"/>
            <a:ext cx="5257800" cy="707886"/>
          </a:xfrm>
          <a:prstGeom prst="rect">
            <a:avLst/>
          </a:prstGeom>
          <a:noFill/>
        </p:spPr>
        <p:txBody>
          <a:bodyPr wrap="square" rtlCol="0">
            <a:spAutoFit/>
          </a:bodyPr>
          <a:lstStyle/>
          <a:p>
            <a:pPr algn="ctr"/>
            <a:r>
              <a:rPr lang="en-US" sz="4000" dirty="0">
                <a:solidFill>
                  <a:schemeClr val="bg1"/>
                </a:solidFill>
                <a:latin typeface="Georgia" charset="0"/>
                <a:ea typeface="Georgia" charset="0"/>
                <a:cs typeface="Georgia" charset="0"/>
              </a:rPr>
              <a:t>The Resilient Zone</a:t>
            </a:r>
          </a:p>
        </p:txBody>
      </p:sp>
      <p:sp>
        <p:nvSpPr>
          <p:cNvPr id="7" name="Shape 121">
            <a:extLst>
              <a:ext uri="{FF2B5EF4-FFF2-40B4-BE49-F238E27FC236}">
                <a16:creationId xmlns:a16="http://schemas.microsoft.com/office/drawing/2014/main" id="{B3661B13-33A0-E74D-B92C-756FF499BEE7}"/>
              </a:ext>
            </a:extLst>
          </p:cNvPr>
          <p:cNvSpPr txBox="1">
            <a:spLocks noGrp="1"/>
          </p:cNvSpPr>
          <p:nvPr>
            <p:ph type="sldNum" sz="quarter" idx="12"/>
          </p:nvPr>
        </p:nvSpPr>
        <p:spPr>
          <a:xfrm>
            <a:off x="5440101" y="4899981"/>
            <a:ext cx="3646023" cy="243518"/>
          </a:xfrm>
          <a:prstGeom prst="rect">
            <a:avLst/>
          </a:prstGeom>
          <a:noFill/>
          <a:ln>
            <a:noFill/>
          </a:ln>
        </p:spPr>
        <p:txBody>
          <a:bodyPr vert="horz" lIns="68569" tIns="34275" rIns="68569" bIns="34275" rtlCol="0" anchor="ctr" anchorCtr="0">
            <a:noAutofit/>
          </a:bodyPr>
          <a:lstStyle/>
          <a:p>
            <a:pPr algn="r">
              <a:buSzPct val="25000"/>
            </a:pPr>
            <a:r>
              <a:rPr lang="en-US" dirty="0">
                <a:solidFill>
                  <a:schemeClr val="bg1"/>
                </a:solidFill>
                <a:latin typeface="Times New Roman" panose="02020603050405020304" pitchFamily="18" charset="0"/>
                <a:cs typeface="Times New Roman" panose="02020603050405020304" pitchFamily="18" charset="0"/>
              </a:rPr>
              <a:t>Based on  the Community Resiliency Model, </a:t>
            </a:r>
            <a:r>
              <a:rPr lang="en-US" dirty="0">
                <a:solidFill>
                  <a:schemeClr val="bg1"/>
                </a:solidFill>
                <a:latin typeface="Times New Roman" panose="02020603050405020304" pitchFamily="18" charset="0"/>
                <a:ea typeface="Georgia"/>
                <a:cs typeface="Times New Roman" panose="02020603050405020304" pitchFamily="18" charset="0"/>
                <a:sym typeface="Georgia"/>
              </a:rPr>
              <a:t>the Trauma Resource Institute</a:t>
            </a:r>
          </a:p>
        </p:txBody>
      </p:sp>
    </p:spTree>
    <p:extLst>
      <p:ext uri="{BB962C8B-B14F-4D97-AF65-F5344CB8AC3E}">
        <p14:creationId xmlns:p14="http://schemas.microsoft.com/office/powerpoint/2010/main" val="152812915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p:cNvSpPr/>
          <p:nvPr/>
        </p:nvSpPr>
        <p:spPr>
          <a:xfrm>
            <a:off x="1524000" y="1132076"/>
            <a:ext cx="2476500" cy="4651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resilient zone BUILD1.png"/>
          <p:cNvPicPr>
            <a:picLocks noChangeAspect="1"/>
          </p:cNvPicPr>
          <p:nvPr/>
        </p:nvPicPr>
        <p:blipFill>
          <a:blip r:embed="rId3" cstate="print"/>
          <a:stretch>
            <a:fillRect/>
          </a:stretch>
        </p:blipFill>
        <p:spPr>
          <a:xfrm>
            <a:off x="0" y="1020663"/>
            <a:ext cx="9144000" cy="3740726"/>
          </a:xfrm>
          <a:prstGeom prst="rect">
            <a:avLst/>
          </a:prstGeom>
        </p:spPr>
      </p:pic>
      <p:sp>
        <p:nvSpPr>
          <p:cNvPr id="11" name="TextBox 10"/>
          <p:cNvSpPr txBox="1"/>
          <p:nvPr/>
        </p:nvSpPr>
        <p:spPr>
          <a:xfrm>
            <a:off x="5858578" y="1830773"/>
            <a:ext cx="1714500" cy="307777"/>
          </a:xfrm>
          <a:prstGeom prst="rect">
            <a:avLst/>
          </a:prstGeom>
          <a:noFill/>
        </p:spPr>
        <p:txBody>
          <a:bodyPr wrap="square" rtlCol="0">
            <a:spAutoFit/>
          </a:bodyPr>
          <a:lstStyle/>
          <a:p>
            <a:r>
              <a:rPr lang="en-US" sz="1400" dirty="0">
                <a:solidFill>
                  <a:schemeClr val="bg1"/>
                </a:solidFill>
                <a:latin typeface="Georgia" charset="0"/>
                <a:ea typeface="Georgia" charset="0"/>
                <a:cs typeface="Georgia" charset="0"/>
              </a:rPr>
              <a:t>Stuck in High Zone</a:t>
            </a:r>
          </a:p>
        </p:txBody>
      </p:sp>
      <p:sp>
        <p:nvSpPr>
          <p:cNvPr id="12" name="TextBox 11"/>
          <p:cNvSpPr txBox="1"/>
          <p:nvPr/>
        </p:nvSpPr>
        <p:spPr>
          <a:xfrm>
            <a:off x="6867903" y="3662857"/>
            <a:ext cx="1905000" cy="307777"/>
          </a:xfrm>
          <a:prstGeom prst="rect">
            <a:avLst/>
          </a:prstGeom>
          <a:noFill/>
        </p:spPr>
        <p:txBody>
          <a:bodyPr wrap="square" rtlCol="0">
            <a:spAutoFit/>
          </a:bodyPr>
          <a:lstStyle/>
          <a:p>
            <a:r>
              <a:rPr lang="en-US" sz="1400" dirty="0">
                <a:solidFill>
                  <a:schemeClr val="bg1"/>
                </a:solidFill>
                <a:latin typeface="Georgia" charset="0"/>
                <a:ea typeface="Georgia" charset="0"/>
                <a:cs typeface="Georgia" charset="0"/>
              </a:rPr>
              <a:t>Stuck in Low Zone</a:t>
            </a:r>
          </a:p>
        </p:txBody>
      </p:sp>
      <p:grpSp>
        <p:nvGrpSpPr>
          <p:cNvPr id="20" name="Group 19"/>
          <p:cNvGrpSpPr/>
          <p:nvPr/>
        </p:nvGrpSpPr>
        <p:grpSpPr>
          <a:xfrm>
            <a:off x="3143250" y="4243578"/>
            <a:ext cx="2228850" cy="507523"/>
            <a:chOff x="2895600" y="5181600"/>
            <a:chExt cx="2590800" cy="533400"/>
          </a:xfrm>
        </p:grpSpPr>
        <p:sp>
          <p:nvSpPr>
            <p:cNvPr id="15" name="Rectangle 14"/>
            <p:cNvSpPr/>
            <p:nvPr/>
          </p:nvSpPr>
          <p:spPr>
            <a:xfrm>
              <a:off x="2895600" y="5181600"/>
              <a:ext cx="2590800" cy="533400"/>
            </a:xfrm>
            <a:prstGeom prst="rect">
              <a:avLst/>
            </a:prstGeom>
            <a:solidFill>
              <a:schemeClr val="bg1">
                <a:lumMod val="75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sp>
          <p:nvSpPr>
            <p:cNvPr id="13" name="TextBox 12"/>
            <p:cNvSpPr txBox="1"/>
            <p:nvPr/>
          </p:nvSpPr>
          <p:spPr>
            <a:xfrm>
              <a:off x="2969173" y="5228897"/>
              <a:ext cx="1114319" cy="388163"/>
            </a:xfrm>
            <a:prstGeom prst="rect">
              <a:avLst/>
            </a:prstGeom>
            <a:noFill/>
          </p:spPr>
          <p:txBody>
            <a:bodyPr wrap="square" rtlCol="0">
              <a:spAutoFit/>
            </a:bodyPr>
            <a:lstStyle/>
            <a:p>
              <a:r>
                <a:rPr lang="en-US" sz="900" dirty="0">
                  <a:latin typeface="Georgia" charset="0"/>
                  <a:ea typeface="Georgia" charset="0"/>
                  <a:cs typeface="Georgia" charset="0"/>
                </a:rPr>
                <a:t>Depression</a:t>
              </a:r>
            </a:p>
            <a:p>
              <a:r>
                <a:rPr lang="en-US" sz="900" dirty="0">
                  <a:latin typeface="Georgia" charset="0"/>
                  <a:ea typeface="Georgia" charset="0"/>
                  <a:cs typeface="Georgia" charset="0"/>
                </a:rPr>
                <a:t>Sadness</a:t>
              </a:r>
            </a:p>
          </p:txBody>
        </p:sp>
        <p:sp>
          <p:nvSpPr>
            <p:cNvPr id="14" name="TextBox 13"/>
            <p:cNvSpPr txBox="1"/>
            <p:nvPr/>
          </p:nvSpPr>
          <p:spPr>
            <a:xfrm>
              <a:off x="3765897" y="5228897"/>
              <a:ext cx="1400283" cy="388163"/>
            </a:xfrm>
            <a:prstGeom prst="rect">
              <a:avLst/>
            </a:prstGeom>
            <a:noFill/>
          </p:spPr>
          <p:txBody>
            <a:bodyPr wrap="square" rtlCol="0">
              <a:spAutoFit/>
            </a:bodyPr>
            <a:lstStyle/>
            <a:p>
              <a:r>
                <a:rPr lang="en-US" sz="900" dirty="0">
                  <a:latin typeface="Georgia" charset="0"/>
                  <a:ea typeface="Georgia" charset="0"/>
                  <a:cs typeface="Georgia" charset="0"/>
                </a:rPr>
                <a:t>Isolation</a:t>
              </a:r>
            </a:p>
            <a:p>
              <a:r>
                <a:rPr lang="en-US" sz="900" dirty="0">
                  <a:latin typeface="Georgia" charset="0"/>
                  <a:ea typeface="Georgia" charset="0"/>
                  <a:cs typeface="Georgia" charset="0"/>
                </a:rPr>
                <a:t>Exhaustion</a:t>
              </a:r>
            </a:p>
          </p:txBody>
        </p:sp>
        <p:sp>
          <p:nvSpPr>
            <p:cNvPr id="16" name="TextBox 15"/>
            <p:cNvSpPr txBox="1"/>
            <p:nvPr/>
          </p:nvSpPr>
          <p:spPr>
            <a:xfrm>
              <a:off x="4556578" y="5228897"/>
              <a:ext cx="890408" cy="388163"/>
            </a:xfrm>
            <a:prstGeom prst="rect">
              <a:avLst/>
            </a:prstGeom>
            <a:noFill/>
          </p:spPr>
          <p:txBody>
            <a:bodyPr wrap="square" rtlCol="0">
              <a:spAutoFit/>
            </a:bodyPr>
            <a:lstStyle/>
            <a:p>
              <a:r>
                <a:rPr lang="en-US" sz="900" dirty="0">
                  <a:latin typeface="Georgia" charset="0"/>
                  <a:ea typeface="Georgia" charset="0"/>
                  <a:cs typeface="Georgia" charset="0"/>
                </a:rPr>
                <a:t>Fatigue</a:t>
              </a:r>
            </a:p>
            <a:p>
              <a:r>
                <a:rPr lang="en-US" sz="900" dirty="0">
                  <a:latin typeface="Georgia" charset="0"/>
                  <a:ea typeface="Georgia" charset="0"/>
                  <a:cs typeface="Georgia" charset="0"/>
                </a:rPr>
                <a:t>Numbness</a:t>
              </a:r>
            </a:p>
          </p:txBody>
        </p:sp>
      </p:grpSp>
      <p:grpSp>
        <p:nvGrpSpPr>
          <p:cNvPr id="19" name="Group 18"/>
          <p:cNvGrpSpPr/>
          <p:nvPr/>
        </p:nvGrpSpPr>
        <p:grpSpPr>
          <a:xfrm>
            <a:off x="6286500" y="1162763"/>
            <a:ext cx="2298700" cy="400050"/>
            <a:chOff x="6096000" y="838200"/>
            <a:chExt cx="2590800" cy="533400"/>
          </a:xfrm>
        </p:grpSpPr>
        <p:sp>
          <p:nvSpPr>
            <p:cNvPr id="17" name="Rectangle 16"/>
            <p:cNvSpPr/>
            <p:nvPr/>
          </p:nvSpPr>
          <p:spPr>
            <a:xfrm>
              <a:off x="6096000" y="838200"/>
              <a:ext cx="2590800" cy="533400"/>
            </a:xfrm>
            <a:prstGeom prst="rect">
              <a:avLst/>
            </a:prstGeom>
            <a:solidFill>
              <a:schemeClr val="bg1">
                <a:lumMod val="75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latin typeface="Georgia" charset="0"/>
                <a:ea typeface="Georgia" charset="0"/>
                <a:cs typeface="Georgia" charset="0"/>
              </a:endParaRPr>
            </a:p>
          </p:txBody>
        </p:sp>
        <p:sp>
          <p:nvSpPr>
            <p:cNvPr id="4" name="TextBox 3"/>
            <p:cNvSpPr txBox="1"/>
            <p:nvPr/>
          </p:nvSpPr>
          <p:spPr>
            <a:xfrm>
              <a:off x="6174263" y="867104"/>
              <a:ext cx="838200" cy="492443"/>
            </a:xfrm>
            <a:prstGeom prst="rect">
              <a:avLst/>
            </a:prstGeom>
            <a:noFill/>
          </p:spPr>
          <p:txBody>
            <a:bodyPr wrap="square" rtlCol="0">
              <a:spAutoFit/>
            </a:bodyPr>
            <a:lstStyle/>
            <a:p>
              <a:r>
                <a:rPr lang="en-US" sz="900" dirty="0">
                  <a:latin typeface="Georgia" charset="0"/>
                  <a:ea typeface="Georgia" charset="0"/>
                  <a:cs typeface="Georgia" charset="0"/>
                </a:rPr>
                <a:t>Edginess</a:t>
              </a:r>
            </a:p>
            <a:p>
              <a:r>
                <a:rPr lang="en-US" sz="900" dirty="0">
                  <a:latin typeface="Georgia" charset="0"/>
                  <a:ea typeface="Georgia" charset="0"/>
                  <a:cs typeface="Georgia" charset="0"/>
                </a:rPr>
                <a:t>Irritability</a:t>
              </a:r>
            </a:p>
          </p:txBody>
        </p:sp>
        <p:sp>
          <p:nvSpPr>
            <p:cNvPr id="6" name="TextBox 5"/>
            <p:cNvSpPr txBox="1"/>
            <p:nvPr/>
          </p:nvSpPr>
          <p:spPr>
            <a:xfrm>
              <a:off x="6894787" y="867104"/>
              <a:ext cx="1523999" cy="492443"/>
            </a:xfrm>
            <a:prstGeom prst="rect">
              <a:avLst/>
            </a:prstGeom>
            <a:noFill/>
          </p:spPr>
          <p:txBody>
            <a:bodyPr wrap="square" rtlCol="0">
              <a:spAutoFit/>
            </a:bodyPr>
            <a:lstStyle/>
            <a:p>
              <a:r>
                <a:rPr lang="en-US" sz="900" dirty="0">
                  <a:latin typeface="Georgia" charset="0"/>
                  <a:ea typeface="Georgia" charset="0"/>
                  <a:cs typeface="Georgia" charset="0"/>
                </a:rPr>
                <a:t>Anxiety &amp; Panic</a:t>
              </a:r>
            </a:p>
            <a:p>
              <a:r>
                <a:rPr lang="en-US" sz="900" dirty="0">
                  <a:latin typeface="Georgia" charset="0"/>
                  <a:ea typeface="Georgia" charset="0"/>
                  <a:cs typeface="Georgia" charset="0"/>
                </a:rPr>
                <a:t>Angry Outbursts</a:t>
              </a:r>
            </a:p>
          </p:txBody>
        </p:sp>
        <p:sp>
          <p:nvSpPr>
            <p:cNvPr id="18" name="TextBox 17"/>
            <p:cNvSpPr txBox="1"/>
            <p:nvPr/>
          </p:nvSpPr>
          <p:spPr>
            <a:xfrm>
              <a:off x="8001000" y="867104"/>
              <a:ext cx="609600" cy="492443"/>
            </a:xfrm>
            <a:prstGeom prst="rect">
              <a:avLst/>
            </a:prstGeom>
            <a:noFill/>
          </p:spPr>
          <p:txBody>
            <a:bodyPr wrap="square" rtlCol="0">
              <a:spAutoFit/>
            </a:bodyPr>
            <a:lstStyle/>
            <a:p>
              <a:r>
                <a:rPr lang="en-US" sz="900" dirty="0">
                  <a:latin typeface="Georgia" charset="0"/>
                  <a:ea typeface="Georgia" charset="0"/>
                  <a:cs typeface="Georgia" charset="0"/>
                </a:rPr>
                <a:t>Mania</a:t>
              </a:r>
            </a:p>
            <a:p>
              <a:r>
                <a:rPr lang="en-US" sz="900" dirty="0">
                  <a:latin typeface="Georgia" charset="0"/>
                  <a:ea typeface="Georgia" charset="0"/>
                  <a:cs typeface="Georgia" charset="0"/>
                </a:rPr>
                <a:t>Pain</a:t>
              </a:r>
            </a:p>
          </p:txBody>
        </p:sp>
      </p:grpSp>
      <p:sp>
        <p:nvSpPr>
          <p:cNvPr id="21" name="TextBox 20"/>
          <p:cNvSpPr txBox="1"/>
          <p:nvPr/>
        </p:nvSpPr>
        <p:spPr>
          <a:xfrm>
            <a:off x="-98968" y="181115"/>
            <a:ext cx="5257800" cy="707886"/>
          </a:xfrm>
          <a:prstGeom prst="rect">
            <a:avLst/>
          </a:prstGeom>
          <a:noFill/>
        </p:spPr>
        <p:txBody>
          <a:bodyPr wrap="square" rtlCol="0">
            <a:spAutoFit/>
          </a:bodyPr>
          <a:lstStyle/>
          <a:p>
            <a:pPr algn="ctr"/>
            <a:r>
              <a:rPr lang="en-US" sz="4000" dirty="0">
                <a:solidFill>
                  <a:schemeClr val="bg1"/>
                </a:solidFill>
                <a:latin typeface="Georgia" charset="0"/>
                <a:ea typeface="Georgia" charset="0"/>
                <a:cs typeface="Georgia" charset="0"/>
              </a:rPr>
              <a:t>The Resilient Zone</a:t>
            </a:r>
          </a:p>
        </p:txBody>
      </p:sp>
      <p:sp>
        <p:nvSpPr>
          <p:cNvPr id="25" name="Shape 121">
            <a:extLst>
              <a:ext uri="{FF2B5EF4-FFF2-40B4-BE49-F238E27FC236}">
                <a16:creationId xmlns:a16="http://schemas.microsoft.com/office/drawing/2014/main" id="{635E83D0-5CAC-2C41-8C42-63C5B03AA58A}"/>
              </a:ext>
            </a:extLst>
          </p:cNvPr>
          <p:cNvSpPr txBox="1">
            <a:spLocks noGrp="1"/>
          </p:cNvSpPr>
          <p:nvPr>
            <p:ph type="sldNum" sz="quarter" idx="12"/>
          </p:nvPr>
        </p:nvSpPr>
        <p:spPr>
          <a:xfrm>
            <a:off x="5440101" y="4899981"/>
            <a:ext cx="3646023" cy="243518"/>
          </a:xfrm>
          <a:prstGeom prst="rect">
            <a:avLst/>
          </a:prstGeom>
          <a:noFill/>
          <a:ln>
            <a:noFill/>
          </a:ln>
        </p:spPr>
        <p:txBody>
          <a:bodyPr vert="horz" lIns="68569" tIns="34275" rIns="68569" bIns="34275" rtlCol="0" anchor="ctr" anchorCtr="0">
            <a:noAutofit/>
          </a:bodyPr>
          <a:lstStyle/>
          <a:p>
            <a:pPr algn="r">
              <a:buSzPct val="25000"/>
            </a:pPr>
            <a:r>
              <a:rPr lang="en-US" dirty="0">
                <a:solidFill>
                  <a:schemeClr val="bg1"/>
                </a:solidFill>
                <a:latin typeface="Times New Roman" panose="02020603050405020304" pitchFamily="18" charset="0"/>
                <a:cs typeface="Times New Roman" panose="02020603050405020304" pitchFamily="18" charset="0"/>
              </a:rPr>
              <a:t>Based on  the Community Resiliency Model, </a:t>
            </a:r>
            <a:r>
              <a:rPr lang="en-US" dirty="0">
                <a:solidFill>
                  <a:schemeClr val="bg1"/>
                </a:solidFill>
                <a:latin typeface="Times New Roman" panose="02020603050405020304" pitchFamily="18" charset="0"/>
                <a:ea typeface="Georgia"/>
                <a:cs typeface="Times New Roman" panose="02020603050405020304" pitchFamily="18" charset="0"/>
                <a:sym typeface="Georgia"/>
              </a:rPr>
              <a:t>the Trauma Resource Institute</a:t>
            </a:r>
          </a:p>
        </p:txBody>
      </p:sp>
    </p:spTree>
    <p:extLst>
      <p:ext uri="{BB962C8B-B14F-4D97-AF65-F5344CB8AC3E}">
        <p14:creationId xmlns:p14="http://schemas.microsoft.com/office/powerpoint/2010/main" val="326274560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000"/>
                                        <p:tgtEl>
                                          <p:spTgt spid="20"/>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28525</TotalTime>
  <Words>3532</Words>
  <Application>Microsoft Macintosh PowerPoint</Application>
  <PresentationFormat>On-screen Show (16:9)</PresentationFormat>
  <Paragraphs>230</Paragraphs>
  <Slides>26</Slides>
  <Notes>26</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6" baseType="lpstr">
      <vt:lpstr>Arial</vt:lpstr>
      <vt:lpstr>Calibri</vt:lpstr>
      <vt:lpstr>Calibri Light</vt:lpstr>
      <vt:lpstr>Georgia</vt:lpstr>
      <vt:lpstr>Schneidler BT Roman</vt:lpstr>
      <vt:lpstr>Times</vt:lpstr>
      <vt:lpstr>Times New Roman</vt:lpstr>
      <vt:lpstr>Wingdings</vt:lpstr>
      <vt:lpstr>Office Theme</vt:lpstr>
      <vt:lpstr>CorelDRAW</vt:lpstr>
      <vt:lpstr>PowerPoint Presentation</vt:lpstr>
      <vt:lpstr>PowerPoint Presentation</vt:lpstr>
      <vt:lpstr>PowerPoint Presentation</vt:lpstr>
      <vt:lpstr>  Shifting Attitudes</vt:lpstr>
      <vt:lpstr>Group Activity</vt:lpstr>
      <vt:lpstr>PowerPoint Presentation</vt:lpstr>
      <vt:lpstr>PowerPoint Presentation</vt:lpstr>
      <vt:lpstr>PowerPoint Presentation</vt:lpstr>
      <vt:lpstr>PowerPoint Presentation</vt:lpstr>
      <vt:lpstr>PowerPoint Presentation</vt:lpstr>
      <vt:lpstr>Tracking</vt:lpstr>
      <vt:lpstr>Resourcing</vt:lpstr>
      <vt:lpstr>PowerPoint Presentation</vt:lpstr>
      <vt:lpstr>PowerPoint Presentation</vt:lpstr>
      <vt:lpstr>Resourcing</vt:lpstr>
      <vt:lpstr>Reflective Writing &amp;  Mindful Dialogue</vt:lpstr>
      <vt:lpstr>PowerPoint Presentation</vt:lpstr>
      <vt:lpstr>PowerPoint Presentation</vt:lpstr>
      <vt:lpstr> </vt:lpstr>
      <vt:lpstr>PowerPoint Presentation</vt:lpstr>
      <vt:lpstr>PowerPoint Presentation</vt:lpstr>
      <vt:lpstr>PowerPoint Presentation</vt:lpstr>
      <vt:lpstr>PowerPoint Presentation</vt:lpstr>
      <vt:lpstr>Grounding</vt:lpstr>
      <vt:lpstr>Group Activity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Karlin</dc:creator>
  <cp:lastModifiedBy>Michael Karlin</cp:lastModifiedBy>
  <cp:revision>79</cp:revision>
  <cp:lastPrinted>2019-06-26T13:59:37Z</cp:lastPrinted>
  <dcterms:created xsi:type="dcterms:W3CDTF">2018-10-03T14:37:25Z</dcterms:created>
  <dcterms:modified xsi:type="dcterms:W3CDTF">2020-06-23T20:42:40Z</dcterms:modified>
</cp:coreProperties>
</file>