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530" r:id="rId2"/>
    <p:sldId id="983" r:id="rId3"/>
    <p:sldId id="984" r:id="rId4"/>
    <p:sldId id="1016" r:id="rId5"/>
    <p:sldId id="1017" r:id="rId6"/>
    <p:sldId id="507" r:id="rId7"/>
    <p:sldId id="508" r:id="rId8"/>
    <p:sldId id="488" r:id="rId9"/>
    <p:sldId id="528" r:id="rId10"/>
    <p:sldId id="513" r:id="rId11"/>
    <p:sldId id="482" r:id="rId12"/>
    <p:sldId id="529" r:id="rId13"/>
    <p:sldId id="514" r:id="rId14"/>
    <p:sldId id="300" r:id="rId15"/>
    <p:sldId id="516" r:id="rId16"/>
    <p:sldId id="520" r:id="rId17"/>
    <p:sldId id="517" r:id="rId18"/>
    <p:sldId id="521" r:id="rId19"/>
    <p:sldId id="519" r:id="rId20"/>
    <p:sldId id="522" r:id="rId21"/>
    <p:sldId id="523" r:id="rId22"/>
    <p:sldId id="524" r:id="rId23"/>
    <p:sldId id="51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498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7"/>
    <p:restoredTop sz="94966"/>
  </p:normalViewPr>
  <p:slideViewPr>
    <p:cSldViewPr snapToGrid="0" snapToObjects="1">
      <p:cViewPr varScale="1">
        <p:scale>
          <a:sx n="156" d="100"/>
          <a:sy n="156" d="100"/>
        </p:scale>
        <p:origin x="176" y="272"/>
      </p:cViewPr>
      <p:guideLst>
        <p:guide orient="horz" pos="1620"/>
        <p:guide pos="2880"/>
      </p:guideLst>
    </p:cSldViewPr>
  </p:slideViewPr>
  <p:notesTextViewPr>
    <p:cViewPr>
      <p:scale>
        <a:sx n="100" d="100"/>
        <a:sy n="100" d="100"/>
      </p:scale>
      <p:origin x="0" y="0"/>
    </p:cViewPr>
  </p:notesTextViewPr>
  <p:notesViewPr>
    <p:cSldViewPr snapToGrid="0" snapToObjects="1">
      <p:cViewPr>
        <p:scale>
          <a:sx n="120" d="100"/>
          <a:sy n="120" d="100"/>
        </p:scale>
        <p:origin x="3184" y="-9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BAA2EE-3E96-724C-8A39-D61F7EDB60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2FA152-530A-BB47-A5E0-D25524D26C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6D159C-CA7D-634D-8417-863654B35A88}" type="datetimeFigureOut">
              <a:rPr lang="en-US" smtClean="0"/>
              <a:t>3/31/2021</a:t>
            </a:fld>
            <a:endParaRPr lang="en-US"/>
          </a:p>
        </p:txBody>
      </p:sp>
      <p:sp>
        <p:nvSpPr>
          <p:cNvPr id="4" name="Footer Placeholder 3">
            <a:extLst>
              <a:ext uri="{FF2B5EF4-FFF2-40B4-BE49-F238E27FC236}">
                <a16:creationId xmlns:a16="http://schemas.microsoft.com/office/drawing/2014/main" id="{C42B970F-8100-FD46-97D3-56360C0F8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E22309-6596-ED48-AAE8-D7D06A76CF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DECB8A-E64F-EA40-A5CC-3A42205C6917}" type="slidenum">
              <a:rPr lang="en-US" smtClean="0"/>
              <a:t>‹#›</a:t>
            </a:fld>
            <a:endParaRPr lang="en-US"/>
          </a:p>
        </p:txBody>
      </p:sp>
    </p:spTree>
    <p:extLst>
      <p:ext uri="{BB962C8B-B14F-4D97-AF65-F5344CB8AC3E}">
        <p14:creationId xmlns:p14="http://schemas.microsoft.com/office/powerpoint/2010/main" val="341300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72548" y="872923"/>
            <a:ext cx="5473148" cy="307864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2548" y="4303645"/>
            <a:ext cx="5486400" cy="1488468"/>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8B117E31-A75D-DB41-AB6F-14A4110C964D}"/>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1B5DC7F4-1A5F-5349-93EB-B0061F283EA0}"/>
              </a:ext>
            </a:extLst>
          </p:cNvPr>
          <p:cNvSpPr txBox="1"/>
          <p:nvPr/>
        </p:nvSpPr>
        <p:spPr>
          <a:xfrm>
            <a:off x="659296" y="581328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4FF1E83C-E3B8-8644-8CB8-7024FA96AE8D}"/>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51FA02AE-2CA9-304B-9DEB-ADF7C7969851}"/>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874E50B0-2A25-4247-B6CD-42E237A56E1F}"/>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2018 Brendan Ozawa-de Silva, Michael Karlin and Life University</a:t>
            </a:r>
          </a:p>
        </p:txBody>
      </p:sp>
      <p:cxnSp>
        <p:nvCxnSpPr>
          <p:cNvPr id="14" name="Straight Connector 13">
            <a:extLst>
              <a:ext uri="{FF2B5EF4-FFF2-40B4-BE49-F238E27FC236}">
                <a16:creationId xmlns:a16="http://schemas.microsoft.com/office/drawing/2014/main" id="{9A3A7C1A-19E7-C34B-8AB8-5F5B6E701992}"/>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hape 8">
            <a:extLst>
              <a:ext uri="{FF2B5EF4-FFF2-40B4-BE49-F238E27FC236}">
                <a16:creationId xmlns:a16="http://schemas.microsoft.com/office/drawing/2014/main" id="{ED8D0ED9-BFC9-1D4B-94CF-B4212B4C063A}"/>
              </a:ext>
            </a:extLst>
          </p:cNvPr>
          <p:cNvSpPr txBox="1">
            <a:spLocks noGrp="1"/>
          </p:cNvSpPr>
          <p:nvPr>
            <p:ph type="sldNum" idx="5"/>
          </p:nvPr>
        </p:nvSpPr>
        <p:spPr>
          <a:xfrm>
            <a:off x="3884613" y="8658709"/>
            <a:ext cx="2300840" cy="352771"/>
          </a:xfrm>
          <a:prstGeom prst="rect">
            <a:avLst/>
          </a:prstGeom>
          <a:noFill/>
          <a:ln>
            <a:noFill/>
          </a:ln>
        </p:spPr>
        <p:txBody>
          <a:bodyPr lIns="91425" tIns="45700" rIns="91425" bIns="45700" anchor="b" anchorCtr="0">
            <a:noAutofit/>
          </a:bodyPr>
          <a:lstStyle>
            <a:lvl1pPr>
              <a:defRPr sz="1000" baseline="0">
                <a:latin typeface="Schneidler BT Roman" panose="02090502020206020303" pitchFamily="18" charset="0"/>
              </a:defRPr>
            </a:lvl1pPr>
          </a:lstStyle>
          <a:p>
            <a:pPr algn="r">
              <a:buSzPct val="25000"/>
            </a:pPr>
            <a:fld id="{00000000-1234-1234-1234-123412341234}" type="slidenum">
              <a:rPr lang="en-US" smtClean="0">
                <a:solidFill>
                  <a:schemeClr val="dk1"/>
                </a:solidFill>
                <a:ea typeface="Calibri"/>
                <a:cs typeface="Calibri"/>
                <a:sym typeface="Calibri"/>
              </a:rPr>
              <a:pPr algn="r">
                <a:buSzPct val="25000"/>
              </a:pPr>
              <a:t>‹#›</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170146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000" kern="1200" baseline="0">
        <a:solidFill>
          <a:schemeClr val="tx1"/>
        </a:solidFill>
        <a:latin typeface="Schneidler BT Roman" panose="02090502020206020303" pitchFamily="18" charset="0"/>
        <a:ea typeface="+mn-ea"/>
        <a:cs typeface="+mn-cs"/>
      </a:defRPr>
    </a:lvl1pPr>
    <a:lvl2pPr marL="457200" algn="l" defTabSz="457200" rtl="0" eaLnBrk="1" latinLnBrk="0" hangingPunct="1">
      <a:defRPr sz="1000" kern="1200" baseline="0">
        <a:solidFill>
          <a:schemeClr val="tx1"/>
        </a:solidFill>
        <a:latin typeface="Schneidler BT Roman" panose="02090502020206020303" pitchFamily="18" charset="0"/>
        <a:ea typeface="+mn-ea"/>
        <a:cs typeface="+mn-cs"/>
      </a:defRPr>
    </a:lvl2pPr>
    <a:lvl3pPr marL="914400" algn="l" defTabSz="457200" rtl="0" eaLnBrk="1" latinLnBrk="0" hangingPunct="1">
      <a:defRPr sz="1000" kern="1200" baseline="0">
        <a:solidFill>
          <a:schemeClr val="tx1"/>
        </a:solidFill>
        <a:latin typeface="Schneidler BT Roman" panose="02090502020206020303" pitchFamily="18" charset="0"/>
        <a:ea typeface="+mn-ea"/>
        <a:cs typeface="+mn-cs"/>
      </a:defRPr>
    </a:lvl3pPr>
    <a:lvl4pPr marL="1371600" algn="l" defTabSz="457200" rtl="0" eaLnBrk="1" latinLnBrk="0" hangingPunct="1">
      <a:defRPr sz="1000" kern="1200" baseline="0">
        <a:solidFill>
          <a:schemeClr val="tx1"/>
        </a:solidFill>
        <a:latin typeface="Schneidler BT Roman" panose="02090502020206020303" pitchFamily="18" charset="0"/>
        <a:ea typeface="+mn-ea"/>
        <a:cs typeface="+mn-cs"/>
      </a:defRPr>
    </a:lvl4pPr>
    <a:lvl5pPr marL="1828800" algn="l" defTabSz="457200" rtl="0" eaLnBrk="1" latinLnBrk="0" hangingPunct="1">
      <a:defRPr sz="1000" kern="1200" baseline="0">
        <a:solidFill>
          <a:schemeClr val="tx1"/>
        </a:solidFill>
        <a:latin typeface="Schneidler BT Roman" panose="02090502020206020303" pitchFamily="1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25" y="842963"/>
            <a:ext cx="5605463" cy="3152775"/>
          </a:xfrm>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CDDF1939-8501-4144-A2A0-C48B14AC0B7D}"/>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36039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49313"/>
            <a:ext cx="551180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From that firm foundation, we move to Relating to Others. </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10</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2805428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xfrm>
            <a:off x="673100" y="849313"/>
            <a:ext cx="551180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Relating to Others covers how one relates to others constructively and in a way that promotes one’s own and others’ well-being. Built on the foundation of self-regulation and restraint from harming others, this involves strengthening the prosocial skills of impartiality, forgiveness, gratitude, empathic concern and compassion.</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8DF1D803-D862-3F46-B131-F93833ABFE4F}" type="slidenum">
              <a:rPr lang="en-US" altLang="en-US" sz="1000">
                <a:latin typeface="Schneidler BT Roman" panose="02090502020206020303" pitchFamily="18" charset="0"/>
              </a:rPr>
              <a:pPr algn="r">
                <a:spcBef>
                  <a:spcPct val="0"/>
                </a:spcBef>
              </a:pPr>
              <a:t>11</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315341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49313"/>
            <a:ext cx="551180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2" charset="2"/>
              <a:buNone/>
            </a:pPr>
            <a:endParaRPr lang="en-US" altLang="en-US" dirty="0">
              <a:ea typeface="ＭＳ Ｐゴシック"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12</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329700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49313"/>
            <a:ext cx="551180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Compassion is the motivation to alleviate the suffering of another. Compassion alone does not tell one how to engage to alleviate that suffering. Engaging in Systems, therefore, covers how one engages compassionately and with integrity as a participant in complex systems. </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13</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303648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49313"/>
            <a:ext cx="551180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Just as a bird cannot fly with one wing, compassion is not effective without the “wing” of wisdom or discernment to enable us to determine the best course of action to alleviate the suffering of others. Engaging in Systems involves recognizing our interdependence and the interdependence of systems, which can be as small as our family or local community, or as vast as the world, and developing the skills and discernment to act effectively for constructive change within those systems. Engaging with compassionate integrity and critical thinking gives us the best chance for achieving positive results that enhance the well-being and flourishing of ourselves and others.</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14</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181674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65188"/>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Each module in CIT is intended to allow participants to progress through three levels of understanding. In CIT, it is important that knowledge not remain at an intellectual level; to be effective, it must lead to realizations and lasting changes in behavior. Knowledge becomes transformative when it moves from head to heart to hand.</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15</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190066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r>
              <a:rPr lang="en-US" altLang="en-US" dirty="0">
                <a:ea typeface="ＭＳ Ｐゴシック" charset="-128"/>
              </a:rPr>
              <a:t>The first of three levels of understanding is </a:t>
            </a:r>
            <a:r>
              <a:rPr lang="en-US" dirty="0"/>
              <a:t>Received Knowledge: This refers to learning new</a:t>
            </a:r>
          </a:p>
          <a:p>
            <a:r>
              <a:rPr lang="en-US" dirty="0"/>
              <a:t>information and developing a clear understanding of a particular topic. It is the first step in developing understanding. Received knowledge can be quite extensive, but at this level it has not yet become personal.</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16</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4063547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49313"/>
            <a:ext cx="551180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2" charset="2"/>
              <a:buNone/>
            </a:pPr>
            <a:r>
              <a:rPr lang="en-US" altLang="en-US" dirty="0">
                <a:ea typeface="ＭＳ Ｐゴシック" charset="-128"/>
              </a:rPr>
              <a:t>The second level of knowledge is Critical Insight.</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17</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368464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r>
              <a:rPr lang="en-US" dirty="0"/>
              <a:t>Critical Insight is when the participant, through exercises and practices, uses his or her own life experiences and reason to come to a flash of personal insight, an “aha moment”, when he or she</a:t>
            </a:r>
          </a:p>
          <a:p>
            <a:r>
              <a:rPr lang="en-US" dirty="0"/>
              <a:t>realizes how the knowledge relates to his or her own life. At this point knowledge has started to become transformative.</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18</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40040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84213" y="858838"/>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The third level is Embodied Understanding. Moments of critical insight are often not powerful enough to dislodge habits. Therefore, embodied understanding refers to the deepening and further internalizing of knowledge so that it becomes second-nature and spontaneous: not just something one knows, but part of who one is. This happens through repeated practice and continued reflection on one’s critical insights. Recent discoveries in neuroplasticity and neurogenesis show that sustained practice changes brain structure and neural functioning, suggesting that long-term changes in body, brain and behavior are possible. This is where knowledge (including the knowledge and skills of self-compassion, compassion, integrity and so on) becomes transformative at its deepest level. </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19</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211533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r>
              <a:rPr lang="en-US" dirty="0"/>
              <a:t>These are only some of the locations where CIT has been facilitated and organizations using CIT as of 12/31/18.</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999696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r>
              <a:rPr lang="en-US" dirty="0"/>
              <a:t>These three levels of knowledge apply to learning many skills, such as speaking a foreign language or playing a musical instrument. At first the student needs to learn the different parts of the instrument, how to read sheet music and so on. Ongoing study and repeated practice eventually leads to moments where things just “click” and the student gains insights that lead to sudden increases in their understanding and ability to play. For these gains to be consolidated, however, the student needs to continue to practice in the correct way over a long period of time. Eventually, over a longer period of practice and study time, this leads to a degree of fluency where the student’s ability to play a piece (or speak the language) is spontaneous and embodied.</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20</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20510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r>
              <a:rPr lang="en-US" dirty="0"/>
              <a:t>Or learning to shoot foul shots through repeated practice.</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21</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004730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65188"/>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Each CIT module includes content for received knowledge (including a written explanation, audio podcasts, and PowerPoint presentations), activities for achieving critical insight and guided reflective practices for deepening insights into embodied understanding.</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22</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4062353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25" y="842963"/>
            <a:ext cx="5605463" cy="3152775"/>
          </a:xfrm>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CDDF1939-8501-4144-A2A0-C48B14AC0B7D}"/>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23</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42244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3</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83471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4</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40849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873125"/>
            <a:ext cx="5472113" cy="307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5</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218064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673100" y="849313"/>
            <a:ext cx="551180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CIT focuses on and builds toward compassionate integrity: the ability to live one’s life in accordance with one’s values with a recognition of common humanity, our basic orientation to</a:t>
            </a:r>
          </a:p>
          <a:p>
            <a:r>
              <a:rPr lang="en-US" altLang="en-US" dirty="0">
                <a:ea typeface="ＭＳ Ｐゴシック" charset="-128"/>
              </a:rPr>
              <a:t>kindness, and reciprocity. Unlike some definitions of integrity that focus on mere consistency with one’s values, without examining what those values are, compassionate integrity insists that consistency with one’s values is not enough if those values promote harm to oneself, others or the world. Instead, maintaining and increasing consistency with one’s values is most beneficial when they are values that promote one’s own well-being as well as that of others.</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B7B37E44-66A7-A64D-8F9D-89DAD32F0AD2}" type="slidenum">
              <a:rPr lang="en-US" altLang="en-US" sz="1000">
                <a:latin typeface="Schneidler BT Roman" panose="02090502020206020303" pitchFamily="18" charset="0"/>
              </a:rPr>
              <a:pPr algn="r">
                <a:spcBef>
                  <a:spcPct val="0"/>
                </a:spcBef>
              </a:pPr>
              <a:t>6</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304683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4931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CIT utilizes a “three-in-three” educational model that integrates three domains of knowledge and three levels of understanding. The three domains begin with a focus on the self (Self-cultivation), then move to others (Relating to Others), and finally to a systems perspective, meaning the larger networks we exist in.</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7</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325217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673100" y="84931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Self-Cultivation covers how one relates to oneself and the knowledge and skills related to the inner life of the individual. This begins with the body in the skill Calming Body and Mind, where we learn to become more aware of bodily sensations and techniques to better regulate our autonomic nervous system to remain in our Resilient Zone. Next we move to regulating our speech and actions with Ethical Mindfulness. From there we move to the mental states and emotions that drive those speech and actions. These build into genuine self compassion with inner qualities like courage, fortitude, forbearance and the identification of one’s values.</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B7B37E44-66A7-A64D-8F9D-89DAD32F0AD2}" type="slidenum">
              <a:rPr lang="en-US" altLang="en-US" sz="1000">
                <a:latin typeface="Schneidler BT Roman" panose="02090502020206020303" pitchFamily="18" charset="0"/>
              </a:rPr>
              <a:pPr algn="r">
                <a:spcBef>
                  <a:spcPct val="0"/>
                </a:spcBef>
              </a:pPr>
              <a:t>8</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155328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73100" y="84931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a:spcBef>
                <a:spcPct val="0"/>
              </a:spcBef>
            </a:pPr>
            <a:fld id="{E3FF65AE-36AF-FF43-A2C6-6BDC76EEFEDF}" type="slidenum">
              <a:rPr lang="en-US" altLang="en-US" sz="1000">
                <a:latin typeface="Schneidler BT Roman" panose="02090502020206020303" pitchFamily="18" charset="0"/>
              </a:rPr>
              <a:pPr algn="r">
                <a:spcBef>
                  <a:spcPct val="0"/>
                </a:spcBef>
              </a:pPr>
              <a:t>9</a:t>
            </a:fld>
            <a:endParaRPr lang="en-US" altLang="en-US" sz="1000" dirty="0">
              <a:latin typeface="Schneidler BT Roman" panose="02090502020206020303" pitchFamily="18" charset="0"/>
            </a:endParaRPr>
          </a:p>
        </p:txBody>
      </p:sp>
    </p:spTree>
    <p:extLst>
      <p:ext uri="{BB962C8B-B14F-4D97-AF65-F5344CB8AC3E}">
        <p14:creationId xmlns:p14="http://schemas.microsoft.com/office/powerpoint/2010/main" val="353900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76A33A-FE85-F645-9ADB-894A0E80B883}"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249359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76A33A-FE85-F645-9ADB-894A0E80B883}"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3199408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76A33A-FE85-F645-9ADB-894A0E80B883}"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375742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76A33A-FE85-F645-9ADB-894A0E80B883}"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78259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76A33A-FE85-F645-9ADB-894A0E80B883}"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277491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76A33A-FE85-F645-9ADB-894A0E80B883}" type="datetimeFigureOut">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662836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76A33A-FE85-F645-9ADB-894A0E80B883}" type="datetimeFigureOut">
              <a:rPr lang="en-US" smtClean="0"/>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154554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76A33A-FE85-F645-9ADB-894A0E80B883}" type="datetimeFigureOut">
              <a:rPr lang="en-US" smtClean="0"/>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275496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6A33A-FE85-F645-9ADB-894A0E80B883}" type="datetimeFigureOut">
              <a:rPr lang="en-US" smtClean="0"/>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303593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476A33A-FE85-F645-9ADB-894A0E80B883}" type="datetimeFigureOut">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229704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476A33A-FE85-F645-9ADB-894A0E80B883}" type="datetimeFigureOut">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E74C0-95A9-3842-BB15-77D362C915DE}" type="slidenum">
              <a:rPr lang="en-US" smtClean="0"/>
              <a:t>‹#›</a:t>
            </a:fld>
            <a:endParaRPr lang="en-US"/>
          </a:p>
        </p:txBody>
      </p:sp>
    </p:spTree>
    <p:extLst>
      <p:ext uri="{BB962C8B-B14F-4D97-AF65-F5344CB8AC3E}">
        <p14:creationId xmlns:p14="http://schemas.microsoft.com/office/powerpoint/2010/main" val="101203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476A33A-FE85-F645-9ADB-894A0E80B883}" type="datetimeFigureOut">
              <a:rPr lang="en-US" smtClean="0"/>
              <a:t>3/31/2021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EE74C0-95A9-3842-BB15-77D362C915DE}" type="slidenum">
              <a:rPr lang="en-US" smtClean="0"/>
              <a:t>‹#›</a:t>
            </a:fld>
            <a:endParaRPr lang="en-US"/>
          </a:p>
        </p:txBody>
      </p:sp>
    </p:spTree>
    <p:extLst>
      <p:ext uri="{BB962C8B-B14F-4D97-AF65-F5344CB8AC3E}">
        <p14:creationId xmlns:p14="http://schemas.microsoft.com/office/powerpoint/2010/main" val="3026992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bg1"/>
          </a:solidFill>
          <a:latin typeface="Georgia"/>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bg1"/>
          </a:solidFill>
          <a:latin typeface="Georgia"/>
          <a:ea typeface="+mn-ea"/>
          <a:cs typeface="+mn-cs"/>
        </a:defRPr>
      </a:lvl1pPr>
      <a:lvl2pPr marL="557213" indent="-214313" algn="l" defTabSz="342900" rtl="0" eaLnBrk="1" latinLnBrk="0" hangingPunct="1">
        <a:spcBef>
          <a:spcPct val="20000"/>
        </a:spcBef>
        <a:buFont typeface="Arial"/>
        <a:buChar char="–"/>
        <a:defRPr sz="2100" kern="1200">
          <a:solidFill>
            <a:schemeClr val="bg1"/>
          </a:solidFill>
          <a:latin typeface="Georgia"/>
          <a:ea typeface="+mn-ea"/>
          <a:cs typeface="+mn-cs"/>
        </a:defRPr>
      </a:lvl2pPr>
      <a:lvl3pPr marL="857250" indent="-171450" algn="l" defTabSz="342900" rtl="0" eaLnBrk="1" latinLnBrk="0" hangingPunct="1">
        <a:spcBef>
          <a:spcPct val="20000"/>
        </a:spcBef>
        <a:buFont typeface="Arial"/>
        <a:buChar char="•"/>
        <a:defRPr sz="1800" kern="1200">
          <a:solidFill>
            <a:schemeClr val="bg1"/>
          </a:solidFill>
          <a:latin typeface="Georgia"/>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Georgia"/>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Georgia"/>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3" Type="http://schemas.openxmlformats.org/officeDocument/2006/relationships/image" Target="../media/image4.tiff"/><Relationship Id="rId7" Type="http://schemas.openxmlformats.org/officeDocument/2006/relationships/image" Target="../media/image8.tiff"/><Relationship Id="rId12" Type="http://schemas.openxmlformats.org/officeDocument/2006/relationships/image" Target="../media/image13.tiff"/><Relationship Id="rId2" Type="http://schemas.openxmlformats.org/officeDocument/2006/relationships/notesSlide" Target="../notesSlides/notesSlide2.xml"/><Relationship Id="rId16"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5" Type="http://schemas.openxmlformats.org/officeDocument/2006/relationships/image" Target="../media/image16.tiff"/><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tiff"/><Relationship Id="rId14" Type="http://schemas.openxmlformats.org/officeDocument/2006/relationships/image" Target="../media/image15.tiff"/></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180737" y="2037922"/>
            <a:ext cx="5581809" cy="784830"/>
          </a:xfrm>
          <a:prstGeom prst="rect">
            <a:avLst/>
          </a:prstGeom>
          <a:noFill/>
        </p:spPr>
        <p:txBody>
          <a:bodyPr wrap="square" rtlCol="0">
            <a:spAutoFit/>
          </a:bodyPr>
          <a:lstStyle/>
          <a:p>
            <a:r>
              <a:rPr lang="en-US" sz="18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18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3180737" y="1143001"/>
            <a:ext cx="5264561" cy="536750"/>
          </a:xfrm>
          <a:prstGeom prst="rect">
            <a:avLst/>
          </a:prstGeom>
          <a:noFill/>
        </p:spPr>
        <p:txBody>
          <a:bodyPr wrap="square" rtlCol="0">
            <a:spAutoFit/>
          </a:bodyPr>
          <a:lstStyle/>
          <a:p>
            <a:r>
              <a:rPr lang="en-US" sz="2100" dirty="0">
                <a:solidFill>
                  <a:schemeClr val="bg1"/>
                </a:solidFill>
                <a:latin typeface="Times New Roman" charset="0"/>
                <a:ea typeface="Times New Roman" charset="0"/>
                <a:cs typeface="Times New Roman" charset="0"/>
              </a:rPr>
              <a:t>COMPASSIONATE INTEGRITY TRAINING</a:t>
            </a:r>
          </a:p>
          <a:p>
            <a:endParaRPr lang="en-US" sz="788" dirty="0">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298658" y="0"/>
            <a:ext cx="2686050" cy="4400550"/>
          </a:xfrm>
          <a:prstGeom prst="rect">
            <a:avLst/>
          </a:prstGeom>
        </p:spPr>
      </p:pic>
      <p:sp>
        <p:nvSpPr>
          <p:cNvPr id="6" name="Rectangle 5"/>
          <p:cNvSpPr/>
          <p:nvPr/>
        </p:nvSpPr>
        <p:spPr>
          <a:xfrm>
            <a:off x="0" y="4253514"/>
            <a:ext cx="9144000" cy="881743"/>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cise.png"/>
          <p:cNvPicPr>
            <a:picLocks noChangeAspect="1"/>
          </p:cNvPicPr>
          <p:nvPr/>
        </p:nvPicPr>
        <p:blipFill>
          <a:blip r:embed="rId4" cstate="print"/>
          <a:srcRect t="41667"/>
          <a:stretch>
            <a:fillRect/>
          </a:stretch>
        </p:blipFill>
        <p:spPr>
          <a:xfrm>
            <a:off x="306355" y="4384142"/>
            <a:ext cx="1063690" cy="620486"/>
          </a:xfrm>
          <a:prstGeom prst="rect">
            <a:avLst/>
          </a:prstGeom>
        </p:spPr>
      </p:pic>
      <p:pic>
        <p:nvPicPr>
          <p:cNvPr id="8" name="Picture 7" descr="life.png"/>
          <p:cNvPicPr>
            <a:picLocks noChangeAspect="1"/>
          </p:cNvPicPr>
          <p:nvPr/>
        </p:nvPicPr>
        <p:blipFill>
          <a:blip r:embed="rId5" cstate="print"/>
          <a:srcRect b="12987"/>
          <a:stretch>
            <a:fillRect/>
          </a:stretch>
        </p:blipFill>
        <p:spPr>
          <a:xfrm>
            <a:off x="8011885" y="4313385"/>
            <a:ext cx="875731" cy="762000"/>
          </a:xfrm>
          <a:prstGeom prst="rect">
            <a:avLst/>
          </a:prstGeom>
        </p:spPr>
      </p:pic>
      <p:sp>
        <p:nvSpPr>
          <p:cNvPr id="10" name="TextBox 9"/>
          <p:cNvSpPr txBox="1"/>
          <p:nvPr/>
        </p:nvSpPr>
        <p:spPr>
          <a:xfrm>
            <a:off x="1524000" y="4309665"/>
            <a:ext cx="5562600" cy="800219"/>
          </a:xfrm>
          <a:prstGeom prst="rect">
            <a:avLst/>
          </a:prstGeom>
          <a:noFill/>
        </p:spPr>
        <p:txBody>
          <a:bodyPr wrap="square" rtlCol="0">
            <a:spAutoFit/>
          </a:bodyPr>
          <a:lstStyle/>
          <a:p>
            <a:pPr defTabSz="163513"/>
            <a:r>
              <a:rPr lang="en-US" sz="1200" spc="600" dirty="0">
                <a:solidFill>
                  <a:schemeClr val="tx1">
                    <a:lumMod val="75000"/>
                    <a:lumOff val="25000"/>
                  </a:schemeClr>
                </a:solidFill>
                <a:latin typeface="Times New Roman" charset="0"/>
                <a:ea typeface="Times New Roman" charset="0"/>
                <a:cs typeface="Times New Roman" charset="0"/>
              </a:rPr>
              <a:t>COMPASSIONATE INTEGRITY TRAINING</a:t>
            </a:r>
          </a:p>
          <a:p>
            <a:pPr defTabSz="163513"/>
            <a:br>
              <a:rPr lang="en-US" sz="1200" spc="600" dirty="0">
                <a:solidFill>
                  <a:schemeClr val="bg1"/>
                </a:solidFill>
                <a:latin typeface="Times New Roman" charset="0"/>
                <a:ea typeface="Times New Roman" charset="0"/>
                <a:cs typeface="Times New Roman" charset="0"/>
              </a:rPr>
            </a:br>
            <a:r>
              <a:rPr lang="en-US" sz="1000" spc="600" dirty="0">
                <a:solidFill>
                  <a:srgbClr val="FFFF00"/>
                </a:solidFill>
                <a:latin typeface="Times New Roman" charset="0"/>
                <a:ea typeface="Times New Roman" charset="0"/>
                <a:cs typeface="Times New Roman" charset="0"/>
              </a:rPr>
              <a:t>OVERVIEW</a:t>
            </a:r>
            <a:endParaRPr lang="en-US" sz="1000" spc="600" dirty="0">
              <a:solidFill>
                <a:schemeClr val="bg1"/>
              </a:solidFill>
              <a:latin typeface="Times New Roman" charset="0"/>
              <a:ea typeface="Times New Roman" charset="0"/>
              <a:cs typeface="Times New Roman" charset="0"/>
            </a:endParaRPr>
          </a:p>
          <a:p>
            <a:endParaRPr lang="en-US" sz="1200" spc="600" dirty="0">
              <a:solidFill>
                <a:schemeClr val="bg1"/>
              </a:solidFill>
              <a:latin typeface="Times New Roman" charset="0"/>
              <a:ea typeface="Times New Roman" charset="0"/>
              <a:cs typeface="Times New Roman" charset="0"/>
            </a:endParaRPr>
          </a:p>
        </p:txBody>
      </p:sp>
      <p:sp>
        <p:nvSpPr>
          <p:cNvPr id="11" name="Rectangle 10"/>
          <p:cNvSpPr/>
          <p:nvPr/>
        </p:nvSpPr>
        <p:spPr>
          <a:xfrm>
            <a:off x="3180736" y="3110513"/>
            <a:ext cx="6204563" cy="253916"/>
          </a:xfrm>
          <a:prstGeom prst="rect">
            <a:avLst/>
          </a:prstGeom>
        </p:spPr>
        <p:txBody>
          <a:bodyPr wrap="square">
            <a:spAutoFit/>
          </a:bodyPr>
          <a:lstStyle/>
          <a:p>
            <a:pPr>
              <a:spcBef>
                <a:spcPct val="20000"/>
              </a:spcBef>
            </a:pPr>
            <a:r>
              <a:rPr lang="de-DE" altLang="en-US" sz="1050" dirty="0">
                <a:solidFill>
                  <a:schemeClr val="bg1"/>
                </a:solidFill>
                <a:latin typeface="Times New Roman" charset="0"/>
                <a:ea typeface="Times New Roman" charset="0"/>
                <a:cs typeface="Times New Roman" charset="0"/>
              </a:rPr>
              <a:t>© 2018 Brendan Ozawa-de Silva, Michael Karlin </a:t>
            </a:r>
            <a:r>
              <a:rPr lang="de-DE" altLang="en-US" sz="1050" dirty="0" err="1">
                <a:solidFill>
                  <a:schemeClr val="bg1"/>
                </a:solidFill>
                <a:latin typeface="Times New Roman" charset="0"/>
                <a:ea typeface="Times New Roman" charset="0"/>
                <a:cs typeface="Times New Roman" charset="0"/>
              </a:rPr>
              <a:t>and</a:t>
            </a:r>
            <a:r>
              <a:rPr lang="de-DE" altLang="en-US" sz="1050" dirty="0">
                <a:solidFill>
                  <a:schemeClr val="bg1"/>
                </a:solidFill>
                <a:latin typeface="Times New Roman" charset="0"/>
                <a:ea typeface="Times New Roman" charset="0"/>
                <a:cs typeface="Times New Roman" charset="0"/>
              </a:rPr>
              <a:t> Life University</a:t>
            </a:r>
            <a:endParaRPr lang="en-US" altLang="en-US" sz="105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6830775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8" name="Pie 7">
            <a:extLst>
              <a:ext uri="{FF2B5EF4-FFF2-40B4-BE49-F238E27FC236}">
                <a16:creationId xmlns:a16="http://schemas.microsoft.com/office/drawing/2014/main" id="{EEF61035-A72A-0449-A64E-948D80875E9C}"/>
              </a:ext>
            </a:extLst>
          </p:cNvPr>
          <p:cNvSpPr/>
          <p:nvPr/>
        </p:nvSpPr>
        <p:spPr>
          <a:xfrm rot="11688586">
            <a:off x="2296215" y="305182"/>
            <a:ext cx="4546404" cy="4546404"/>
          </a:xfrm>
          <a:prstGeom prst="pie">
            <a:avLst>
              <a:gd name="adj1" fmla="val 4518834"/>
              <a:gd name="adj2" fmla="val 11715476"/>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5400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2B79D-9BBE-6E45-A7E3-973CB1167472}"/>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p:cNvSpPr txBox="1">
            <a:spLocks noChangeArrowheads="1"/>
          </p:cNvSpPr>
          <p:nvPr/>
        </p:nvSpPr>
        <p:spPr bwMode="auto">
          <a:xfrm>
            <a:off x="-1" y="177390"/>
            <a:ext cx="5875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Font typeface="Wingdings 2" charset="2"/>
              <a:buChar char=""/>
              <a:defRPr sz="2200">
                <a:solidFill>
                  <a:schemeClr val="bg1"/>
                </a:solidFill>
                <a:latin typeface="Georgia" charset="0"/>
                <a:ea typeface="ＭＳ Ｐゴシック" charset="-128"/>
                <a:cs typeface="Georgia" charset="0"/>
              </a:defRPr>
            </a:lvl1pPr>
            <a:lvl2pPr marL="742950" indent="-285750">
              <a:spcBef>
                <a:spcPts val="600"/>
              </a:spcBef>
              <a:buFont typeface="Wingdings 2" charset="2"/>
              <a:buChar char=""/>
              <a:defRPr sz="2000">
                <a:solidFill>
                  <a:schemeClr val="bg1"/>
                </a:solidFill>
                <a:latin typeface="Georgia" charset="0"/>
                <a:ea typeface="ＭＳ Ｐゴシック" charset="-128"/>
                <a:cs typeface="Georgia" charset="0"/>
              </a:defRPr>
            </a:lvl2pPr>
            <a:lvl3pPr marL="1143000" indent="-228600">
              <a:spcBef>
                <a:spcPts val="600"/>
              </a:spcBef>
              <a:buFont typeface="Wingdings 2" charset="2"/>
              <a:buChar char=""/>
              <a:defRPr>
                <a:solidFill>
                  <a:schemeClr val="bg1"/>
                </a:solidFill>
                <a:latin typeface="Georgia" charset="0"/>
                <a:ea typeface="ＭＳ Ｐゴシック" charset="-128"/>
                <a:cs typeface="Georgia" charset="0"/>
              </a:defRPr>
            </a:lvl3pPr>
            <a:lvl4pPr marL="1600200" indent="-228600">
              <a:spcBef>
                <a:spcPts val="600"/>
              </a:spcBef>
              <a:buFont typeface="Wingdings 2" charset="2"/>
              <a:buChar char=""/>
              <a:defRPr>
                <a:solidFill>
                  <a:schemeClr val="bg1"/>
                </a:solidFill>
                <a:latin typeface="Georgia" charset="0"/>
                <a:ea typeface="ＭＳ Ｐゴシック" charset="-128"/>
                <a:cs typeface="Georgia" charset="0"/>
              </a:defRPr>
            </a:lvl4pPr>
            <a:lvl5pPr marL="2057400" indent="-228600">
              <a:spcBef>
                <a:spcPts val="600"/>
              </a:spcBef>
              <a:buFont typeface="Wingdings 2" charset="2"/>
              <a:buChar char=""/>
              <a:defRPr>
                <a:solidFill>
                  <a:schemeClr val="bg1"/>
                </a:solidFill>
                <a:latin typeface="Georgia" charset="0"/>
                <a:ea typeface="ＭＳ Ｐゴシック" charset="-128"/>
                <a:cs typeface="Georgia" charset="0"/>
              </a:defRPr>
            </a:lvl5pPr>
            <a:lvl6pPr marL="25146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6pPr>
            <a:lvl7pPr marL="29718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7pPr>
            <a:lvl8pPr marL="34290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8pPr>
            <a:lvl9pPr marL="38862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9pPr>
          </a:lstStyle>
          <a:p>
            <a:pPr algn="ctr" eaLnBrk="1" hangingPunct="1">
              <a:spcBef>
                <a:spcPct val="0"/>
              </a:spcBef>
              <a:buFontTx/>
              <a:buNone/>
            </a:pPr>
            <a:r>
              <a:rPr lang="en-US" altLang="en-US" sz="3600" dirty="0"/>
              <a:t>Series II: Relating to Others</a:t>
            </a:r>
          </a:p>
        </p:txBody>
      </p:sp>
      <p:sp>
        <p:nvSpPr>
          <p:cNvPr id="5" name="Content Placeholder 5"/>
          <p:cNvSpPr>
            <a:spLocks noGrp="1"/>
          </p:cNvSpPr>
          <p:nvPr>
            <p:ph idx="1"/>
          </p:nvPr>
        </p:nvSpPr>
        <p:spPr>
          <a:xfrm>
            <a:off x="5580993" y="4057250"/>
            <a:ext cx="3163614" cy="880788"/>
          </a:xfrm>
          <a:solidFill>
            <a:schemeClr val="tx1">
              <a:alpha val="45000"/>
            </a:schemeClr>
          </a:solidFill>
        </p:spPr>
        <p:txBody>
          <a:bodyPr>
            <a:noAutofit/>
          </a:bodyPr>
          <a:lstStyle/>
          <a:p>
            <a:pPr marL="0" indent="0">
              <a:buNone/>
            </a:pPr>
            <a:r>
              <a:rPr lang="en-US" sz="2100" dirty="0"/>
              <a:t>7. Empathic Concern</a:t>
            </a:r>
          </a:p>
          <a:p>
            <a:pPr marL="0" indent="0">
              <a:buNone/>
            </a:pPr>
            <a:r>
              <a:rPr lang="en-US" sz="2100" dirty="0"/>
              <a:t>8. Compassion</a:t>
            </a:r>
          </a:p>
        </p:txBody>
      </p:sp>
      <p:sp>
        <p:nvSpPr>
          <p:cNvPr id="8" name="Content Placeholder 5">
            <a:extLst>
              <a:ext uri="{FF2B5EF4-FFF2-40B4-BE49-F238E27FC236}">
                <a16:creationId xmlns:a16="http://schemas.microsoft.com/office/drawing/2014/main" id="{663A40AD-1E23-1A47-80E6-C67BBD342139}"/>
              </a:ext>
            </a:extLst>
          </p:cNvPr>
          <p:cNvSpPr txBox="1">
            <a:spLocks/>
          </p:cNvSpPr>
          <p:nvPr/>
        </p:nvSpPr>
        <p:spPr>
          <a:xfrm>
            <a:off x="129627" y="4057250"/>
            <a:ext cx="4810235" cy="759920"/>
          </a:xfrm>
          <a:prstGeom prst="rect">
            <a:avLst/>
          </a:prstGeom>
          <a:solidFill>
            <a:schemeClr val="tx1">
              <a:alpha val="45000"/>
            </a:schemeClr>
          </a:solidFill>
        </p:spPr>
        <p:txBody>
          <a:bodyPr vert="horz" lIns="91440" tIns="45720" rIns="91440" bIns="45720" rtlCol="0">
            <a:noAutofit/>
          </a:bodyPr>
          <a:lstStyle>
            <a:lvl1pPr marL="257175" indent="-257175" algn="l" defTabSz="342900" rtl="0" eaLnBrk="1" latinLnBrk="0" hangingPunct="1">
              <a:spcBef>
                <a:spcPct val="20000"/>
              </a:spcBef>
              <a:buFont typeface="Arial"/>
              <a:buChar char="•"/>
              <a:defRPr sz="2400" kern="1200">
                <a:solidFill>
                  <a:schemeClr val="bg1"/>
                </a:solidFill>
                <a:latin typeface="Georgia"/>
                <a:ea typeface="+mn-ea"/>
                <a:cs typeface="+mn-cs"/>
              </a:defRPr>
            </a:lvl1pPr>
            <a:lvl2pPr marL="557213" indent="-214313" algn="l" defTabSz="342900" rtl="0" eaLnBrk="1" latinLnBrk="0" hangingPunct="1">
              <a:spcBef>
                <a:spcPct val="20000"/>
              </a:spcBef>
              <a:buFont typeface="Arial"/>
              <a:buChar char="–"/>
              <a:defRPr sz="2100" kern="1200">
                <a:solidFill>
                  <a:schemeClr val="bg1"/>
                </a:solidFill>
                <a:latin typeface="Georgia"/>
                <a:ea typeface="+mn-ea"/>
                <a:cs typeface="+mn-cs"/>
              </a:defRPr>
            </a:lvl2pPr>
            <a:lvl3pPr marL="857250" indent="-171450" algn="l" defTabSz="342900" rtl="0" eaLnBrk="1" latinLnBrk="0" hangingPunct="1">
              <a:spcBef>
                <a:spcPct val="20000"/>
              </a:spcBef>
              <a:buFont typeface="Arial"/>
              <a:buChar char="•"/>
              <a:defRPr sz="1800" kern="1200">
                <a:solidFill>
                  <a:schemeClr val="bg1"/>
                </a:solidFill>
                <a:latin typeface="Georgia"/>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Georgia"/>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Georgia"/>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2100" dirty="0"/>
              <a:t>5. Impartiality and Common Humanity</a:t>
            </a:r>
          </a:p>
          <a:p>
            <a:pPr marL="0" indent="0">
              <a:buFont typeface="Arial"/>
              <a:buNone/>
            </a:pPr>
            <a:r>
              <a:rPr lang="en-US" sz="2100" dirty="0"/>
              <a:t>6. Forgiveness &amp; Gratitude</a:t>
            </a:r>
          </a:p>
        </p:txBody>
      </p:sp>
    </p:spTree>
    <p:extLst>
      <p:ext uri="{BB962C8B-B14F-4D97-AF65-F5344CB8AC3E}">
        <p14:creationId xmlns:p14="http://schemas.microsoft.com/office/powerpoint/2010/main" val="37277055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2000"/>
                                        <p:tgtEl>
                                          <p:spTgt spid="8">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20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Effect transition="in" filter="fade">
                                      <p:cBhvr>
                                        <p:cTn id="25" dur="2000"/>
                                        <p:tgtEl>
                                          <p:spTgt spid="5">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20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animBg="1"/>
      <p:bldP spid="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8" name="Pie 7">
            <a:extLst>
              <a:ext uri="{FF2B5EF4-FFF2-40B4-BE49-F238E27FC236}">
                <a16:creationId xmlns:a16="http://schemas.microsoft.com/office/drawing/2014/main" id="{EEF61035-A72A-0449-A64E-948D80875E9C}"/>
              </a:ext>
            </a:extLst>
          </p:cNvPr>
          <p:cNvSpPr/>
          <p:nvPr/>
        </p:nvSpPr>
        <p:spPr>
          <a:xfrm rot="11688586">
            <a:off x="2296215" y="305182"/>
            <a:ext cx="4546404" cy="4546404"/>
          </a:xfrm>
          <a:prstGeom prst="pie">
            <a:avLst>
              <a:gd name="adj1" fmla="val 4518834"/>
              <a:gd name="adj2" fmla="val 11715476"/>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68183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8" name="Pie 7">
            <a:extLst>
              <a:ext uri="{FF2B5EF4-FFF2-40B4-BE49-F238E27FC236}">
                <a16:creationId xmlns:a16="http://schemas.microsoft.com/office/drawing/2014/main" id="{EEF61035-A72A-0449-A64E-948D80875E9C}"/>
              </a:ext>
            </a:extLst>
          </p:cNvPr>
          <p:cNvSpPr/>
          <p:nvPr/>
        </p:nvSpPr>
        <p:spPr>
          <a:xfrm rot="18896838">
            <a:off x="2296215" y="305182"/>
            <a:ext cx="4546404" cy="4546404"/>
          </a:xfrm>
          <a:prstGeom prst="pie">
            <a:avLst>
              <a:gd name="adj1" fmla="val 4518834"/>
              <a:gd name="adj2" fmla="val 11715476"/>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6397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1"/>
            <a:ext cx="9144000" cy="4827861"/>
          </a:xfrm>
          <a:prstGeom prst="rect">
            <a:avLst/>
          </a:prstGeom>
        </p:spPr>
      </p:pic>
      <p:sp>
        <p:nvSpPr>
          <p:cNvPr id="5" name="Title 1"/>
          <p:cNvSpPr txBox="1">
            <a:spLocks/>
          </p:cNvSpPr>
          <p:nvPr/>
        </p:nvSpPr>
        <p:spPr>
          <a:xfrm>
            <a:off x="224471" y="192948"/>
            <a:ext cx="8695059" cy="723779"/>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3600" dirty="0"/>
              <a:t>Series III: Engaging in Systems</a:t>
            </a:r>
          </a:p>
        </p:txBody>
      </p:sp>
      <p:sp>
        <p:nvSpPr>
          <p:cNvPr id="6" name="Title 1"/>
          <p:cNvSpPr txBox="1">
            <a:spLocks/>
          </p:cNvSpPr>
          <p:nvPr/>
        </p:nvSpPr>
        <p:spPr>
          <a:xfrm>
            <a:off x="100026" y="1013966"/>
            <a:ext cx="2990015" cy="5552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3600" dirty="0"/>
              <a:t>Compassion</a:t>
            </a:r>
          </a:p>
        </p:txBody>
      </p:sp>
      <p:sp>
        <p:nvSpPr>
          <p:cNvPr id="7" name="Title 1"/>
          <p:cNvSpPr txBox="1">
            <a:spLocks/>
          </p:cNvSpPr>
          <p:nvPr/>
        </p:nvSpPr>
        <p:spPr>
          <a:xfrm>
            <a:off x="6084309" y="1144935"/>
            <a:ext cx="3059692" cy="5552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3600" dirty="0"/>
              <a:t>Discernment</a:t>
            </a:r>
          </a:p>
        </p:txBody>
      </p:sp>
      <p:sp>
        <p:nvSpPr>
          <p:cNvPr id="8" name="TextBox 7"/>
          <p:cNvSpPr txBox="1"/>
          <p:nvPr/>
        </p:nvSpPr>
        <p:spPr>
          <a:xfrm>
            <a:off x="2265541" y="3950934"/>
            <a:ext cx="4612918" cy="918200"/>
          </a:xfrm>
          <a:prstGeom prst="rect">
            <a:avLst/>
          </a:prstGeom>
          <a:solidFill>
            <a:schemeClr val="tx1">
              <a:alpha val="50000"/>
            </a:schemeClr>
          </a:solidFill>
          <a:effectLst>
            <a:softEdge rad="0"/>
          </a:effectLst>
        </p:spPr>
        <p:txBody>
          <a:bodyPr wrap="square" rtlCol="0">
            <a:spAutoFit/>
          </a:bodyPr>
          <a:lstStyle/>
          <a:p>
            <a:pPr>
              <a:spcBef>
                <a:spcPts val="1350"/>
              </a:spcBef>
              <a:buClr>
                <a:srgbClr val="FFFF00"/>
              </a:buClr>
            </a:pPr>
            <a:r>
              <a:rPr lang="en-US" sz="2100" dirty="0">
                <a:solidFill>
                  <a:schemeClr val="bg1"/>
                </a:solidFill>
                <a:latin typeface="Georgia" charset="0"/>
                <a:ea typeface="Georgia" charset="0"/>
                <a:cs typeface="Georgia" charset="0"/>
              </a:rPr>
              <a:t>9. Appreciating Interdependence</a:t>
            </a:r>
          </a:p>
          <a:p>
            <a:pPr>
              <a:spcBef>
                <a:spcPts val="1350"/>
              </a:spcBef>
              <a:buClr>
                <a:srgbClr val="FFFF00"/>
              </a:buClr>
            </a:pPr>
            <a:r>
              <a:rPr lang="en-US" sz="2100" dirty="0">
                <a:solidFill>
                  <a:schemeClr val="bg1"/>
                </a:solidFill>
                <a:latin typeface="Georgia" charset="0"/>
                <a:ea typeface="Georgia" charset="0"/>
                <a:cs typeface="Georgia" charset="0"/>
              </a:rPr>
              <a:t>10. Engaging with Discernment</a:t>
            </a:r>
          </a:p>
        </p:txBody>
      </p:sp>
      <p:sp>
        <p:nvSpPr>
          <p:cNvPr id="10" name="Title 1"/>
          <p:cNvSpPr txBox="1">
            <a:spLocks/>
          </p:cNvSpPr>
          <p:nvPr/>
        </p:nvSpPr>
        <p:spPr>
          <a:xfrm>
            <a:off x="6090325" y="1138920"/>
            <a:ext cx="3059692" cy="5552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3600" dirty="0"/>
              <a:t>Wisdom</a:t>
            </a:r>
          </a:p>
        </p:txBody>
      </p:sp>
    </p:spTree>
    <p:extLst>
      <p:ext uri="{BB962C8B-B14F-4D97-AF65-F5344CB8AC3E}">
        <p14:creationId xmlns:p14="http://schemas.microsoft.com/office/powerpoint/2010/main" val="37065156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par>
                          <p:cTn id="18" fill="hold">
                            <p:stCondLst>
                              <p:cond delay="2000"/>
                            </p:stCondLst>
                            <p:childTnLst>
                              <p:par>
                                <p:cTn id="19" presetID="10" presetClass="entr" presetSubtype="0" fill="hold" grpId="0" nodeType="after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xit" presetSubtype="0" fill="hold" grpId="1" nodeType="withEffect">
                                  <p:stCondLst>
                                    <p:cond delay="0"/>
                                  </p:stCondLst>
                                  <p:childTnLst>
                                    <p:animEffect transition="out" filter="fade">
                                      <p:cBhvr>
                                        <p:cTn id="23" dur="2000"/>
                                        <p:tgtEl>
                                          <p:spTgt spid="7"/>
                                        </p:tgtEl>
                                      </p:cBhvr>
                                    </p:animEffect>
                                    <p:set>
                                      <p:cBhvr>
                                        <p:cTn id="24" dur="1" fill="hold">
                                          <p:stCondLst>
                                            <p:cond delay="19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fade">
                                      <p:cBhvr>
                                        <p:cTn id="32" dur="1000"/>
                                        <p:tgtEl>
                                          <p:spTgt spid="8">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fade">
                                      <p:cBhvr>
                                        <p:cTn id="40"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build="p" animBg="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2" name="Oval 1">
            <a:extLst>
              <a:ext uri="{FF2B5EF4-FFF2-40B4-BE49-F238E27FC236}">
                <a16:creationId xmlns:a16="http://schemas.microsoft.com/office/drawing/2014/main" id="{A2874B56-AA62-914F-A916-E9406C567B24}"/>
              </a:ext>
            </a:extLst>
          </p:cNvPr>
          <p:cNvSpPr/>
          <p:nvPr/>
        </p:nvSpPr>
        <p:spPr>
          <a:xfrm>
            <a:off x="2706414" y="706164"/>
            <a:ext cx="3731172" cy="373117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666532-8A14-D243-AA0D-8E4EB63D5049}"/>
              </a:ext>
            </a:extLst>
          </p:cNvPr>
          <p:cNvSpPr/>
          <p:nvPr/>
        </p:nvSpPr>
        <p:spPr>
          <a:xfrm>
            <a:off x="3122886" y="1122636"/>
            <a:ext cx="2898228" cy="2898228"/>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8618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54C25-D2F8-A445-A229-AF7501D6EEBF}"/>
              </a:ext>
            </a:extLst>
          </p:cNvPr>
          <p:cNvPicPr>
            <a:picLocks noChangeAspect="1"/>
          </p:cNvPicPr>
          <p:nvPr/>
        </p:nvPicPr>
        <p:blipFill>
          <a:blip r:embed="rId3"/>
          <a:stretch>
            <a:fillRect/>
          </a:stretch>
        </p:blipFill>
        <p:spPr>
          <a:xfrm>
            <a:off x="713433" y="0"/>
            <a:ext cx="7717134" cy="5143500"/>
          </a:xfrm>
          <a:prstGeom prst="rect">
            <a:avLst/>
          </a:prstGeom>
        </p:spPr>
      </p:pic>
    </p:spTree>
    <p:extLst>
      <p:ext uri="{BB962C8B-B14F-4D97-AF65-F5344CB8AC3E}">
        <p14:creationId xmlns:p14="http://schemas.microsoft.com/office/powerpoint/2010/main" val="13144379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2" name="Oval 1">
            <a:extLst>
              <a:ext uri="{FF2B5EF4-FFF2-40B4-BE49-F238E27FC236}">
                <a16:creationId xmlns:a16="http://schemas.microsoft.com/office/drawing/2014/main" id="{A2874B56-AA62-914F-A916-E9406C567B24}"/>
              </a:ext>
            </a:extLst>
          </p:cNvPr>
          <p:cNvSpPr/>
          <p:nvPr/>
        </p:nvSpPr>
        <p:spPr>
          <a:xfrm>
            <a:off x="3783725" y="1797267"/>
            <a:ext cx="1555532" cy="155553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666532-8A14-D243-AA0D-8E4EB63D5049}"/>
              </a:ext>
            </a:extLst>
          </p:cNvPr>
          <p:cNvSpPr/>
          <p:nvPr/>
        </p:nvSpPr>
        <p:spPr>
          <a:xfrm>
            <a:off x="3122886" y="1122636"/>
            <a:ext cx="2898228" cy="2898228"/>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495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24CDA-99D7-DE4F-B8E2-AF8C90E6E46B}"/>
              </a:ext>
            </a:extLst>
          </p:cNvPr>
          <p:cNvPicPr>
            <a:picLocks noChangeAspect="1"/>
          </p:cNvPicPr>
          <p:nvPr/>
        </p:nvPicPr>
        <p:blipFill>
          <a:blip r:embed="rId3"/>
          <a:stretch>
            <a:fillRect/>
          </a:stretch>
        </p:blipFill>
        <p:spPr>
          <a:xfrm>
            <a:off x="844551" y="84083"/>
            <a:ext cx="7469132" cy="4984834"/>
          </a:xfrm>
          <a:prstGeom prst="rect">
            <a:avLst/>
          </a:prstGeom>
        </p:spPr>
      </p:pic>
    </p:spTree>
    <p:extLst>
      <p:ext uri="{BB962C8B-B14F-4D97-AF65-F5344CB8AC3E}">
        <p14:creationId xmlns:p14="http://schemas.microsoft.com/office/powerpoint/2010/main" val="20796798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2" name="Oval 1">
            <a:extLst>
              <a:ext uri="{FF2B5EF4-FFF2-40B4-BE49-F238E27FC236}">
                <a16:creationId xmlns:a16="http://schemas.microsoft.com/office/drawing/2014/main" id="{A2874B56-AA62-914F-A916-E9406C567B24}"/>
              </a:ext>
            </a:extLst>
          </p:cNvPr>
          <p:cNvSpPr/>
          <p:nvPr/>
        </p:nvSpPr>
        <p:spPr>
          <a:xfrm>
            <a:off x="3783725" y="1797267"/>
            <a:ext cx="1555532" cy="155553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976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5B63A-484C-534C-9037-B311434AC53F}"/>
              </a:ext>
            </a:extLst>
          </p:cNvPr>
          <p:cNvPicPr>
            <a:picLocks noChangeAspect="1"/>
          </p:cNvPicPr>
          <p:nvPr/>
        </p:nvPicPr>
        <p:blipFill rotWithShape="1">
          <a:blip r:embed="rId3"/>
          <a:srcRect t="16961" b="20349"/>
          <a:stretch/>
        </p:blipFill>
        <p:spPr>
          <a:xfrm>
            <a:off x="3209285" y="980966"/>
            <a:ext cx="2725430" cy="1334815"/>
          </a:xfrm>
          <a:prstGeom prst="rect">
            <a:avLst/>
          </a:prstGeom>
          <a:ln>
            <a:solidFill>
              <a:schemeClr val="tx1"/>
            </a:solidFill>
          </a:ln>
        </p:spPr>
      </p:pic>
      <p:pic>
        <p:nvPicPr>
          <p:cNvPr id="6" name="Picture 5">
            <a:extLst>
              <a:ext uri="{FF2B5EF4-FFF2-40B4-BE49-F238E27FC236}">
                <a16:creationId xmlns:a16="http://schemas.microsoft.com/office/drawing/2014/main" id="{74C76B6A-A690-AB40-8813-2352221787F5}"/>
              </a:ext>
            </a:extLst>
          </p:cNvPr>
          <p:cNvPicPr>
            <a:picLocks noChangeAspect="1"/>
          </p:cNvPicPr>
          <p:nvPr/>
        </p:nvPicPr>
        <p:blipFill>
          <a:blip r:embed="rId4"/>
          <a:stretch>
            <a:fillRect/>
          </a:stretch>
        </p:blipFill>
        <p:spPr>
          <a:xfrm>
            <a:off x="2441928" y="3277827"/>
            <a:ext cx="2507342" cy="1880506"/>
          </a:xfrm>
          <a:prstGeom prst="rect">
            <a:avLst/>
          </a:prstGeom>
          <a:ln>
            <a:solidFill>
              <a:schemeClr val="tx1"/>
            </a:solidFill>
          </a:ln>
        </p:spPr>
      </p:pic>
      <p:pic>
        <p:nvPicPr>
          <p:cNvPr id="7" name="Picture 6">
            <a:extLst>
              <a:ext uri="{FF2B5EF4-FFF2-40B4-BE49-F238E27FC236}">
                <a16:creationId xmlns:a16="http://schemas.microsoft.com/office/drawing/2014/main" id="{88CDDB36-EECF-2E40-9E16-58ABA8DA35EA}"/>
              </a:ext>
            </a:extLst>
          </p:cNvPr>
          <p:cNvPicPr>
            <a:picLocks noChangeAspect="1"/>
          </p:cNvPicPr>
          <p:nvPr/>
        </p:nvPicPr>
        <p:blipFill>
          <a:blip r:embed="rId5"/>
          <a:stretch>
            <a:fillRect/>
          </a:stretch>
        </p:blipFill>
        <p:spPr>
          <a:xfrm>
            <a:off x="28778" y="3304189"/>
            <a:ext cx="2403789" cy="1818290"/>
          </a:xfrm>
          <a:prstGeom prst="rect">
            <a:avLst/>
          </a:prstGeom>
          <a:solidFill>
            <a:schemeClr val="bg1"/>
          </a:solidFill>
          <a:ln>
            <a:solidFill>
              <a:schemeClr val="tx1"/>
            </a:solidFill>
          </a:ln>
        </p:spPr>
      </p:pic>
      <p:pic>
        <p:nvPicPr>
          <p:cNvPr id="9" name="Picture 8">
            <a:extLst>
              <a:ext uri="{FF2B5EF4-FFF2-40B4-BE49-F238E27FC236}">
                <a16:creationId xmlns:a16="http://schemas.microsoft.com/office/drawing/2014/main" id="{4EF2A15D-9A84-A646-B821-6F93A060CD07}"/>
              </a:ext>
            </a:extLst>
          </p:cNvPr>
          <p:cNvPicPr>
            <a:picLocks noChangeAspect="1"/>
          </p:cNvPicPr>
          <p:nvPr/>
        </p:nvPicPr>
        <p:blipFill rotWithShape="1">
          <a:blip r:embed="rId6"/>
          <a:srcRect l="11960" r="6483" b="19565"/>
          <a:stretch/>
        </p:blipFill>
        <p:spPr>
          <a:xfrm>
            <a:off x="-7640" y="-14833"/>
            <a:ext cx="2151749" cy="1840250"/>
          </a:xfrm>
          <a:prstGeom prst="rect">
            <a:avLst/>
          </a:prstGeom>
          <a:ln>
            <a:solidFill>
              <a:schemeClr val="tx1"/>
            </a:solidFill>
          </a:ln>
        </p:spPr>
      </p:pic>
      <p:pic>
        <p:nvPicPr>
          <p:cNvPr id="13" name="Picture 12">
            <a:extLst>
              <a:ext uri="{FF2B5EF4-FFF2-40B4-BE49-F238E27FC236}">
                <a16:creationId xmlns:a16="http://schemas.microsoft.com/office/drawing/2014/main" id="{5A35F76D-AEFA-8545-BF40-C679C8B4278D}"/>
              </a:ext>
            </a:extLst>
          </p:cNvPr>
          <p:cNvPicPr>
            <a:picLocks noChangeAspect="1"/>
          </p:cNvPicPr>
          <p:nvPr/>
        </p:nvPicPr>
        <p:blipFill rotWithShape="1">
          <a:blip r:embed="rId7"/>
          <a:srcRect l="18254" r="18238" b="21557"/>
          <a:stretch/>
        </p:blipFill>
        <p:spPr>
          <a:xfrm>
            <a:off x="2041551" y="2062"/>
            <a:ext cx="2049518" cy="1923393"/>
          </a:xfrm>
          <a:prstGeom prst="rect">
            <a:avLst/>
          </a:prstGeom>
          <a:ln>
            <a:solidFill>
              <a:schemeClr val="tx1"/>
            </a:solidFill>
          </a:ln>
        </p:spPr>
      </p:pic>
      <p:pic>
        <p:nvPicPr>
          <p:cNvPr id="14" name="Picture 13">
            <a:extLst>
              <a:ext uri="{FF2B5EF4-FFF2-40B4-BE49-F238E27FC236}">
                <a16:creationId xmlns:a16="http://schemas.microsoft.com/office/drawing/2014/main" id="{A20FE70C-3BD1-EB4D-BC47-2B614CA8C35D}"/>
              </a:ext>
            </a:extLst>
          </p:cNvPr>
          <p:cNvPicPr>
            <a:picLocks noChangeAspect="1"/>
          </p:cNvPicPr>
          <p:nvPr/>
        </p:nvPicPr>
        <p:blipFill>
          <a:blip r:embed="rId8"/>
          <a:stretch>
            <a:fillRect/>
          </a:stretch>
        </p:blipFill>
        <p:spPr>
          <a:xfrm>
            <a:off x="4936153" y="3023258"/>
            <a:ext cx="2120242" cy="2120242"/>
          </a:xfrm>
          <a:prstGeom prst="rect">
            <a:avLst/>
          </a:prstGeom>
          <a:ln>
            <a:solidFill>
              <a:schemeClr val="tx1"/>
            </a:solidFill>
          </a:ln>
        </p:spPr>
      </p:pic>
      <p:pic>
        <p:nvPicPr>
          <p:cNvPr id="15" name="Picture 14">
            <a:extLst>
              <a:ext uri="{FF2B5EF4-FFF2-40B4-BE49-F238E27FC236}">
                <a16:creationId xmlns:a16="http://schemas.microsoft.com/office/drawing/2014/main" id="{55895C02-CFA5-DB41-B007-67A8DCA8F6CB}"/>
              </a:ext>
            </a:extLst>
          </p:cNvPr>
          <p:cNvPicPr>
            <a:picLocks noChangeAspect="1"/>
          </p:cNvPicPr>
          <p:nvPr/>
        </p:nvPicPr>
        <p:blipFill>
          <a:blip r:embed="rId9"/>
          <a:stretch>
            <a:fillRect/>
          </a:stretch>
        </p:blipFill>
        <p:spPr>
          <a:xfrm>
            <a:off x="6969406" y="3193631"/>
            <a:ext cx="2180651" cy="1944685"/>
          </a:xfrm>
          <a:prstGeom prst="rect">
            <a:avLst/>
          </a:prstGeom>
          <a:ln>
            <a:solidFill>
              <a:schemeClr val="tx1"/>
            </a:solidFill>
          </a:ln>
        </p:spPr>
      </p:pic>
      <p:pic>
        <p:nvPicPr>
          <p:cNvPr id="16" name="Picture 15">
            <a:extLst>
              <a:ext uri="{FF2B5EF4-FFF2-40B4-BE49-F238E27FC236}">
                <a16:creationId xmlns:a16="http://schemas.microsoft.com/office/drawing/2014/main" id="{F1CE9E10-45B2-5141-8B0A-580690BE2EA9}"/>
              </a:ext>
            </a:extLst>
          </p:cNvPr>
          <p:cNvPicPr>
            <a:picLocks noChangeAspect="1"/>
          </p:cNvPicPr>
          <p:nvPr/>
        </p:nvPicPr>
        <p:blipFill>
          <a:blip r:embed="rId10"/>
          <a:stretch>
            <a:fillRect/>
          </a:stretch>
        </p:blipFill>
        <p:spPr>
          <a:xfrm>
            <a:off x="-7639" y="1825417"/>
            <a:ext cx="3214134" cy="1492666"/>
          </a:xfrm>
          <a:prstGeom prst="rect">
            <a:avLst/>
          </a:prstGeom>
          <a:ln>
            <a:solidFill>
              <a:schemeClr val="tx1"/>
            </a:solidFill>
          </a:ln>
        </p:spPr>
      </p:pic>
      <p:pic>
        <p:nvPicPr>
          <p:cNvPr id="17" name="Picture 16">
            <a:extLst>
              <a:ext uri="{FF2B5EF4-FFF2-40B4-BE49-F238E27FC236}">
                <a16:creationId xmlns:a16="http://schemas.microsoft.com/office/drawing/2014/main" id="{5D63E10F-B0D2-B744-A984-0F0A0C38543E}"/>
              </a:ext>
            </a:extLst>
          </p:cNvPr>
          <p:cNvPicPr>
            <a:picLocks noChangeAspect="1"/>
          </p:cNvPicPr>
          <p:nvPr/>
        </p:nvPicPr>
        <p:blipFill>
          <a:blip r:embed="rId11"/>
          <a:stretch>
            <a:fillRect/>
          </a:stretch>
        </p:blipFill>
        <p:spPr>
          <a:xfrm>
            <a:off x="5894554" y="977243"/>
            <a:ext cx="2388034" cy="1179092"/>
          </a:xfrm>
          <a:prstGeom prst="rect">
            <a:avLst/>
          </a:prstGeom>
          <a:ln>
            <a:solidFill>
              <a:schemeClr val="tx1"/>
            </a:solidFill>
          </a:ln>
        </p:spPr>
      </p:pic>
      <p:pic>
        <p:nvPicPr>
          <p:cNvPr id="18" name="Picture 17">
            <a:extLst>
              <a:ext uri="{FF2B5EF4-FFF2-40B4-BE49-F238E27FC236}">
                <a16:creationId xmlns:a16="http://schemas.microsoft.com/office/drawing/2014/main" id="{124CF6D7-00D3-8042-8DB4-B0698146A695}"/>
              </a:ext>
            </a:extLst>
          </p:cNvPr>
          <p:cNvPicPr>
            <a:picLocks noChangeAspect="1"/>
          </p:cNvPicPr>
          <p:nvPr/>
        </p:nvPicPr>
        <p:blipFill>
          <a:blip r:embed="rId12"/>
          <a:stretch>
            <a:fillRect/>
          </a:stretch>
        </p:blipFill>
        <p:spPr>
          <a:xfrm>
            <a:off x="7233921" y="1379865"/>
            <a:ext cx="1982973" cy="1851449"/>
          </a:xfrm>
          <a:prstGeom prst="rect">
            <a:avLst/>
          </a:prstGeom>
          <a:ln>
            <a:solidFill>
              <a:schemeClr val="tx1"/>
            </a:solidFill>
          </a:ln>
        </p:spPr>
      </p:pic>
      <p:pic>
        <p:nvPicPr>
          <p:cNvPr id="12" name="Picture 11">
            <a:extLst>
              <a:ext uri="{FF2B5EF4-FFF2-40B4-BE49-F238E27FC236}">
                <a16:creationId xmlns:a16="http://schemas.microsoft.com/office/drawing/2014/main" id="{0799A022-6BE7-7846-8350-9E4B8CACA808}"/>
              </a:ext>
            </a:extLst>
          </p:cNvPr>
          <p:cNvPicPr>
            <a:picLocks noChangeAspect="1"/>
          </p:cNvPicPr>
          <p:nvPr/>
        </p:nvPicPr>
        <p:blipFill>
          <a:blip r:embed="rId13"/>
          <a:stretch>
            <a:fillRect/>
          </a:stretch>
        </p:blipFill>
        <p:spPr>
          <a:xfrm>
            <a:off x="3584027" y="0"/>
            <a:ext cx="3153104" cy="980966"/>
          </a:xfrm>
          <a:prstGeom prst="rect">
            <a:avLst/>
          </a:prstGeom>
          <a:solidFill>
            <a:schemeClr val="bg1"/>
          </a:solidFill>
          <a:ln>
            <a:solidFill>
              <a:schemeClr val="tx1"/>
            </a:solidFill>
          </a:ln>
        </p:spPr>
      </p:pic>
      <p:pic>
        <p:nvPicPr>
          <p:cNvPr id="8" name="Picture 7">
            <a:extLst>
              <a:ext uri="{FF2B5EF4-FFF2-40B4-BE49-F238E27FC236}">
                <a16:creationId xmlns:a16="http://schemas.microsoft.com/office/drawing/2014/main" id="{F3992E08-5C10-9E44-BEA8-6CCCA19323CF}"/>
              </a:ext>
            </a:extLst>
          </p:cNvPr>
          <p:cNvPicPr>
            <a:picLocks noChangeAspect="1"/>
          </p:cNvPicPr>
          <p:nvPr/>
        </p:nvPicPr>
        <p:blipFill rotWithShape="1">
          <a:blip r:embed="rId14"/>
          <a:srcRect b="21067"/>
          <a:stretch/>
        </p:blipFill>
        <p:spPr>
          <a:xfrm>
            <a:off x="6737131" y="-14833"/>
            <a:ext cx="2406869" cy="1394698"/>
          </a:xfrm>
          <a:prstGeom prst="rect">
            <a:avLst/>
          </a:prstGeom>
          <a:ln>
            <a:solidFill>
              <a:schemeClr val="tx1"/>
            </a:solidFill>
          </a:ln>
        </p:spPr>
      </p:pic>
      <p:pic>
        <p:nvPicPr>
          <p:cNvPr id="11" name="Picture 10">
            <a:extLst>
              <a:ext uri="{FF2B5EF4-FFF2-40B4-BE49-F238E27FC236}">
                <a16:creationId xmlns:a16="http://schemas.microsoft.com/office/drawing/2014/main" id="{C09ECC38-CA0A-DF48-8625-44716468018A}"/>
              </a:ext>
            </a:extLst>
          </p:cNvPr>
          <p:cNvPicPr>
            <a:picLocks noChangeAspect="1"/>
          </p:cNvPicPr>
          <p:nvPr/>
        </p:nvPicPr>
        <p:blipFill>
          <a:blip r:embed="rId15"/>
          <a:stretch>
            <a:fillRect/>
          </a:stretch>
        </p:blipFill>
        <p:spPr>
          <a:xfrm>
            <a:off x="2901699" y="2139778"/>
            <a:ext cx="4764473" cy="1149236"/>
          </a:xfrm>
          <a:prstGeom prst="rect">
            <a:avLst/>
          </a:prstGeom>
          <a:ln>
            <a:solidFill>
              <a:schemeClr val="tx1"/>
            </a:solidFill>
          </a:ln>
        </p:spPr>
      </p:pic>
      <p:grpSp>
        <p:nvGrpSpPr>
          <p:cNvPr id="4" name="Group 3">
            <a:extLst>
              <a:ext uri="{FF2B5EF4-FFF2-40B4-BE49-F238E27FC236}">
                <a16:creationId xmlns:a16="http://schemas.microsoft.com/office/drawing/2014/main" id="{70D3C1CB-AD66-0E40-9C9C-C292DEEDCC73}"/>
              </a:ext>
            </a:extLst>
          </p:cNvPr>
          <p:cNvGrpSpPr/>
          <p:nvPr/>
        </p:nvGrpSpPr>
        <p:grpSpPr>
          <a:xfrm>
            <a:off x="1460500" y="1146175"/>
            <a:ext cx="6223000" cy="2851150"/>
            <a:chOff x="1485900" y="1009650"/>
            <a:chExt cx="6223000" cy="2851150"/>
          </a:xfrm>
        </p:grpSpPr>
        <p:sp>
          <p:nvSpPr>
            <p:cNvPr id="3" name="Rectangle 2">
              <a:extLst>
                <a:ext uri="{FF2B5EF4-FFF2-40B4-BE49-F238E27FC236}">
                  <a16:creationId xmlns:a16="http://schemas.microsoft.com/office/drawing/2014/main" id="{C543999A-1558-4C4F-A068-169B64230F97}"/>
                </a:ext>
              </a:extLst>
            </p:cNvPr>
            <p:cNvSpPr/>
            <p:nvPr/>
          </p:nvSpPr>
          <p:spPr>
            <a:xfrm>
              <a:off x="1485900" y="1009650"/>
              <a:ext cx="6223000" cy="2851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A0D548-AB82-AE43-90E3-6A0510FF2A86}"/>
                </a:ext>
              </a:extLst>
            </p:cNvPr>
            <p:cNvPicPr>
              <a:picLocks noChangeAspect="1"/>
            </p:cNvPicPr>
            <p:nvPr/>
          </p:nvPicPr>
          <p:blipFill>
            <a:blip r:embed="rId16"/>
            <a:stretch>
              <a:fillRect/>
            </a:stretch>
          </p:blipFill>
          <p:spPr>
            <a:xfrm>
              <a:off x="1568450" y="1066373"/>
              <a:ext cx="6057900" cy="2737705"/>
            </a:xfrm>
            <a:prstGeom prst="rect">
              <a:avLst/>
            </a:prstGeom>
            <a:solidFill>
              <a:schemeClr val="tx1"/>
            </a:solidFill>
          </p:spPr>
        </p:pic>
      </p:grpSp>
    </p:spTree>
    <p:extLst>
      <p:ext uri="{BB962C8B-B14F-4D97-AF65-F5344CB8AC3E}">
        <p14:creationId xmlns:p14="http://schemas.microsoft.com/office/powerpoint/2010/main" val="36422392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9"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1000" fill="hold"/>
                                        <p:tgtEl>
                                          <p:spTgt spid="14"/>
                                        </p:tgtEl>
                                        <p:attrNameLst>
                                          <p:attrName>ppt_x</p:attrName>
                                        </p:attrNameLst>
                                      </p:cBhvr>
                                      <p:tavLst>
                                        <p:tav tm="0">
                                          <p:val>
                                            <p:strVal val="#ppt_x"/>
                                          </p:val>
                                        </p:tav>
                                        <p:tav tm="100000">
                                          <p:val>
                                            <p:strVal val="#ppt_x"/>
                                          </p:val>
                                        </p:tav>
                                      </p:tavLst>
                                    </p:anim>
                                    <p:anim calcmode="lin" valueType="num">
                                      <p:cBhvr additive="base">
                                        <p:cTn id="33" dur="10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1+#ppt_w/2"/>
                                          </p:val>
                                        </p:tav>
                                        <p:tav tm="100000">
                                          <p:val>
                                            <p:strVal val="#ppt_x"/>
                                          </p:val>
                                        </p:tav>
                                      </p:tavLst>
                                    </p:anim>
                                    <p:anim calcmode="lin" valueType="num">
                                      <p:cBhvr additive="base">
                                        <p:cTn id="38" dur="10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1000" fill="hold"/>
                                        <p:tgtEl>
                                          <p:spTgt spid="16"/>
                                        </p:tgtEl>
                                        <p:attrNameLst>
                                          <p:attrName>ppt_x</p:attrName>
                                        </p:attrNameLst>
                                      </p:cBhvr>
                                      <p:tavLst>
                                        <p:tav tm="0">
                                          <p:val>
                                            <p:strVal val="0-#ppt_w/2"/>
                                          </p:val>
                                        </p:tav>
                                        <p:tav tm="100000">
                                          <p:val>
                                            <p:strVal val="#ppt_x"/>
                                          </p:val>
                                        </p:tav>
                                      </p:tavLst>
                                    </p:anim>
                                    <p:anim calcmode="lin" valueType="num">
                                      <p:cBhvr additive="base">
                                        <p:cTn id="43" dur="1000" fill="hold"/>
                                        <p:tgtEl>
                                          <p:spTgt spid="16"/>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ID="2" presetClass="entr" presetSubtype="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1000" fill="hold"/>
                                        <p:tgtEl>
                                          <p:spTgt spid="17"/>
                                        </p:tgtEl>
                                        <p:attrNameLst>
                                          <p:attrName>ppt_x</p:attrName>
                                        </p:attrNameLst>
                                      </p:cBhvr>
                                      <p:tavLst>
                                        <p:tav tm="0">
                                          <p:val>
                                            <p:strVal val="1+#ppt_w/2"/>
                                          </p:val>
                                        </p:tav>
                                        <p:tav tm="100000">
                                          <p:val>
                                            <p:strVal val="#ppt_x"/>
                                          </p:val>
                                        </p:tav>
                                      </p:tavLst>
                                    </p:anim>
                                    <p:anim calcmode="lin" valueType="num">
                                      <p:cBhvr additive="base">
                                        <p:cTn id="48" dur="10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ID="2" presetClass="entr" presetSubtype="2"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1000" fill="hold"/>
                                        <p:tgtEl>
                                          <p:spTgt spid="18"/>
                                        </p:tgtEl>
                                        <p:attrNameLst>
                                          <p:attrName>ppt_x</p:attrName>
                                        </p:attrNameLst>
                                      </p:cBhvr>
                                      <p:tavLst>
                                        <p:tav tm="0">
                                          <p:val>
                                            <p:strVal val="1+#ppt_w/2"/>
                                          </p:val>
                                        </p:tav>
                                        <p:tav tm="100000">
                                          <p:val>
                                            <p:strVal val="#ppt_x"/>
                                          </p:val>
                                        </p:tav>
                                      </p:tavLst>
                                    </p:anim>
                                    <p:anim calcmode="lin" valueType="num">
                                      <p:cBhvr additive="base">
                                        <p:cTn id="53" dur="1000" fill="hold"/>
                                        <p:tgtEl>
                                          <p:spTgt spid="18"/>
                                        </p:tgtEl>
                                        <p:attrNameLst>
                                          <p:attrName>ppt_y</p:attrName>
                                        </p:attrNameLst>
                                      </p:cBhvr>
                                      <p:tavLst>
                                        <p:tav tm="0">
                                          <p:val>
                                            <p:strVal val="#ppt_y"/>
                                          </p:val>
                                        </p:tav>
                                        <p:tav tm="100000">
                                          <p:val>
                                            <p:strVal val="#ppt_y"/>
                                          </p:val>
                                        </p:tav>
                                      </p:tavLst>
                                    </p:anim>
                                  </p:childTnLst>
                                </p:cTn>
                              </p:par>
                            </p:childTnLst>
                          </p:cTn>
                        </p:par>
                        <p:par>
                          <p:cTn id="54" fill="hold">
                            <p:stCondLst>
                              <p:cond delay="10000"/>
                            </p:stCondLst>
                            <p:childTnLst>
                              <p:par>
                                <p:cTn id="55" presetID="2" presetClass="entr" presetSubtype="1"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000" fill="hold"/>
                                        <p:tgtEl>
                                          <p:spTgt spid="12"/>
                                        </p:tgtEl>
                                        <p:attrNameLst>
                                          <p:attrName>ppt_x</p:attrName>
                                        </p:attrNameLst>
                                      </p:cBhvr>
                                      <p:tavLst>
                                        <p:tav tm="0">
                                          <p:val>
                                            <p:strVal val="#ppt_x"/>
                                          </p:val>
                                        </p:tav>
                                        <p:tav tm="100000">
                                          <p:val>
                                            <p:strVal val="#ppt_x"/>
                                          </p:val>
                                        </p:tav>
                                      </p:tavLst>
                                    </p:anim>
                                    <p:anim calcmode="lin" valueType="num">
                                      <p:cBhvr additive="base">
                                        <p:cTn id="58" dur="1000" fill="hold"/>
                                        <p:tgtEl>
                                          <p:spTgt spid="12"/>
                                        </p:tgtEl>
                                        <p:attrNameLst>
                                          <p:attrName>ppt_y</p:attrName>
                                        </p:attrNameLst>
                                      </p:cBhvr>
                                      <p:tavLst>
                                        <p:tav tm="0">
                                          <p:val>
                                            <p:strVal val="0-#ppt_h/2"/>
                                          </p:val>
                                        </p:tav>
                                        <p:tav tm="100000">
                                          <p:val>
                                            <p:strVal val="#ppt_y"/>
                                          </p:val>
                                        </p:tav>
                                      </p:tavLst>
                                    </p:anim>
                                  </p:childTnLst>
                                </p:cTn>
                              </p:par>
                            </p:childTnLst>
                          </p:cTn>
                        </p:par>
                        <p:par>
                          <p:cTn id="59" fill="hold">
                            <p:stCondLst>
                              <p:cond delay="11000"/>
                            </p:stCondLst>
                            <p:childTnLst>
                              <p:par>
                                <p:cTn id="60" presetID="2" presetClass="entr" presetSubtype="3"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1000" fill="hold"/>
                                        <p:tgtEl>
                                          <p:spTgt spid="8"/>
                                        </p:tgtEl>
                                        <p:attrNameLst>
                                          <p:attrName>ppt_x</p:attrName>
                                        </p:attrNameLst>
                                      </p:cBhvr>
                                      <p:tavLst>
                                        <p:tav tm="0">
                                          <p:val>
                                            <p:strVal val="1+#ppt_w/2"/>
                                          </p:val>
                                        </p:tav>
                                        <p:tav tm="100000">
                                          <p:val>
                                            <p:strVal val="#ppt_x"/>
                                          </p:val>
                                        </p:tav>
                                      </p:tavLst>
                                    </p:anim>
                                    <p:anim calcmode="lin" valueType="num">
                                      <p:cBhvr additive="base">
                                        <p:cTn id="63" dur="1000" fill="hold"/>
                                        <p:tgtEl>
                                          <p:spTgt spid="8"/>
                                        </p:tgtEl>
                                        <p:attrNameLst>
                                          <p:attrName>ppt_y</p:attrName>
                                        </p:attrNameLst>
                                      </p:cBhvr>
                                      <p:tavLst>
                                        <p:tav tm="0">
                                          <p:val>
                                            <p:strVal val="0-#ppt_h/2"/>
                                          </p:val>
                                        </p:tav>
                                        <p:tav tm="100000">
                                          <p:val>
                                            <p:strVal val="#ppt_y"/>
                                          </p:val>
                                        </p:tav>
                                      </p:tavLst>
                                    </p:anim>
                                  </p:childTnLst>
                                </p:cTn>
                              </p:par>
                            </p:childTnLst>
                          </p:cTn>
                        </p:par>
                        <p:par>
                          <p:cTn id="64" fill="hold">
                            <p:stCondLst>
                              <p:cond delay="12000"/>
                            </p:stCondLst>
                            <p:childTnLst>
                              <p:par>
                                <p:cTn id="65" presetID="2" presetClass="entr" presetSubtype="4"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1000" fill="hold"/>
                                        <p:tgtEl>
                                          <p:spTgt spid="11"/>
                                        </p:tgtEl>
                                        <p:attrNameLst>
                                          <p:attrName>ppt_x</p:attrName>
                                        </p:attrNameLst>
                                      </p:cBhvr>
                                      <p:tavLst>
                                        <p:tav tm="0">
                                          <p:val>
                                            <p:strVal val="#ppt_x"/>
                                          </p:val>
                                        </p:tav>
                                        <p:tav tm="100000">
                                          <p:val>
                                            <p:strVal val="#ppt_x"/>
                                          </p:val>
                                        </p:tav>
                                      </p:tavLst>
                                    </p:anim>
                                    <p:anim calcmode="lin" valueType="num">
                                      <p:cBhvr additive="base">
                                        <p:cTn id="6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8BB82-3E5D-5046-84C8-8B764C168827}"/>
              </a:ext>
            </a:extLst>
          </p:cNvPr>
          <p:cNvPicPr>
            <a:picLocks noChangeAspect="1"/>
          </p:cNvPicPr>
          <p:nvPr/>
        </p:nvPicPr>
        <p:blipFill>
          <a:blip r:embed="rId3"/>
          <a:stretch>
            <a:fillRect/>
          </a:stretch>
        </p:blipFill>
        <p:spPr>
          <a:xfrm>
            <a:off x="714375" y="0"/>
            <a:ext cx="7715250" cy="5143500"/>
          </a:xfrm>
          <a:prstGeom prst="rect">
            <a:avLst/>
          </a:prstGeom>
        </p:spPr>
      </p:pic>
    </p:spTree>
    <p:extLst>
      <p:ext uri="{BB962C8B-B14F-4D97-AF65-F5344CB8AC3E}">
        <p14:creationId xmlns:p14="http://schemas.microsoft.com/office/powerpoint/2010/main" val="15463253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1620B-758B-4F44-8C76-DA338F10E47D}"/>
              </a:ext>
            </a:extLst>
          </p:cNvPr>
          <p:cNvPicPr>
            <a:picLocks noChangeAspect="1"/>
          </p:cNvPicPr>
          <p:nvPr/>
        </p:nvPicPr>
        <p:blipFill>
          <a:blip r:embed="rId3"/>
          <a:stretch>
            <a:fillRect/>
          </a:stretch>
        </p:blipFill>
        <p:spPr>
          <a:xfrm>
            <a:off x="2883590" y="0"/>
            <a:ext cx="3376820" cy="5143500"/>
          </a:xfrm>
          <a:prstGeom prst="rect">
            <a:avLst/>
          </a:prstGeom>
        </p:spPr>
      </p:pic>
    </p:spTree>
    <p:extLst>
      <p:ext uri="{BB962C8B-B14F-4D97-AF65-F5344CB8AC3E}">
        <p14:creationId xmlns:p14="http://schemas.microsoft.com/office/powerpoint/2010/main" val="1102292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Tree>
    <p:extLst>
      <p:ext uri="{BB962C8B-B14F-4D97-AF65-F5344CB8AC3E}">
        <p14:creationId xmlns:p14="http://schemas.microsoft.com/office/powerpoint/2010/main" val="34970481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180737" y="2037922"/>
            <a:ext cx="5581809" cy="784830"/>
          </a:xfrm>
          <a:prstGeom prst="rect">
            <a:avLst/>
          </a:prstGeom>
          <a:noFill/>
        </p:spPr>
        <p:txBody>
          <a:bodyPr wrap="square" rtlCol="0">
            <a:spAutoFit/>
          </a:bodyPr>
          <a:lstStyle/>
          <a:p>
            <a:r>
              <a:rPr lang="en-US" sz="18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18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3180737" y="1143001"/>
            <a:ext cx="5264561" cy="536750"/>
          </a:xfrm>
          <a:prstGeom prst="rect">
            <a:avLst/>
          </a:prstGeom>
          <a:noFill/>
        </p:spPr>
        <p:txBody>
          <a:bodyPr wrap="square" rtlCol="0">
            <a:spAutoFit/>
          </a:bodyPr>
          <a:lstStyle/>
          <a:p>
            <a:r>
              <a:rPr lang="en-US" sz="2100" dirty="0">
                <a:solidFill>
                  <a:schemeClr val="bg1"/>
                </a:solidFill>
                <a:latin typeface="Times New Roman" charset="0"/>
                <a:ea typeface="Times New Roman" charset="0"/>
                <a:cs typeface="Times New Roman" charset="0"/>
              </a:rPr>
              <a:t>COMPASSIONATE INTEGRITY TRAINING</a:t>
            </a:r>
          </a:p>
          <a:p>
            <a:endParaRPr lang="en-US" sz="788" dirty="0">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298658" y="0"/>
            <a:ext cx="2686050" cy="4400550"/>
          </a:xfrm>
          <a:prstGeom prst="rect">
            <a:avLst/>
          </a:prstGeom>
        </p:spPr>
      </p:pic>
      <p:sp>
        <p:nvSpPr>
          <p:cNvPr id="6" name="Rectangle 5"/>
          <p:cNvSpPr/>
          <p:nvPr/>
        </p:nvSpPr>
        <p:spPr>
          <a:xfrm>
            <a:off x="0" y="4253514"/>
            <a:ext cx="9144000" cy="881743"/>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cise.png"/>
          <p:cNvPicPr>
            <a:picLocks noChangeAspect="1"/>
          </p:cNvPicPr>
          <p:nvPr/>
        </p:nvPicPr>
        <p:blipFill>
          <a:blip r:embed="rId4" cstate="print"/>
          <a:srcRect t="41667"/>
          <a:stretch>
            <a:fillRect/>
          </a:stretch>
        </p:blipFill>
        <p:spPr>
          <a:xfrm>
            <a:off x="306355" y="4384142"/>
            <a:ext cx="1063690" cy="620486"/>
          </a:xfrm>
          <a:prstGeom prst="rect">
            <a:avLst/>
          </a:prstGeom>
        </p:spPr>
      </p:pic>
      <p:pic>
        <p:nvPicPr>
          <p:cNvPr id="8" name="Picture 7" descr="life.png"/>
          <p:cNvPicPr>
            <a:picLocks noChangeAspect="1"/>
          </p:cNvPicPr>
          <p:nvPr/>
        </p:nvPicPr>
        <p:blipFill>
          <a:blip r:embed="rId5" cstate="print"/>
          <a:srcRect b="12987"/>
          <a:stretch>
            <a:fillRect/>
          </a:stretch>
        </p:blipFill>
        <p:spPr>
          <a:xfrm>
            <a:off x="8011885" y="4313385"/>
            <a:ext cx="875731" cy="762000"/>
          </a:xfrm>
          <a:prstGeom prst="rect">
            <a:avLst/>
          </a:prstGeom>
        </p:spPr>
      </p:pic>
      <p:sp>
        <p:nvSpPr>
          <p:cNvPr id="10" name="TextBox 9"/>
          <p:cNvSpPr txBox="1"/>
          <p:nvPr/>
        </p:nvSpPr>
        <p:spPr>
          <a:xfrm>
            <a:off x="1524000" y="4309665"/>
            <a:ext cx="5562600" cy="800219"/>
          </a:xfrm>
          <a:prstGeom prst="rect">
            <a:avLst/>
          </a:prstGeom>
          <a:noFill/>
        </p:spPr>
        <p:txBody>
          <a:bodyPr wrap="square" rtlCol="0">
            <a:spAutoFit/>
          </a:bodyPr>
          <a:lstStyle/>
          <a:p>
            <a:pPr defTabSz="163513"/>
            <a:r>
              <a:rPr lang="en-US" sz="1200" spc="600" dirty="0">
                <a:solidFill>
                  <a:schemeClr val="tx1">
                    <a:lumMod val="75000"/>
                    <a:lumOff val="25000"/>
                  </a:schemeClr>
                </a:solidFill>
                <a:latin typeface="Times New Roman" charset="0"/>
                <a:ea typeface="Times New Roman" charset="0"/>
                <a:cs typeface="Times New Roman" charset="0"/>
              </a:rPr>
              <a:t>COMPASSIONATE INTEGRITY TRAINING</a:t>
            </a:r>
          </a:p>
          <a:p>
            <a:pPr defTabSz="163513"/>
            <a:br>
              <a:rPr lang="en-US" sz="1200" spc="600" dirty="0">
                <a:solidFill>
                  <a:schemeClr val="bg1"/>
                </a:solidFill>
                <a:latin typeface="Times New Roman" charset="0"/>
                <a:ea typeface="Times New Roman" charset="0"/>
                <a:cs typeface="Times New Roman" charset="0"/>
              </a:rPr>
            </a:br>
            <a:r>
              <a:rPr lang="en-US" sz="1000" spc="600" dirty="0">
                <a:solidFill>
                  <a:srgbClr val="FFFF00"/>
                </a:solidFill>
                <a:latin typeface="Times New Roman" charset="0"/>
                <a:ea typeface="Times New Roman" charset="0"/>
                <a:cs typeface="Times New Roman" charset="0"/>
              </a:rPr>
              <a:t>OVERVIEW</a:t>
            </a:r>
            <a:endParaRPr lang="en-US" sz="1000" spc="600" dirty="0">
              <a:solidFill>
                <a:schemeClr val="bg1"/>
              </a:solidFill>
              <a:latin typeface="Times New Roman" charset="0"/>
              <a:ea typeface="Times New Roman" charset="0"/>
              <a:cs typeface="Times New Roman" charset="0"/>
            </a:endParaRPr>
          </a:p>
          <a:p>
            <a:endParaRPr lang="en-US" sz="1200" spc="600" dirty="0">
              <a:solidFill>
                <a:schemeClr val="bg1"/>
              </a:solidFill>
              <a:latin typeface="Times New Roman" charset="0"/>
              <a:ea typeface="Times New Roman" charset="0"/>
              <a:cs typeface="Times New Roman" charset="0"/>
            </a:endParaRPr>
          </a:p>
        </p:txBody>
      </p:sp>
      <p:sp>
        <p:nvSpPr>
          <p:cNvPr id="11" name="Rectangle 10"/>
          <p:cNvSpPr/>
          <p:nvPr/>
        </p:nvSpPr>
        <p:spPr>
          <a:xfrm>
            <a:off x="3180736" y="3110513"/>
            <a:ext cx="6204563" cy="253916"/>
          </a:xfrm>
          <a:prstGeom prst="rect">
            <a:avLst/>
          </a:prstGeom>
        </p:spPr>
        <p:txBody>
          <a:bodyPr wrap="square">
            <a:spAutoFit/>
          </a:bodyPr>
          <a:lstStyle/>
          <a:p>
            <a:pPr>
              <a:spcBef>
                <a:spcPct val="20000"/>
              </a:spcBef>
            </a:pPr>
            <a:r>
              <a:rPr lang="de-DE" altLang="en-US" sz="1050" dirty="0">
                <a:solidFill>
                  <a:schemeClr val="bg1"/>
                </a:solidFill>
                <a:latin typeface="Times New Roman" charset="0"/>
                <a:ea typeface="Times New Roman" charset="0"/>
                <a:cs typeface="Times New Roman" charset="0"/>
              </a:rPr>
              <a:t>© 2018 Brendan Ozawa-de Silva, Michael Karlin </a:t>
            </a:r>
            <a:r>
              <a:rPr lang="de-DE" altLang="en-US" sz="1050" dirty="0" err="1">
                <a:solidFill>
                  <a:schemeClr val="bg1"/>
                </a:solidFill>
                <a:latin typeface="Times New Roman" charset="0"/>
                <a:ea typeface="Times New Roman" charset="0"/>
                <a:cs typeface="Times New Roman" charset="0"/>
              </a:rPr>
              <a:t>and</a:t>
            </a:r>
            <a:r>
              <a:rPr lang="de-DE" altLang="en-US" sz="1050" dirty="0">
                <a:solidFill>
                  <a:schemeClr val="bg1"/>
                </a:solidFill>
                <a:latin typeface="Times New Roman" charset="0"/>
                <a:ea typeface="Times New Roman" charset="0"/>
                <a:cs typeface="Times New Roman" charset="0"/>
              </a:rPr>
              <a:t> Life University</a:t>
            </a:r>
            <a:endParaRPr lang="en-US" altLang="en-US" sz="105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192783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bble, indoor&#10;&#10;Description automatically generated">
            <a:extLst>
              <a:ext uri="{FF2B5EF4-FFF2-40B4-BE49-F238E27FC236}">
                <a16:creationId xmlns:a16="http://schemas.microsoft.com/office/drawing/2014/main" id="{9CB5A016-0798-9A4A-819C-4E7872EF259B}"/>
              </a:ext>
            </a:extLst>
          </p:cNvPr>
          <p:cNvPicPr>
            <a:picLocks noChangeAspect="1"/>
          </p:cNvPicPr>
          <p:nvPr/>
        </p:nvPicPr>
        <p:blipFill>
          <a:blip r:embed="rId3"/>
          <a:stretch>
            <a:fillRect/>
          </a:stretch>
        </p:blipFill>
        <p:spPr>
          <a:xfrm>
            <a:off x="2064544" y="64294"/>
            <a:ext cx="5014913" cy="5014913"/>
          </a:xfrm>
          <a:prstGeom prst="rect">
            <a:avLst/>
          </a:prstGeom>
        </p:spPr>
      </p:pic>
      <p:sp>
        <p:nvSpPr>
          <p:cNvPr id="5" name="TextBox 4">
            <a:extLst>
              <a:ext uri="{FF2B5EF4-FFF2-40B4-BE49-F238E27FC236}">
                <a16:creationId xmlns:a16="http://schemas.microsoft.com/office/drawing/2014/main" id="{BF02C6EE-49FC-EB42-8A34-53BA3D667C28}"/>
              </a:ext>
            </a:extLst>
          </p:cNvPr>
          <p:cNvSpPr txBox="1"/>
          <p:nvPr/>
        </p:nvSpPr>
        <p:spPr>
          <a:xfrm>
            <a:off x="114300" y="216117"/>
            <a:ext cx="8915400" cy="692497"/>
          </a:xfrm>
          <a:prstGeom prst="rect">
            <a:avLst/>
          </a:prstGeom>
          <a:noFill/>
        </p:spPr>
        <p:txBody>
          <a:bodyPr wrap="square" rtlCol="0">
            <a:spAutoFit/>
          </a:bodyPr>
          <a:lstStyle/>
          <a:p>
            <a:pPr algn="ctr"/>
            <a:r>
              <a:rPr lang="en-US" sz="3900" dirty="0">
                <a:solidFill>
                  <a:schemeClr val="bg1"/>
                </a:solidFill>
                <a:latin typeface="Georgia" charset="0"/>
                <a:ea typeface="Georgia" charset="0"/>
                <a:cs typeface="Georgia" charset="0"/>
              </a:rPr>
              <a:t>Over 3,000 CIT Graduates</a:t>
            </a:r>
          </a:p>
        </p:txBody>
      </p:sp>
      <p:sp>
        <p:nvSpPr>
          <p:cNvPr id="7" name="Rectangle 6">
            <a:extLst>
              <a:ext uri="{FF2B5EF4-FFF2-40B4-BE49-F238E27FC236}">
                <a16:creationId xmlns:a16="http://schemas.microsoft.com/office/drawing/2014/main" id="{CC82B296-5CD2-D244-977E-81B6DC098528}"/>
              </a:ext>
            </a:extLst>
          </p:cNvPr>
          <p:cNvSpPr/>
          <p:nvPr/>
        </p:nvSpPr>
        <p:spPr>
          <a:xfrm>
            <a:off x="6466522" y="898290"/>
            <a:ext cx="2563178" cy="4408899"/>
          </a:xfrm>
          <a:prstGeom prst="rect">
            <a:avLst/>
          </a:prstGeom>
        </p:spPr>
        <p:txBody>
          <a:bodyPr wrap="square">
            <a:spAutoFit/>
          </a:bodyPr>
          <a:lstStyle/>
          <a:p>
            <a:r>
              <a:rPr lang="en-US" sz="1650" dirty="0">
                <a:solidFill>
                  <a:schemeClr val="bg1"/>
                </a:solidFill>
                <a:latin typeface="Georgia" panose="02040502050405020303" pitchFamily="18" charset="0"/>
              </a:rPr>
              <a:t>Mexico, Namibia, Nepal, Netherlands, New Zealand, Nigeria, Northern Ireland, Pakistan, Palestine, Portugal, Romania, Rwanda, Senegal, Spain, Sri Lanka, Somalia, South Africa, Sudan, Sweden, Switzerland, Tanzania, Tunisia, Uganda, </a:t>
            </a:r>
          </a:p>
          <a:p>
            <a:r>
              <a:rPr lang="en-US" sz="1650" dirty="0">
                <a:solidFill>
                  <a:schemeClr val="bg1"/>
                </a:solidFill>
                <a:latin typeface="Georgia" panose="02040502050405020303" pitchFamily="18" charset="0"/>
              </a:rPr>
              <a:t>United Arab Emirates, United Kingdom, Uganda, the United States, Zambia and Zimbabwe.</a:t>
            </a:r>
          </a:p>
        </p:txBody>
      </p:sp>
      <p:sp>
        <p:nvSpPr>
          <p:cNvPr id="8" name="Rectangle 7">
            <a:extLst>
              <a:ext uri="{FF2B5EF4-FFF2-40B4-BE49-F238E27FC236}">
                <a16:creationId xmlns:a16="http://schemas.microsoft.com/office/drawing/2014/main" id="{6C93E232-A670-7A4C-9E5E-E109D433EB04}"/>
              </a:ext>
            </a:extLst>
          </p:cNvPr>
          <p:cNvSpPr/>
          <p:nvPr/>
        </p:nvSpPr>
        <p:spPr>
          <a:xfrm>
            <a:off x="193298" y="898551"/>
            <a:ext cx="2462316" cy="4154984"/>
          </a:xfrm>
          <a:prstGeom prst="rect">
            <a:avLst/>
          </a:prstGeom>
        </p:spPr>
        <p:txBody>
          <a:bodyPr wrap="square">
            <a:spAutoFit/>
          </a:bodyPr>
          <a:lstStyle/>
          <a:p>
            <a:r>
              <a:rPr lang="en-US" sz="1650" dirty="0">
                <a:solidFill>
                  <a:schemeClr val="bg1"/>
                </a:solidFill>
                <a:latin typeface="Georgia" panose="02040502050405020303" pitchFamily="18" charset="0"/>
              </a:rPr>
              <a:t>Afghanistan, Algeria, Argentina, Australia, Bangladesh, Bhutan, Bosnia, Botswana, Canada, Chile, Colombia, Egypt, Eswatini, Ethiopia, </a:t>
            </a:r>
          </a:p>
          <a:p>
            <a:r>
              <a:rPr lang="en-US" sz="1650" dirty="0">
                <a:solidFill>
                  <a:schemeClr val="bg1"/>
                </a:solidFill>
                <a:latin typeface="Georgia" panose="02040502050405020303" pitchFamily="18" charset="0"/>
              </a:rPr>
              <a:t>Fiji, France, Germany, </a:t>
            </a:r>
            <a:br>
              <a:rPr lang="en-US" sz="1650" dirty="0">
                <a:solidFill>
                  <a:schemeClr val="bg1"/>
                </a:solidFill>
                <a:latin typeface="Georgia" panose="02040502050405020303" pitchFamily="18" charset="0"/>
              </a:rPr>
            </a:br>
            <a:r>
              <a:rPr lang="en-US" sz="1650" dirty="0">
                <a:solidFill>
                  <a:schemeClr val="bg1"/>
                </a:solidFill>
                <a:latin typeface="Georgia" panose="02040502050405020303" pitchFamily="18" charset="0"/>
              </a:rPr>
              <a:t>Ghana, Honduras, </a:t>
            </a:r>
            <a:br>
              <a:rPr lang="en-US" sz="1650" dirty="0">
                <a:solidFill>
                  <a:schemeClr val="bg1"/>
                </a:solidFill>
                <a:latin typeface="Georgia" panose="02040502050405020303" pitchFamily="18" charset="0"/>
              </a:rPr>
            </a:br>
            <a:r>
              <a:rPr lang="en-US" sz="1650" dirty="0">
                <a:solidFill>
                  <a:schemeClr val="bg1"/>
                </a:solidFill>
                <a:latin typeface="Georgia" panose="02040502050405020303" pitchFamily="18" charset="0"/>
              </a:rPr>
              <a:t>India, Israel, Ireland, Ivory Coast, Italy, Jordan, Kenya, Lebanon, Lesotho, Liberia, Libya, Lithuania, Malawi, Malaysia, Mauritius, </a:t>
            </a:r>
          </a:p>
        </p:txBody>
      </p:sp>
    </p:spTree>
    <p:extLst>
      <p:ext uri="{BB962C8B-B14F-4D97-AF65-F5344CB8AC3E}">
        <p14:creationId xmlns:p14="http://schemas.microsoft.com/office/powerpoint/2010/main" val="20397122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bble, indoor&#10;&#10;Description automatically generated">
            <a:extLst>
              <a:ext uri="{FF2B5EF4-FFF2-40B4-BE49-F238E27FC236}">
                <a16:creationId xmlns:a16="http://schemas.microsoft.com/office/drawing/2014/main" id="{9CB5A016-0798-9A4A-819C-4E7872EF259B}"/>
              </a:ext>
            </a:extLst>
          </p:cNvPr>
          <p:cNvPicPr>
            <a:picLocks noChangeAspect="1"/>
          </p:cNvPicPr>
          <p:nvPr/>
        </p:nvPicPr>
        <p:blipFill>
          <a:blip r:embed="rId3"/>
          <a:stretch>
            <a:fillRect/>
          </a:stretch>
        </p:blipFill>
        <p:spPr>
          <a:xfrm>
            <a:off x="2064544" y="64294"/>
            <a:ext cx="5014913" cy="5014913"/>
          </a:xfrm>
          <a:prstGeom prst="rect">
            <a:avLst/>
          </a:prstGeom>
        </p:spPr>
      </p:pic>
      <p:sp>
        <p:nvSpPr>
          <p:cNvPr id="7" name="Rectangle 6">
            <a:extLst>
              <a:ext uri="{FF2B5EF4-FFF2-40B4-BE49-F238E27FC236}">
                <a16:creationId xmlns:a16="http://schemas.microsoft.com/office/drawing/2014/main" id="{CC82B296-5CD2-D244-977E-81B6DC098528}"/>
              </a:ext>
            </a:extLst>
          </p:cNvPr>
          <p:cNvSpPr/>
          <p:nvPr/>
        </p:nvSpPr>
        <p:spPr>
          <a:xfrm>
            <a:off x="6466522" y="898290"/>
            <a:ext cx="2563178" cy="4408899"/>
          </a:xfrm>
          <a:prstGeom prst="rect">
            <a:avLst/>
          </a:prstGeom>
        </p:spPr>
        <p:txBody>
          <a:bodyPr wrap="square">
            <a:spAutoFit/>
          </a:bodyPr>
          <a:lstStyle/>
          <a:p>
            <a:r>
              <a:rPr lang="en-US" sz="1650" dirty="0">
                <a:solidFill>
                  <a:srgbClr val="0993C9"/>
                </a:solidFill>
                <a:latin typeface="Georgia" panose="02040502050405020303" pitchFamily="18" charset="0"/>
              </a:rPr>
              <a:t>Mexico</a:t>
            </a:r>
            <a:r>
              <a:rPr lang="en-US" sz="1650" dirty="0">
                <a:solidFill>
                  <a:schemeClr val="bg1"/>
                </a:solidFill>
                <a:latin typeface="Georgia" panose="02040502050405020303" pitchFamily="18" charset="0"/>
              </a:rPr>
              <a:t>, Namibia, Nepal, Netherlands, </a:t>
            </a:r>
            <a:r>
              <a:rPr lang="en-US" sz="1650" dirty="0">
                <a:solidFill>
                  <a:srgbClr val="0993C9"/>
                </a:solidFill>
                <a:latin typeface="Georgia" panose="02040502050405020303" pitchFamily="18" charset="0"/>
              </a:rPr>
              <a:t>New Zealand</a:t>
            </a:r>
            <a:r>
              <a:rPr lang="en-US" sz="1650" dirty="0">
                <a:solidFill>
                  <a:schemeClr val="bg1"/>
                </a:solidFill>
                <a:latin typeface="Georgia" panose="02040502050405020303" pitchFamily="18" charset="0"/>
              </a:rPr>
              <a:t>, Nigeria, Northern Ireland, Pakistan, Palestine, </a:t>
            </a:r>
            <a:r>
              <a:rPr lang="en-US" sz="1650" dirty="0">
                <a:solidFill>
                  <a:srgbClr val="0993C9"/>
                </a:solidFill>
                <a:latin typeface="Georgia" panose="02040502050405020303" pitchFamily="18" charset="0"/>
              </a:rPr>
              <a:t>Portugal</a:t>
            </a:r>
            <a:r>
              <a:rPr lang="en-US" sz="1650" dirty="0">
                <a:solidFill>
                  <a:schemeClr val="bg1"/>
                </a:solidFill>
                <a:latin typeface="Georgia" panose="02040502050405020303" pitchFamily="18" charset="0"/>
              </a:rPr>
              <a:t>, </a:t>
            </a:r>
            <a:r>
              <a:rPr lang="en-US" sz="1650" dirty="0">
                <a:solidFill>
                  <a:srgbClr val="0993C9"/>
                </a:solidFill>
                <a:latin typeface="Georgia" panose="02040502050405020303" pitchFamily="18" charset="0"/>
              </a:rPr>
              <a:t>Romania</a:t>
            </a:r>
            <a:r>
              <a:rPr lang="en-US" sz="1650" dirty="0">
                <a:solidFill>
                  <a:schemeClr val="bg1"/>
                </a:solidFill>
                <a:latin typeface="Georgia" panose="02040502050405020303" pitchFamily="18" charset="0"/>
              </a:rPr>
              <a:t>, Rwanda, Senegal, </a:t>
            </a:r>
            <a:r>
              <a:rPr lang="en-US" sz="1650" dirty="0">
                <a:solidFill>
                  <a:srgbClr val="0993C9"/>
                </a:solidFill>
                <a:latin typeface="Georgia" panose="02040502050405020303" pitchFamily="18" charset="0"/>
              </a:rPr>
              <a:t>Spain</a:t>
            </a:r>
            <a:r>
              <a:rPr lang="en-US" sz="1650" dirty="0">
                <a:solidFill>
                  <a:schemeClr val="bg1"/>
                </a:solidFill>
                <a:latin typeface="Georgia" panose="02040502050405020303" pitchFamily="18" charset="0"/>
              </a:rPr>
              <a:t>, Sri Lanka, Somalia, </a:t>
            </a:r>
            <a:r>
              <a:rPr lang="en-US" sz="1650" dirty="0">
                <a:solidFill>
                  <a:srgbClr val="0993C9"/>
                </a:solidFill>
                <a:latin typeface="Georgia" panose="02040502050405020303" pitchFamily="18" charset="0"/>
              </a:rPr>
              <a:t>South Africa</a:t>
            </a:r>
            <a:r>
              <a:rPr lang="en-US" sz="1650" dirty="0">
                <a:solidFill>
                  <a:schemeClr val="bg1"/>
                </a:solidFill>
                <a:latin typeface="Georgia" panose="02040502050405020303" pitchFamily="18" charset="0"/>
              </a:rPr>
              <a:t>, Sudan, </a:t>
            </a:r>
            <a:r>
              <a:rPr lang="en-US" sz="1650" dirty="0">
                <a:solidFill>
                  <a:srgbClr val="0993C9"/>
                </a:solidFill>
                <a:latin typeface="Georgia" panose="02040502050405020303" pitchFamily="18" charset="0"/>
              </a:rPr>
              <a:t>Sweden</a:t>
            </a:r>
            <a:r>
              <a:rPr lang="en-US" sz="1650" dirty="0">
                <a:solidFill>
                  <a:schemeClr val="bg1"/>
                </a:solidFill>
                <a:latin typeface="Georgia" panose="02040502050405020303" pitchFamily="18" charset="0"/>
              </a:rPr>
              <a:t>, Switzerland, Tanzania, Tunisia, Uganda, </a:t>
            </a:r>
          </a:p>
          <a:p>
            <a:r>
              <a:rPr lang="en-US" sz="1650" dirty="0">
                <a:solidFill>
                  <a:schemeClr val="bg1"/>
                </a:solidFill>
                <a:latin typeface="Georgia" panose="02040502050405020303" pitchFamily="18" charset="0"/>
              </a:rPr>
              <a:t>United Arab Emirates, </a:t>
            </a:r>
            <a:r>
              <a:rPr lang="en-US" sz="1650" dirty="0">
                <a:solidFill>
                  <a:srgbClr val="0993C9"/>
                </a:solidFill>
                <a:latin typeface="Georgia" panose="02040502050405020303" pitchFamily="18" charset="0"/>
              </a:rPr>
              <a:t>United Kingdom</a:t>
            </a:r>
            <a:r>
              <a:rPr lang="en-US" sz="1650" dirty="0">
                <a:solidFill>
                  <a:schemeClr val="bg1"/>
                </a:solidFill>
                <a:latin typeface="Georgia" panose="02040502050405020303" pitchFamily="18" charset="0"/>
              </a:rPr>
              <a:t>, Uganda, the </a:t>
            </a:r>
            <a:r>
              <a:rPr lang="en-US" sz="1650" dirty="0">
                <a:solidFill>
                  <a:srgbClr val="0993C9"/>
                </a:solidFill>
                <a:latin typeface="Georgia" panose="02040502050405020303" pitchFamily="18" charset="0"/>
              </a:rPr>
              <a:t>United States</a:t>
            </a:r>
            <a:r>
              <a:rPr lang="en-US" sz="1650" dirty="0">
                <a:solidFill>
                  <a:schemeClr val="bg1"/>
                </a:solidFill>
                <a:latin typeface="Georgia" panose="02040502050405020303" pitchFamily="18" charset="0"/>
              </a:rPr>
              <a:t>, Zambia and Zimbabwe.</a:t>
            </a:r>
          </a:p>
        </p:txBody>
      </p:sp>
      <p:sp>
        <p:nvSpPr>
          <p:cNvPr id="8" name="Rectangle 7">
            <a:extLst>
              <a:ext uri="{FF2B5EF4-FFF2-40B4-BE49-F238E27FC236}">
                <a16:creationId xmlns:a16="http://schemas.microsoft.com/office/drawing/2014/main" id="{6C93E232-A670-7A4C-9E5E-E109D433EB04}"/>
              </a:ext>
            </a:extLst>
          </p:cNvPr>
          <p:cNvSpPr/>
          <p:nvPr/>
        </p:nvSpPr>
        <p:spPr>
          <a:xfrm>
            <a:off x="193298" y="898551"/>
            <a:ext cx="2462316" cy="4154984"/>
          </a:xfrm>
          <a:prstGeom prst="rect">
            <a:avLst/>
          </a:prstGeom>
        </p:spPr>
        <p:txBody>
          <a:bodyPr wrap="square">
            <a:spAutoFit/>
          </a:bodyPr>
          <a:lstStyle/>
          <a:p>
            <a:r>
              <a:rPr lang="en-US" sz="1650" dirty="0">
                <a:solidFill>
                  <a:schemeClr val="bg1"/>
                </a:solidFill>
                <a:latin typeface="Georgia" panose="02040502050405020303" pitchFamily="18" charset="0"/>
              </a:rPr>
              <a:t>Afghanistan, Algeria, Argentina, </a:t>
            </a:r>
            <a:r>
              <a:rPr lang="en-US" sz="1650" dirty="0">
                <a:solidFill>
                  <a:srgbClr val="0993C9"/>
                </a:solidFill>
                <a:latin typeface="Georgia" panose="02040502050405020303" pitchFamily="18" charset="0"/>
              </a:rPr>
              <a:t>Australia</a:t>
            </a:r>
            <a:r>
              <a:rPr lang="en-US" sz="1650" dirty="0">
                <a:solidFill>
                  <a:schemeClr val="bg1"/>
                </a:solidFill>
                <a:latin typeface="Georgia" panose="02040502050405020303" pitchFamily="18" charset="0"/>
              </a:rPr>
              <a:t>, Bangladesh, Bhutan, Bosnia, Botswana, </a:t>
            </a:r>
            <a:r>
              <a:rPr lang="en-US" sz="1650" dirty="0">
                <a:solidFill>
                  <a:srgbClr val="0993C9"/>
                </a:solidFill>
                <a:latin typeface="Georgia" panose="02040502050405020303" pitchFamily="18" charset="0"/>
              </a:rPr>
              <a:t>Canada</a:t>
            </a:r>
            <a:r>
              <a:rPr lang="en-US" sz="1650" dirty="0">
                <a:solidFill>
                  <a:schemeClr val="bg1"/>
                </a:solidFill>
                <a:latin typeface="Georgia" panose="02040502050405020303" pitchFamily="18" charset="0"/>
              </a:rPr>
              <a:t>, Chile, </a:t>
            </a:r>
            <a:r>
              <a:rPr lang="en-US" sz="1650" dirty="0">
                <a:solidFill>
                  <a:srgbClr val="0993C9"/>
                </a:solidFill>
                <a:latin typeface="Georgia" panose="02040502050405020303" pitchFamily="18" charset="0"/>
              </a:rPr>
              <a:t>Colombia</a:t>
            </a:r>
            <a:r>
              <a:rPr lang="en-US" sz="1650" dirty="0">
                <a:solidFill>
                  <a:schemeClr val="bg1"/>
                </a:solidFill>
                <a:latin typeface="Georgia" panose="02040502050405020303" pitchFamily="18" charset="0"/>
              </a:rPr>
              <a:t>, Egypt, Eswatini, Ethiopia, </a:t>
            </a:r>
          </a:p>
          <a:p>
            <a:r>
              <a:rPr lang="en-US" sz="1650" dirty="0">
                <a:solidFill>
                  <a:schemeClr val="bg1"/>
                </a:solidFill>
                <a:latin typeface="Georgia" panose="02040502050405020303" pitchFamily="18" charset="0"/>
              </a:rPr>
              <a:t>Fiji, France, </a:t>
            </a:r>
            <a:r>
              <a:rPr lang="en-US" sz="1650" dirty="0">
                <a:solidFill>
                  <a:srgbClr val="0993C9"/>
                </a:solidFill>
                <a:latin typeface="Georgia" panose="02040502050405020303" pitchFamily="18" charset="0"/>
              </a:rPr>
              <a:t>Germany</a:t>
            </a:r>
            <a:r>
              <a:rPr lang="en-US" sz="1650" dirty="0">
                <a:solidFill>
                  <a:schemeClr val="bg1"/>
                </a:solidFill>
                <a:latin typeface="Georgia" panose="02040502050405020303" pitchFamily="18" charset="0"/>
              </a:rPr>
              <a:t>, </a:t>
            </a:r>
            <a:br>
              <a:rPr lang="en-US" sz="1650" dirty="0">
                <a:solidFill>
                  <a:schemeClr val="bg1"/>
                </a:solidFill>
                <a:latin typeface="Georgia" panose="02040502050405020303" pitchFamily="18" charset="0"/>
              </a:rPr>
            </a:br>
            <a:r>
              <a:rPr lang="en-US" sz="1650" dirty="0">
                <a:solidFill>
                  <a:schemeClr val="bg1"/>
                </a:solidFill>
                <a:latin typeface="Georgia" panose="02040502050405020303" pitchFamily="18" charset="0"/>
              </a:rPr>
              <a:t>Ghana, Honduras, </a:t>
            </a:r>
            <a:br>
              <a:rPr lang="en-US" sz="1650" dirty="0">
                <a:solidFill>
                  <a:schemeClr val="bg1"/>
                </a:solidFill>
                <a:latin typeface="Georgia" panose="02040502050405020303" pitchFamily="18" charset="0"/>
              </a:rPr>
            </a:br>
            <a:r>
              <a:rPr lang="en-US" sz="1650" dirty="0">
                <a:solidFill>
                  <a:srgbClr val="0993C9"/>
                </a:solidFill>
                <a:latin typeface="Georgia" panose="02040502050405020303" pitchFamily="18" charset="0"/>
              </a:rPr>
              <a:t>India</a:t>
            </a:r>
            <a:r>
              <a:rPr lang="en-US" sz="1650" dirty="0">
                <a:solidFill>
                  <a:schemeClr val="bg1"/>
                </a:solidFill>
                <a:latin typeface="Georgia" panose="02040502050405020303" pitchFamily="18" charset="0"/>
              </a:rPr>
              <a:t>, Israel, Ireland, Ivory Coast, Italy, Jordan, </a:t>
            </a:r>
            <a:r>
              <a:rPr lang="en-US" sz="1650" dirty="0">
                <a:solidFill>
                  <a:srgbClr val="0993C9"/>
                </a:solidFill>
                <a:latin typeface="Georgia" panose="02040502050405020303" pitchFamily="18" charset="0"/>
              </a:rPr>
              <a:t>Kenya</a:t>
            </a:r>
            <a:r>
              <a:rPr lang="en-US" sz="1650" dirty="0">
                <a:solidFill>
                  <a:schemeClr val="bg1"/>
                </a:solidFill>
                <a:latin typeface="Georgia" panose="02040502050405020303" pitchFamily="18" charset="0"/>
              </a:rPr>
              <a:t>, Lebanon, Lesotho, Liberia, Libya, Lithuania, Malawi, Malaysia, Mauritius, </a:t>
            </a:r>
          </a:p>
        </p:txBody>
      </p:sp>
      <p:sp>
        <p:nvSpPr>
          <p:cNvPr id="6" name="TextBox 5">
            <a:extLst>
              <a:ext uri="{FF2B5EF4-FFF2-40B4-BE49-F238E27FC236}">
                <a16:creationId xmlns:a16="http://schemas.microsoft.com/office/drawing/2014/main" id="{68A44421-F61C-9F44-861F-D59F0A132327}"/>
              </a:ext>
            </a:extLst>
          </p:cNvPr>
          <p:cNvSpPr txBox="1"/>
          <p:nvPr/>
        </p:nvSpPr>
        <p:spPr>
          <a:xfrm>
            <a:off x="114300" y="216117"/>
            <a:ext cx="8915400" cy="692497"/>
          </a:xfrm>
          <a:prstGeom prst="rect">
            <a:avLst/>
          </a:prstGeom>
          <a:noFill/>
        </p:spPr>
        <p:txBody>
          <a:bodyPr wrap="square" rtlCol="0">
            <a:spAutoFit/>
          </a:bodyPr>
          <a:lstStyle/>
          <a:p>
            <a:pPr algn="ctr"/>
            <a:r>
              <a:rPr lang="en-US" sz="3900" dirty="0">
                <a:solidFill>
                  <a:schemeClr val="bg1"/>
                </a:solidFill>
                <a:latin typeface="Georgia" charset="0"/>
                <a:ea typeface="Georgia" charset="0"/>
                <a:cs typeface="Georgia" charset="0"/>
              </a:rPr>
              <a:t>125 Certified Level 1 Facilitators</a:t>
            </a:r>
          </a:p>
        </p:txBody>
      </p:sp>
    </p:spTree>
    <p:extLst>
      <p:ext uri="{BB962C8B-B14F-4D97-AF65-F5344CB8AC3E}">
        <p14:creationId xmlns:p14="http://schemas.microsoft.com/office/powerpoint/2010/main" val="21865993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bble, indoor&#10;&#10;Description automatically generated">
            <a:extLst>
              <a:ext uri="{FF2B5EF4-FFF2-40B4-BE49-F238E27FC236}">
                <a16:creationId xmlns:a16="http://schemas.microsoft.com/office/drawing/2014/main" id="{9CB5A016-0798-9A4A-819C-4E7872EF259B}"/>
              </a:ext>
            </a:extLst>
          </p:cNvPr>
          <p:cNvPicPr>
            <a:picLocks noChangeAspect="1"/>
          </p:cNvPicPr>
          <p:nvPr/>
        </p:nvPicPr>
        <p:blipFill>
          <a:blip r:embed="rId3"/>
          <a:stretch>
            <a:fillRect/>
          </a:stretch>
        </p:blipFill>
        <p:spPr>
          <a:xfrm>
            <a:off x="2064544" y="64294"/>
            <a:ext cx="5014913" cy="5014913"/>
          </a:xfrm>
          <a:prstGeom prst="rect">
            <a:avLst/>
          </a:prstGeom>
        </p:spPr>
      </p:pic>
      <p:sp>
        <p:nvSpPr>
          <p:cNvPr id="7" name="Rectangle 6">
            <a:extLst>
              <a:ext uri="{FF2B5EF4-FFF2-40B4-BE49-F238E27FC236}">
                <a16:creationId xmlns:a16="http://schemas.microsoft.com/office/drawing/2014/main" id="{CC82B296-5CD2-D244-977E-81B6DC098528}"/>
              </a:ext>
            </a:extLst>
          </p:cNvPr>
          <p:cNvSpPr/>
          <p:nvPr/>
        </p:nvSpPr>
        <p:spPr>
          <a:xfrm>
            <a:off x="6466522" y="898290"/>
            <a:ext cx="2563178" cy="4408899"/>
          </a:xfrm>
          <a:prstGeom prst="rect">
            <a:avLst/>
          </a:prstGeom>
        </p:spPr>
        <p:txBody>
          <a:bodyPr wrap="square">
            <a:spAutoFit/>
          </a:bodyPr>
          <a:lstStyle/>
          <a:p>
            <a:r>
              <a:rPr lang="en-US" sz="1650" dirty="0">
                <a:solidFill>
                  <a:srgbClr val="0993C9"/>
                </a:solidFill>
                <a:latin typeface="Georgia" panose="02040502050405020303" pitchFamily="18" charset="0"/>
              </a:rPr>
              <a:t>Mexico</a:t>
            </a:r>
            <a:r>
              <a:rPr lang="en-US" sz="1650" dirty="0">
                <a:solidFill>
                  <a:schemeClr val="bg1"/>
                </a:solidFill>
                <a:latin typeface="Georgia" panose="02040502050405020303" pitchFamily="18" charset="0"/>
              </a:rPr>
              <a:t>, Namibia, Nepal, </a:t>
            </a:r>
            <a:r>
              <a:rPr lang="en-US" sz="1650" dirty="0">
                <a:solidFill>
                  <a:srgbClr val="0993C9"/>
                </a:solidFill>
                <a:latin typeface="Georgia" panose="02040502050405020303" pitchFamily="18" charset="0"/>
              </a:rPr>
              <a:t>Netherlands</a:t>
            </a:r>
            <a:r>
              <a:rPr lang="en-US" sz="1650" dirty="0">
                <a:solidFill>
                  <a:schemeClr val="bg1"/>
                </a:solidFill>
                <a:latin typeface="Georgia" panose="02040502050405020303" pitchFamily="18" charset="0"/>
              </a:rPr>
              <a:t>, </a:t>
            </a:r>
            <a:r>
              <a:rPr lang="en-US" sz="1650" dirty="0">
                <a:solidFill>
                  <a:srgbClr val="0993C9"/>
                </a:solidFill>
                <a:latin typeface="Georgia" panose="02040502050405020303" pitchFamily="18" charset="0"/>
              </a:rPr>
              <a:t>New Zealand</a:t>
            </a:r>
            <a:r>
              <a:rPr lang="en-US" sz="1650" dirty="0">
                <a:solidFill>
                  <a:schemeClr val="bg1"/>
                </a:solidFill>
                <a:latin typeface="Georgia" panose="02040502050405020303" pitchFamily="18" charset="0"/>
              </a:rPr>
              <a:t>, Nigeria, Northern Ireland, </a:t>
            </a:r>
            <a:r>
              <a:rPr lang="en-US" sz="1650" dirty="0">
                <a:solidFill>
                  <a:srgbClr val="92D050"/>
                </a:solidFill>
                <a:latin typeface="Georgia" panose="02040502050405020303" pitchFamily="18" charset="0"/>
              </a:rPr>
              <a:t>Pakistan</a:t>
            </a:r>
            <a:r>
              <a:rPr lang="en-US" sz="1650" dirty="0">
                <a:solidFill>
                  <a:schemeClr val="bg1"/>
                </a:solidFill>
                <a:latin typeface="Georgia" panose="02040502050405020303" pitchFamily="18" charset="0"/>
              </a:rPr>
              <a:t>, Palestine, </a:t>
            </a:r>
            <a:r>
              <a:rPr lang="en-US" sz="1650" dirty="0">
                <a:solidFill>
                  <a:srgbClr val="0993C9"/>
                </a:solidFill>
                <a:latin typeface="Georgia" panose="02040502050405020303" pitchFamily="18" charset="0"/>
              </a:rPr>
              <a:t>Portugal</a:t>
            </a:r>
            <a:r>
              <a:rPr lang="en-US" sz="1650" dirty="0">
                <a:solidFill>
                  <a:schemeClr val="bg1"/>
                </a:solidFill>
                <a:latin typeface="Georgia" panose="02040502050405020303" pitchFamily="18" charset="0"/>
              </a:rPr>
              <a:t>, </a:t>
            </a:r>
            <a:r>
              <a:rPr lang="en-US" sz="1650" dirty="0">
                <a:solidFill>
                  <a:srgbClr val="0993C9"/>
                </a:solidFill>
                <a:latin typeface="Georgia" panose="02040502050405020303" pitchFamily="18" charset="0"/>
              </a:rPr>
              <a:t>Romania</a:t>
            </a:r>
            <a:r>
              <a:rPr lang="en-US" sz="1650" dirty="0">
                <a:solidFill>
                  <a:schemeClr val="bg1"/>
                </a:solidFill>
                <a:latin typeface="Georgia" panose="02040502050405020303" pitchFamily="18" charset="0"/>
              </a:rPr>
              <a:t>, Rwanda, Senegal, </a:t>
            </a:r>
            <a:r>
              <a:rPr lang="en-US" sz="1650" dirty="0">
                <a:solidFill>
                  <a:srgbClr val="0993C9"/>
                </a:solidFill>
                <a:latin typeface="Georgia" panose="02040502050405020303" pitchFamily="18" charset="0"/>
              </a:rPr>
              <a:t>Spain</a:t>
            </a:r>
            <a:r>
              <a:rPr lang="en-US" sz="1650" dirty="0">
                <a:solidFill>
                  <a:schemeClr val="bg1"/>
                </a:solidFill>
                <a:latin typeface="Georgia" panose="02040502050405020303" pitchFamily="18" charset="0"/>
              </a:rPr>
              <a:t>, </a:t>
            </a:r>
            <a:r>
              <a:rPr lang="en-US" sz="1650" dirty="0">
                <a:solidFill>
                  <a:srgbClr val="92D050"/>
                </a:solidFill>
                <a:latin typeface="Georgia" panose="02040502050405020303" pitchFamily="18" charset="0"/>
              </a:rPr>
              <a:t>Sri Lanka</a:t>
            </a:r>
            <a:r>
              <a:rPr lang="en-US" sz="1650" dirty="0">
                <a:solidFill>
                  <a:schemeClr val="bg1"/>
                </a:solidFill>
                <a:latin typeface="Georgia" panose="02040502050405020303" pitchFamily="18" charset="0"/>
              </a:rPr>
              <a:t>, Somalia, </a:t>
            </a:r>
            <a:r>
              <a:rPr lang="en-US" sz="1650" dirty="0">
                <a:solidFill>
                  <a:srgbClr val="0993C9"/>
                </a:solidFill>
                <a:latin typeface="Georgia" panose="02040502050405020303" pitchFamily="18" charset="0"/>
              </a:rPr>
              <a:t>South Africa</a:t>
            </a:r>
            <a:r>
              <a:rPr lang="en-US" sz="1650" dirty="0">
                <a:solidFill>
                  <a:schemeClr val="bg1"/>
                </a:solidFill>
                <a:latin typeface="Georgia" panose="02040502050405020303" pitchFamily="18" charset="0"/>
              </a:rPr>
              <a:t>, Sudan, </a:t>
            </a:r>
            <a:r>
              <a:rPr lang="en-US" sz="1650" dirty="0">
                <a:solidFill>
                  <a:srgbClr val="0993C9"/>
                </a:solidFill>
                <a:latin typeface="Georgia" panose="02040502050405020303" pitchFamily="18" charset="0"/>
              </a:rPr>
              <a:t>Sweden</a:t>
            </a:r>
            <a:r>
              <a:rPr lang="en-US" sz="1650" dirty="0">
                <a:solidFill>
                  <a:schemeClr val="bg1"/>
                </a:solidFill>
                <a:latin typeface="Georgia" panose="02040502050405020303" pitchFamily="18" charset="0"/>
              </a:rPr>
              <a:t>, Switzerland, </a:t>
            </a:r>
            <a:r>
              <a:rPr lang="en-US" sz="1650" dirty="0">
                <a:solidFill>
                  <a:srgbClr val="92D050"/>
                </a:solidFill>
                <a:latin typeface="Georgia" panose="02040502050405020303" pitchFamily="18" charset="0"/>
              </a:rPr>
              <a:t>Tanzania</a:t>
            </a:r>
            <a:r>
              <a:rPr lang="en-US" sz="1650" dirty="0">
                <a:solidFill>
                  <a:schemeClr val="bg1"/>
                </a:solidFill>
                <a:latin typeface="Georgia" panose="02040502050405020303" pitchFamily="18" charset="0"/>
              </a:rPr>
              <a:t>, Tunisia, </a:t>
            </a:r>
            <a:r>
              <a:rPr lang="en-US" sz="1650" dirty="0">
                <a:solidFill>
                  <a:srgbClr val="92D050"/>
                </a:solidFill>
                <a:latin typeface="Georgia" panose="02040502050405020303" pitchFamily="18" charset="0"/>
              </a:rPr>
              <a:t>Uganda</a:t>
            </a:r>
            <a:r>
              <a:rPr lang="en-US" sz="1650" dirty="0">
                <a:solidFill>
                  <a:schemeClr val="bg1"/>
                </a:solidFill>
                <a:latin typeface="Georgia" panose="02040502050405020303" pitchFamily="18" charset="0"/>
              </a:rPr>
              <a:t>, </a:t>
            </a:r>
          </a:p>
          <a:p>
            <a:r>
              <a:rPr lang="en-US" sz="1650" dirty="0">
                <a:solidFill>
                  <a:schemeClr val="bg1"/>
                </a:solidFill>
                <a:latin typeface="Georgia" panose="02040502050405020303" pitchFamily="18" charset="0"/>
              </a:rPr>
              <a:t>United Arab Emirates, </a:t>
            </a:r>
            <a:r>
              <a:rPr lang="en-US" sz="1650" dirty="0">
                <a:solidFill>
                  <a:srgbClr val="0993C9"/>
                </a:solidFill>
                <a:latin typeface="Georgia" panose="02040502050405020303" pitchFamily="18" charset="0"/>
              </a:rPr>
              <a:t>United Kingdom</a:t>
            </a:r>
            <a:r>
              <a:rPr lang="en-US" sz="1650" dirty="0">
                <a:solidFill>
                  <a:schemeClr val="bg1"/>
                </a:solidFill>
                <a:latin typeface="Georgia" panose="02040502050405020303" pitchFamily="18" charset="0"/>
              </a:rPr>
              <a:t>, Uganda, the </a:t>
            </a:r>
            <a:r>
              <a:rPr lang="en-US" sz="1650" dirty="0">
                <a:solidFill>
                  <a:srgbClr val="0993C9"/>
                </a:solidFill>
                <a:latin typeface="Georgia" panose="02040502050405020303" pitchFamily="18" charset="0"/>
              </a:rPr>
              <a:t>United States</a:t>
            </a:r>
            <a:r>
              <a:rPr lang="en-US" sz="1650" dirty="0">
                <a:solidFill>
                  <a:schemeClr val="bg1"/>
                </a:solidFill>
                <a:latin typeface="Georgia" panose="02040502050405020303" pitchFamily="18" charset="0"/>
              </a:rPr>
              <a:t>, Zambia and Zimbabwe.</a:t>
            </a:r>
          </a:p>
        </p:txBody>
      </p:sp>
      <p:sp>
        <p:nvSpPr>
          <p:cNvPr id="8" name="Rectangle 7">
            <a:extLst>
              <a:ext uri="{FF2B5EF4-FFF2-40B4-BE49-F238E27FC236}">
                <a16:creationId xmlns:a16="http://schemas.microsoft.com/office/drawing/2014/main" id="{6C93E232-A670-7A4C-9E5E-E109D433EB04}"/>
              </a:ext>
            </a:extLst>
          </p:cNvPr>
          <p:cNvSpPr/>
          <p:nvPr/>
        </p:nvSpPr>
        <p:spPr>
          <a:xfrm>
            <a:off x="193298" y="898551"/>
            <a:ext cx="2462316" cy="4154984"/>
          </a:xfrm>
          <a:prstGeom prst="rect">
            <a:avLst/>
          </a:prstGeom>
        </p:spPr>
        <p:txBody>
          <a:bodyPr wrap="square">
            <a:spAutoFit/>
          </a:bodyPr>
          <a:lstStyle/>
          <a:p>
            <a:r>
              <a:rPr lang="en-US" sz="1650" dirty="0">
                <a:solidFill>
                  <a:schemeClr val="bg1"/>
                </a:solidFill>
                <a:latin typeface="Georgia" panose="02040502050405020303" pitchFamily="18" charset="0"/>
              </a:rPr>
              <a:t>Afghanistan, Algeria, Argentina, </a:t>
            </a:r>
            <a:r>
              <a:rPr lang="en-US" sz="1650" dirty="0">
                <a:solidFill>
                  <a:srgbClr val="0993C9"/>
                </a:solidFill>
                <a:latin typeface="Georgia" panose="02040502050405020303" pitchFamily="18" charset="0"/>
              </a:rPr>
              <a:t>Australia</a:t>
            </a:r>
            <a:r>
              <a:rPr lang="en-US" sz="1650" dirty="0">
                <a:solidFill>
                  <a:schemeClr val="bg1"/>
                </a:solidFill>
                <a:latin typeface="Georgia" panose="02040502050405020303" pitchFamily="18" charset="0"/>
              </a:rPr>
              <a:t>, Bangladesh, Bhutan, Bosnia, Botswana, </a:t>
            </a:r>
            <a:r>
              <a:rPr lang="en-US" sz="1650" dirty="0">
                <a:solidFill>
                  <a:srgbClr val="0993C9"/>
                </a:solidFill>
                <a:latin typeface="Georgia" panose="02040502050405020303" pitchFamily="18" charset="0"/>
              </a:rPr>
              <a:t>Canada</a:t>
            </a:r>
            <a:r>
              <a:rPr lang="en-US" sz="1650" dirty="0">
                <a:solidFill>
                  <a:schemeClr val="bg1"/>
                </a:solidFill>
                <a:latin typeface="Georgia" panose="02040502050405020303" pitchFamily="18" charset="0"/>
              </a:rPr>
              <a:t>, Chile, </a:t>
            </a:r>
            <a:r>
              <a:rPr lang="en-US" sz="1650" dirty="0">
                <a:solidFill>
                  <a:srgbClr val="0993C9"/>
                </a:solidFill>
                <a:latin typeface="Georgia" panose="02040502050405020303" pitchFamily="18" charset="0"/>
              </a:rPr>
              <a:t>Colombia</a:t>
            </a:r>
            <a:r>
              <a:rPr lang="en-US" sz="1650" dirty="0">
                <a:solidFill>
                  <a:schemeClr val="bg1"/>
                </a:solidFill>
                <a:latin typeface="Georgia" panose="02040502050405020303" pitchFamily="18" charset="0"/>
              </a:rPr>
              <a:t>, Egypt, Eswatini, Ethiopia, </a:t>
            </a:r>
          </a:p>
          <a:p>
            <a:r>
              <a:rPr lang="en-US" sz="1650" dirty="0">
                <a:solidFill>
                  <a:srgbClr val="92D050"/>
                </a:solidFill>
                <a:latin typeface="Georgia" panose="02040502050405020303" pitchFamily="18" charset="0"/>
              </a:rPr>
              <a:t>Fiji</a:t>
            </a:r>
            <a:r>
              <a:rPr lang="en-US" sz="1650" dirty="0">
                <a:solidFill>
                  <a:schemeClr val="bg1"/>
                </a:solidFill>
                <a:latin typeface="Georgia" panose="02040502050405020303" pitchFamily="18" charset="0"/>
              </a:rPr>
              <a:t>, France, </a:t>
            </a:r>
            <a:r>
              <a:rPr lang="en-US" sz="1650" dirty="0">
                <a:solidFill>
                  <a:srgbClr val="0993C9"/>
                </a:solidFill>
                <a:latin typeface="Georgia" panose="02040502050405020303" pitchFamily="18" charset="0"/>
              </a:rPr>
              <a:t>Germany</a:t>
            </a:r>
            <a:r>
              <a:rPr lang="en-US" sz="1650" dirty="0">
                <a:solidFill>
                  <a:schemeClr val="bg1"/>
                </a:solidFill>
                <a:latin typeface="Georgia" panose="02040502050405020303" pitchFamily="18" charset="0"/>
              </a:rPr>
              <a:t>, </a:t>
            </a:r>
            <a:br>
              <a:rPr lang="en-US" sz="1650" dirty="0">
                <a:solidFill>
                  <a:schemeClr val="bg1"/>
                </a:solidFill>
                <a:latin typeface="Georgia" panose="02040502050405020303" pitchFamily="18" charset="0"/>
              </a:rPr>
            </a:br>
            <a:r>
              <a:rPr lang="en-US" sz="1650" dirty="0">
                <a:solidFill>
                  <a:schemeClr val="bg1"/>
                </a:solidFill>
                <a:latin typeface="Georgia" panose="02040502050405020303" pitchFamily="18" charset="0"/>
              </a:rPr>
              <a:t>Ghana, Honduras, </a:t>
            </a:r>
            <a:br>
              <a:rPr lang="en-US" sz="1650" dirty="0">
                <a:solidFill>
                  <a:schemeClr val="bg1"/>
                </a:solidFill>
                <a:latin typeface="Georgia" panose="02040502050405020303" pitchFamily="18" charset="0"/>
              </a:rPr>
            </a:br>
            <a:r>
              <a:rPr lang="en-US" sz="1650" dirty="0">
                <a:solidFill>
                  <a:srgbClr val="0993C9"/>
                </a:solidFill>
                <a:latin typeface="Georgia" panose="02040502050405020303" pitchFamily="18" charset="0"/>
              </a:rPr>
              <a:t>India</a:t>
            </a:r>
            <a:r>
              <a:rPr lang="en-US" sz="1650" dirty="0">
                <a:solidFill>
                  <a:schemeClr val="bg1"/>
                </a:solidFill>
                <a:latin typeface="Georgia" panose="02040502050405020303" pitchFamily="18" charset="0"/>
              </a:rPr>
              <a:t>, Israel, </a:t>
            </a:r>
            <a:r>
              <a:rPr lang="en-US" sz="1650" dirty="0">
                <a:solidFill>
                  <a:srgbClr val="92D050"/>
                </a:solidFill>
                <a:latin typeface="Georgia" panose="02040502050405020303" pitchFamily="18" charset="0"/>
              </a:rPr>
              <a:t>Ireland</a:t>
            </a:r>
            <a:r>
              <a:rPr lang="en-US" sz="1650" dirty="0">
                <a:solidFill>
                  <a:schemeClr val="bg1"/>
                </a:solidFill>
                <a:latin typeface="Georgia" panose="02040502050405020303" pitchFamily="18" charset="0"/>
              </a:rPr>
              <a:t>, Ivory Coast, Italy, </a:t>
            </a:r>
            <a:r>
              <a:rPr lang="en-US" sz="1650" dirty="0">
                <a:solidFill>
                  <a:srgbClr val="0993C9"/>
                </a:solidFill>
                <a:latin typeface="Georgia" panose="02040502050405020303" pitchFamily="18" charset="0"/>
              </a:rPr>
              <a:t>Jordan</a:t>
            </a:r>
            <a:r>
              <a:rPr lang="en-US" sz="1650" dirty="0">
                <a:solidFill>
                  <a:schemeClr val="bg1"/>
                </a:solidFill>
                <a:latin typeface="Georgia" panose="02040502050405020303" pitchFamily="18" charset="0"/>
              </a:rPr>
              <a:t>, </a:t>
            </a:r>
            <a:r>
              <a:rPr lang="en-US" sz="1650" dirty="0">
                <a:solidFill>
                  <a:srgbClr val="0993C9"/>
                </a:solidFill>
                <a:latin typeface="Georgia" panose="02040502050405020303" pitchFamily="18" charset="0"/>
              </a:rPr>
              <a:t>Kenya</a:t>
            </a:r>
            <a:r>
              <a:rPr lang="en-US" sz="1650" dirty="0">
                <a:solidFill>
                  <a:schemeClr val="bg1"/>
                </a:solidFill>
                <a:latin typeface="Georgia" panose="02040502050405020303" pitchFamily="18" charset="0"/>
              </a:rPr>
              <a:t>, Lebanon, Lesotho, Liberia, Libya, Lithuania, Malawi, Malaysia, </a:t>
            </a:r>
            <a:r>
              <a:rPr lang="en-US" sz="1650" dirty="0">
                <a:solidFill>
                  <a:srgbClr val="92D050"/>
                </a:solidFill>
                <a:latin typeface="Georgia" panose="02040502050405020303" pitchFamily="18" charset="0"/>
              </a:rPr>
              <a:t>Mauritius</a:t>
            </a:r>
            <a:r>
              <a:rPr lang="en-US" sz="1650" dirty="0">
                <a:solidFill>
                  <a:schemeClr val="bg1"/>
                </a:solidFill>
                <a:latin typeface="Georgia" panose="02040502050405020303" pitchFamily="18" charset="0"/>
              </a:rPr>
              <a:t>, </a:t>
            </a:r>
          </a:p>
        </p:txBody>
      </p:sp>
      <p:sp>
        <p:nvSpPr>
          <p:cNvPr id="9" name="TextBox 8">
            <a:extLst>
              <a:ext uri="{FF2B5EF4-FFF2-40B4-BE49-F238E27FC236}">
                <a16:creationId xmlns:a16="http://schemas.microsoft.com/office/drawing/2014/main" id="{B3001699-E54F-1E4A-B288-9A5E9178F2BF}"/>
              </a:ext>
            </a:extLst>
          </p:cNvPr>
          <p:cNvSpPr txBox="1"/>
          <p:nvPr/>
        </p:nvSpPr>
        <p:spPr>
          <a:xfrm>
            <a:off x="114300" y="243338"/>
            <a:ext cx="8915400" cy="692497"/>
          </a:xfrm>
          <a:prstGeom prst="rect">
            <a:avLst/>
          </a:prstGeom>
          <a:noFill/>
        </p:spPr>
        <p:txBody>
          <a:bodyPr wrap="square" rtlCol="0">
            <a:spAutoFit/>
          </a:bodyPr>
          <a:lstStyle/>
          <a:p>
            <a:pPr algn="ctr"/>
            <a:r>
              <a:rPr lang="en-US" sz="3900" dirty="0">
                <a:solidFill>
                  <a:schemeClr val="bg1"/>
                </a:solidFill>
                <a:latin typeface="Georgia" charset="0"/>
                <a:ea typeface="Georgia" charset="0"/>
                <a:cs typeface="Georgia" charset="0"/>
              </a:rPr>
              <a:t>90 Facilitators-in-Training</a:t>
            </a:r>
          </a:p>
        </p:txBody>
      </p:sp>
    </p:spTree>
    <p:extLst>
      <p:ext uri="{BB962C8B-B14F-4D97-AF65-F5344CB8AC3E}">
        <p14:creationId xmlns:p14="http://schemas.microsoft.com/office/powerpoint/2010/main" val="29314694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0200" y="0"/>
            <a:ext cx="8510145" cy="5143500"/>
          </a:xfrm>
          <a:prstGeom prst="rect">
            <a:avLst/>
          </a:prstGeom>
        </p:spPr>
      </p:pic>
      <p:sp>
        <p:nvSpPr>
          <p:cNvPr id="2" name="Rectangle 1"/>
          <p:cNvSpPr/>
          <p:nvPr/>
        </p:nvSpPr>
        <p:spPr>
          <a:xfrm>
            <a:off x="444500" y="3561820"/>
            <a:ext cx="8204200" cy="1200329"/>
          </a:xfrm>
          <a:prstGeom prst="rect">
            <a:avLst/>
          </a:prstGeom>
          <a:solidFill>
            <a:srgbClr val="000000">
              <a:alpha val="54902"/>
            </a:srgbClr>
          </a:solidFill>
        </p:spPr>
        <p:txBody>
          <a:bodyPr wrap="square">
            <a:spAutoFit/>
          </a:bodyPr>
          <a:lstStyle/>
          <a:p>
            <a:r>
              <a:rPr lang="en-US" sz="2400">
                <a:solidFill>
                  <a:srgbClr val="DDDDDD"/>
                </a:solidFill>
                <a:latin typeface="Georgia" charset="0"/>
                <a:ea typeface="Georgia" charset="0"/>
                <a:cs typeface="Georgia" charset="0"/>
              </a:rPr>
              <a:t>The ability </a:t>
            </a:r>
            <a:r>
              <a:rPr lang="en-US" sz="2400" dirty="0">
                <a:solidFill>
                  <a:srgbClr val="DDDDDD"/>
                </a:solidFill>
                <a:latin typeface="Georgia" charset="0"/>
                <a:ea typeface="Georgia" charset="0"/>
                <a:cs typeface="Georgia" charset="0"/>
              </a:rPr>
              <a:t>to live one’s life in accordance with one’s values with a recognition of common humanity, our basic orientation to kindness, and reciprocity. </a:t>
            </a:r>
            <a:endParaRPr lang="en-US" sz="2400" dirty="0">
              <a:latin typeface="Georgia" charset="0"/>
              <a:ea typeface="Georgia" charset="0"/>
              <a:cs typeface="Georgia" charset="0"/>
            </a:endParaRPr>
          </a:p>
        </p:txBody>
      </p:sp>
      <p:sp>
        <p:nvSpPr>
          <p:cNvPr id="8" name="TextBox 7"/>
          <p:cNvSpPr txBox="1">
            <a:spLocks noChangeArrowheads="1"/>
          </p:cNvSpPr>
          <p:nvPr/>
        </p:nvSpPr>
        <p:spPr bwMode="auto">
          <a:xfrm>
            <a:off x="330200" y="283736"/>
            <a:ext cx="4876799" cy="600164"/>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Font typeface="Wingdings 2" charset="2"/>
              <a:buChar char=""/>
              <a:defRPr sz="2200">
                <a:solidFill>
                  <a:schemeClr val="bg1"/>
                </a:solidFill>
                <a:latin typeface="Georgia" charset="0"/>
                <a:ea typeface="ＭＳ Ｐゴシック" charset="-128"/>
                <a:cs typeface="Georgia" charset="0"/>
              </a:defRPr>
            </a:lvl1pPr>
            <a:lvl2pPr marL="742950" indent="-285750">
              <a:spcBef>
                <a:spcPts val="600"/>
              </a:spcBef>
              <a:buFont typeface="Wingdings 2" charset="2"/>
              <a:buChar char=""/>
              <a:defRPr sz="2000">
                <a:solidFill>
                  <a:schemeClr val="bg1"/>
                </a:solidFill>
                <a:latin typeface="Georgia" charset="0"/>
                <a:ea typeface="ＭＳ Ｐゴシック" charset="-128"/>
                <a:cs typeface="Georgia" charset="0"/>
              </a:defRPr>
            </a:lvl2pPr>
            <a:lvl3pPr marL="1143000" indent="-228600">
              <a:spcBef>
                <a:spcPts val="600"/>
              </a:spcBef>
              <a:buFont typeface="Wingdings 2" charset="2"/>
              <a:buChar char=""/>
              <a:defRPr>
                <a:solidFill>
                  <a:schemeClr val="bg1"/>
                </a:solidFill>
                <a:latin typeface="Georgia" charset="0"/>
                <a:ea typeface="ＭＳ Ｐゴシック" charset="-128"/>
                <a:cs typeface="Georgia" charset="0"/>
              </a:defRPr>
            </a:lvl3pPr>
            <a:lvl4pPr marL="1600200" indent="-228600">
              <a:spcBef>
                <a:spcPts val="600"/>
              </a:spcBef>
              <a:buFont typeface="Wingdings 2" charset="2"/>
              <a:buChar char=""/>
              <a:defRPr>
                <a:solidFill>
                  <a:schemeClr val="bg1"/>
                </a:solidFill>
                <a:latin typeface="Georgia" charset="0"/>
                <a:ea typeface="ＭＳ Ｐゴシック" charset="-128"/>
                <a:cs typeface="Georgia" charset="0"/>
              </a:defRPr>
            </a:lvl4pPr>
            <a:lvl5pPr marL="2057400" indent="-228600">
              <a:spcBef>
                <a:spcPts val="600"/>
              </a:spcBef>
              <a:buFont typeface="Wingdings 2" charset="2"/>
              <a:buChar char=""/>
              <a:defRPr>
                <a:solidFill>
                  <a:schemeClr val="bg1"/>
                </a:solidFill>
                <a:latin typeface="Georgia" charset="0"/>
                <a:ea typeface="ＭＳ Ｐゴシック" charset="-128"/>
                <a:cs typeface="Georgia" charset="0"/>
              </a:defRPr>
            </a:lvl5pPr>
            <a:lvl6pPr marL="25146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6pPr>
            <a:lvl7pPr marL="29718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7pPr>
            <a:lvl8pPr marL="34290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8pPr>
            <a:lvl9pPr marL="38862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9pPr>
          </a:lstStyle>
          <a:p>
            <a:pPr algn="ctr" eaLnBrk="1" hangingPunct="1">
              <a:spcBef>
                <a:spcPct val="0"/>
              </a:spcBef>
              <a:buFontTx/>
              <a:buNone/>
            </a:pPr>
            <a:r>
              <a:rPr lang="en-US" altLang="en-US" sz="3300" dirty="0"/>
              <a:t>Compassionate Integrity</a:t>
            </a:r>
          </a:p>
        </p:txBody>
      </p:sp>
    </p:spTree>
    <p:extLst>
      <p:ext uri="{BB962C8B-B14F-4D97-AF65-F5344CB8AC3E}">
        <p14:creationId xmlns:p14="http://schemas.microsoft.com/office/powerpoint/2010/main" val="3691017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8" name="Pie 7">
            <a:extLst>
              <a:ext uri="{FF2B5EF4-FFF2-40B4-BE49-F238E27FC236}">
                <a16:creationId xmlns:a16="http://schemas.microsoft.com/office/drawing/2014/main" id="{EEF61035-A72A-0449-A64E-948D80875E9C}"/>
              </a:ext>
            </a:extLst>
          </p:cNvPr>
          <p:cNvSpPr/>
          <p:nvPr/>
        </p:nvSpPr>
        <p:spPr>
          <a:xfrm rot="4481458">
            <a:off x="2285705" y="294672"/>
            <a:ext cx="4546404" cy="4546404"/>
          </a:xfrm>
          <a:prstGeom prst="pie">
            <a:avLst>
              <a:gd name="adj1" fmla="val 4518834"/>
              <a:gd name="adj2" fmla="val 11715476"/>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427103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7AA9E-0B4A-A246-A5AF-E9410AE4363B}"/>
              </a:ext>
            </a:extLst>
          </p:cNvPr>
          <p:cNvPicPr>
            <a:picLocks noChangeAspect="1"/>
          </p:cNvPicPr>
          <p:nvPr/>
        </p:nvPicPr>
        <p:blipFill rotWithShape="1">
          <a:blip r:embed="rId3"/>
          <a:srcRect b="7319"/>
          <a:stretch/>
        </p:blipFill>
        <p:spPr>
          <a:xfrm>
            <a:off x="388884" y="0"/>
            <a:ext cx="8324520" cy="5143500"/>
          </a:xfrm>
          <a:prstGeom prst="rect">
            <a:avLst/>
          </a:prstGeom>
        </p:spPr>
      </p:pic>
      <p:sp>
        <p:nvSpPr>
          <p:cNvPr id="4" name="TextBox 3"/>
          <p:cNvSpPr txBox="1">
            <a:spLocks noChangeArrowheads="1"/>
          </p:cNvSpPr>
          <p:nvPr/>
        </p:nvSpPr>
        <p:spPr bwMode="auto">
          <a:xfrm>
            <a:off x="241299" y="102377"/>
            <a:ext cx="5203934" cy="646331"/>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Font typeface="Wingdings 2" charset="2"/>
              <a:buChar char=""/>
              <a:defRPr sz="2200">
                <a:solidFill>
                  <a:schemeClr val="bg1"/>
                </a:solidFill>
                <a:latin typeface="Georgia" charset="0"/>
                <a:ea typeface="ＭＳ Ｐゴシック" charset="-128"/>
                <a:cs typeface="Georgia" charset="0"/>
              </a:defRPr>
            </a:lvl1pPr>
            <a:lvl2pPr marL="742950" indent="-285750">
              <a:spcBef>
                <a:spcPts val="600"/>
              </a:spcBef>
              <a:buFont typeface="Wingdings 2" charset="2"/>
              <a:buChar char=""/>
              <a:defRPr sz="2000">
                <a:solidFill>
                  <a:schemeClr val="bg1"/>
                </a:solidFill>
                <a:latin typeface="Georgia" charset="0"/>
                <a:ea typeface="ＭＳ Ｐゴシック" charset="-128"/>
                <a:cs typeface="Georgia" charset="0"/>
              </a:defRPr>
            </a:lvl2pPr>
            <a:lvl3pPr marL="1143000" indent="-228600">
              <a:spcBef>
                <a:spcPts val="600"/>
              </a:spcBef>
              <a:buFont typeface="Wingdings 2" charset="2"/>
              <a:buChar char=""/>
              <a:defRPr>
                <a:solidFill>
                  <a:schemeClr val="bg1"/>
                </a:solidFill>
                <a:latin typeface="Georgia" charset="0"/>
                <a:ea typeface="ＭＳ Ｐゴシック" charset="-128"/>
                <a:cs typeface="Georgia" charset="0"/>
              </a:defRPr>
            </a:lvl3pPr>
            <a:lvl4pPr marL="1600200" indent="-228600">
              <a:spcBef>
                <a:spcPts val="600"/>
              </a:spcBef>
              <a:buFont typeface="Wingdings 2" charset="2"/>
              <a:buChar char=""/>
              <a:defRPr>
                <a:solidFill>
                  <a:schemeClr val="bg1"/>
                </a:solidFill>
                <a:latin typeface="Georgia" charset="0"/>
                <a:ea typeface="ＭＳ Ｐゴシック" charset="-128"/>
                <a:cs typeface="Georgia" charset="0"/>
              </a:defRPr>
            </a:lvl4pPr>
            <a:lvl5pPr marL="2057400" indent="-228600">
              <a:spcBef>
                <a:spcPts val="600"/>
              </a:spcBef>
              <a:buFont typeface="Wingdings 2" charset="2"/>
              <a:buChar char=""/>
              <a:defRPr>
                <a:solidFill>
                  <a:schemeClr val="bg1"/>
                </a:solidFill>
                <a:latin typeface="Georgia" charset="0"/>
                <a:ea typeface="ＭＳ Ｐゴシック" charset="-128"/>
                <a:cs typeface="Georgia" charset="0"/>
              </a:defRPr>
            </a:lvl5pPr>
            <a:lvl6pPr marL="25146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6pPr>
            <a:lvl7pPr marL="29718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7pPr>
            <a:lvl8pPr marL="34290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8pPr>
            <a:lvl9pPr marL="38862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9pPr>
          </a:lstStyle>
          <a:p>
            <a:pPr algn="ctr" eaLnBrk="1" hangingPunct="1">
              <a:spcBef>
                <a:spcPct val="0"/>
              </a:spcBef>
              <a:buFontTx/>
              <a:buNone/>
            </a:pPr>
            <a:r>
              <a:rPr lang="en-US" altLang="en-US" sz="3600" dirty="0"/>
              <a:t>Series I: Self-Cultivation</a:t>
            </a:r>
          </a:p>
        </p:txBody>
      </p:sp>
      <p:sp>
        <p:nvSpPr>
          <p:cNvPr id="6" name="Content Placeholder 5"/>
          <p:cNvSpPr>
            <a:spLocks noGrp="1"/>
          </p:cNvSpPr>
          <p:nvPr>
            <p:ph idx="1"/>
          </p:nvPr>
        </p:nvSpPr>
        <p:spPr>
          <a:xfrm>
            <a:off x="388884" y="807465"/>
            <a:ext cx="3342729" cy="1557363"/>
          </a:xfrm>
          <a:solidFill>
            <a:schemeClr val="tx1">
              <a:alpha val="45000"/>
            </a:schemeClr>
          </a:solidFill>
        </p:spPr>
        <p:txBody>
          <a:bodyPr>
            <a:noAutofit/>
          </a:bodyPr>
          <a:lstStyle/>
          <a:p>
            <a:pPr marL="0" indent="0">
              <a:buNone/>
            </a:pPr>
            <a:r>
              <a:rPr lang="en-US" sz="2100" dirty="0"/>
              <a:t>1. Calming Body and Mind</a:t>
            </a:r>
          </a:p>
          <a:p>
            <a:pPr marL="0" indent="0">
              <a:buNone/>
            </a:pPr>
            <a:r>
              <a:rPr lang="en-US" sz="2100" dirty="0"/>
              <a:t>2. Ethical Mindfulness</a:t>
            </a:r>
          </a:p>
          <a:p>
            <a:pPr marL="0" indent="0">
              <a:buNone/>
            </a:pPr>
            <a:r>
              <a:rPr lang="en-US" sz="2100" dirty="0"/>
              <a:t>3. Emotional Awareness</a:t>
            </a:r>
          </a:p>
          <a:p>
            <a:pPr marL="0" indent="0">
              <a:buNone/>
            </a:pPr>
            <a:r>
              <a:rPr lang="en-US" sz="2100" dirty="0"/>
              <a:t>4. Self-Compassion</a:t>
            </a:r>
          </a:p>
        </p:txBody>
      </p:sp>
    </p:spTree>
    <p:extLst>
      <p:ext uri="{BB962C8B-B14F-4D97-AF65-F5344CB8AC3E}">
        <p14:creationId xmlns:p14="http://schemas.microsoft.com/office/powerpoint/2010/main" val="33854646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2000"/>
                                        <p:tgtEl>
                                          <p:spTgt spid="6">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20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20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34" y="300184"/>
            <a:ext cx="4543131" cy="4543131"/>
          </a:xfrm>
          <a:prstGeom prst="rect">
            <a:avLst/>
          </a:prstGeom>
        </p:spPr>
      </p:pic>
      <p:sp>
        <p:nvSpPr>
          <p:cNvPr id="8" name="Pie 7">
            <a:extLst>
              <a:ext uri="{FF2B5EF4-FFF2-40B4-BE49-F238E27FC236}">
                <a16:creationId xmlns:a16="http://schemas.microsoft.com/office/drawing/2014/main" id="{EEF61035-A72A-0449-A64E-948D80875E9C}"/>
              </a:ext>
            </a:extLst>
          </p:cNvPr>
          <p:cNvSpPr/>
          <p:nvPr/>
        </p:nvSpPr>
        <p:spPr>
          <a:xfrm rot="4481458">
            <a:off x="2285705" y="294672"/>
            <a:ext cx="4546404" cy="4546404"/>
          </a:xfrm>
          <a:prstGeom prst="pie">
            <a:avLst>
              <a:gd name="adj1" fmla="val 4518834"/>
              <a:gd name="adj2" fmla="val 11715476"/>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71675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155282</TotalTime>
  <Words>1621</Words>
  <Application>Microsoft Office PowerPoint</Application>
  <PresentationFormat>On-screen Show (16:9)</PresentationFormat>
  <Paragraphs>87</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KARLIN</dc:creator>
  <cp:lastModifiedBy>Jennifer Valtos</cp:lastModifiedBy>
  <cp:revision>377</cp:revision>
  <cp:lastPrinted>2018-12-22T00:25:39Z</cp:lastPrinted>
  <dcterms:created xsi:type="dcterms:W3CDTF">2015-04-24T14:38:55Z</dcterms:created>
  <dcterms:modified xsi:type="dcterms:W3CDTF">2021-03-31T18:45:59Z</dcterms:modified>
</cp:coreProperties>
</file>